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8"/>
  </p:notesMasterIdLst>
  <p:handoutMasterIdLst>
    <p:handoutMasterId r:id="rId19"/>
  </p:handoutMasterIdLst>
  <p:sldIdLst>
    <p:sldId id="770" r:id="rId2"/>
    <p:sldId id="842" r:id="rId3"/>
    <p:sldId id="843" r:id="rId4"/>
    <p:sldId id="840" r:id="rId5"/>
    <p:sldId id="852" r:id="rId6"/>
    <p:sldId id="853" r:id="rId7"/>
    <p:sldId id="851" r:id="rId8"/>
    <p:sldId id="844" r:id="rId9"/>
    <p:sldId id="855" r:id="rId10"/>
    <p:sldId id="850" r:id="rId11"/>
    <p:sldId id="848" r:id="rId12"/>
    <p:sldId id="847" r:id="rId13"/>
    <p:sldId id="846" r:id="rId14"/>
    <p:sldId id="849" r:id="rId15"/>
    <p:sldId id="841" r:id="rId16"/>
    <p:sldId id="776" r:id="rId17"/>
  </p:sldIdLst>
  <p:sldSz cx="9144000" cy="6858000" type="screen4x3"/>
  <p:notesSz cx="6669088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F9E31"/>
    <a:srgbClr val="FB4425"/>
    <a:srgbClr val="FBFED2"/>
    <a:srgbClr val="94FC8C"/>
    <a:srgbClr val="FFFF99"/>
    <a:srgbClr val="FF9900"/>
    <a:srgbClr val="9907D3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4530" autoAdjust="0"/>
  </p:normalViewPr>
  <p:slideViewPr>
    <p:cSldViewPr>
      <p:cViewPr varScale="1">
        <p:scale>
          <a:sx n="112" d="100"/>
          <a:sy n="112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84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2" y="6"/>
            <a:ext cx="2890136" cy="48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834" tIns="44917" rIns="89834" bIns="44917" numCol="1" anchor="t" anchorCtr="0" compatLnSpc="1">
            <a:prstTxWarp prst="textNoShape">
              <a:avLst/>
            </a:prstTxWarp>
          </a:bodyPr>
          <a:lstStyle>
            <a:lvl1pPr defTabSz="898475">
              <a:defRPr sz="11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 bwMode="auto">
          <a:xfrm>
            <a:off x="3777463" y="6"/>
            <a:ext cx="2890136" cy="48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834" tIns="44917" rIns="89834" bIns="44917" numCol="1" anchor="t" anchorCtr="0" compatLnSpc="1">
            <a:prstTxWarp prst="textNoShape">
              <a:avLst/>
            </a:prstTxWarp>
          </a:bodyPr>
          <a:lstStyle>
            <a:lvl1pPr algn="r" defTabSz="898475">
              <a:defRPr sz="1100"/>
            </a:lvl1pPr>
          </a:lstStyle>
          <a:p>
            <a:fld id="{0F8202A5-C2EB-48D5-8923-7F292A793C91}" type="datetime1">
              <a:rPr lang="fr-FR"/>
              <a:pPr/>
              <a:t>23/11/2015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 bwMode="auto">
          <a:xfrm>
            <a:off x="2" y="9284537"/>
            <a:ext cx="2890136" cy="48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834" tIns="44917" rIns="89834" bIns="44917" numCol="1" anchor="b" anchorCtr="0" compatLnSpc="1">
            <a:prstTxWarp prst="textNoShape">
              <a:avLst/>
            </a:prstTxWarp>
          </a:bodyPr>
          <a:lstStyle>
            <a:lvl1pPr defTabSz="898475">
              <a:defRPr sz="11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 bwMode="auto">
          <a:xfrm>
            <a:off x="3777463" y="9284537"/>
            <a:ext cx="2890136" cy="48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834" tIns="44917" rIns="89834" bIns="44917" numCol="1" anchor="b" anchorCtr="0" compatLnSpc="1">
            <a:prstTxWarp prst="textNoShape">
              <a:avLst/>
            </a:prstTxWarp>
          </a:bodyPr>
          <a:lstStyle>
            <a:lvl1pPr algn="r" defTabSz="898475">
              <a:defRPr sz="1100"/>
            </a:lvl1pPr>
          </a:lstStyle>
          <a:p>
            <a:fld id="{9C32A8C7-DF82-47E7-8609-1F9B8D5C234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844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6"/>
            <a:ext cx="2890136" cy="48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834" tIns="44917" rIns="89834" bIns="44917" numCol="1" anchor="t" anchorCtr="0" compatLnSpc="1">
            <a:prstTxWarp prst="textNoShape">
              <a:avLst/>
            </a:prstTxWarp>
          </a:bodyPr>
          <a:lstStyle>
            <a:lvl1pPr defTabSz="898475">
              <a:defRPr sz="1100"/>
            </a:lvl1pPr>
          </a:lstStyle>
          <a:p>
            <a:endParaRPr lang="fr-F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463" y="6"/>
            <a:ext cx="2890136" cy="48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834" tIns="44917" rIns="89834" bIns="44917" numCol="1" anchor="t" anchorCtr="0" compatLnSpc="1">
            <a:prstTxWarp prst="textNoShape">
              <a:avLst/>
            </a:prstTxWarp>
          </a:bodyPr>
          <a:lstStyle>
            <a:lvl1pPr algn="r" defTabSz="898475">
              <a:defRPr sz="1100"/>
            </a:lvl1pPr>
          </a:lstStyle>
          <a:p>
            <a:fld id="{7AC4C057-3674-4F10-B10C-C4EFB578CFD9}" type="datetime1">
              <a:rPr lang="fr-FR"/>
              <a:pPr/>
              <a:t>23/11/2015</a:t>
            </a:fld>
            <a:endParaRPr lang="fr-FR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613" y="4643029"/>
            <a:ext cx="5335868" cy="4398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834" tIns="44917" rIns="89834" bIns="44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284537"/>
            <a:ext cx="2890136" cy="48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834" tIns="44917" rIns="89834" bIns="44917" numCol="1" anchor="b" anchorCtr="0" compatLnSpc="1">
            <a:prstTxWarp prst="textNoShape">
              <a:avLst/>
            </a:prstTxWarp>
          </a:bodyPr>
          <a:lstStyle>
            <a:lvl1pPr defTabSz="898475">
              <a:defRPr sz="1100"/>
            </a:lvl1pPr>
          </a:lstStyle>
          <a:p>
            <a:endParaRPr lang="fr-FR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463" y="9284537"/>
            <a:ext cx="2890136" cy="48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834" tIns="44917" rIns="89834" bIns="44917" numCol="1" anchor="b" anchorCtr="0" compatLnSpc="1">
            <a:prstTxWarp prst="textNoShape">
              <a:avLst/>
            </a:prstTxWarp>
          </a:bodyPr>
          <a:lstStyle>
            <a:lvl1pPr algn="r" defTabSz="898475">
              <a:defRPr sz="1100"/>
            </a:lvl1pPr>
          </a:lstStyle>
          <a:p>
            <a:fld id="{9C56193C-77FC-4CE6-8052-73865958DEA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950" y="115888"/>
            <a:ext cx="89281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t="2818"/>
          <a:stretch>
            <a:fillRect/>
          </a:stretch>
        </p:blipFill>
        <p:spPr bwMode="auto">
          <a:xfrm>
            <a:off x="323850" y="692150"/>
            <a:ext cx="4046538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499992" y="89198"/>
            <a:ext cx="4536504" cy="2187674"/>
          </a:xfrm>
        </p:spPr>
        <p:txBody>
          <a:bodyPr anchor="b"/>
          <a:lstStyle>
            <a:lvl1pPr>
              <a:defRPr sz="3000" baseline="0"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499992" y="2276872"/>
            <a:ext cx="4536504" cy="1512168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 dirty="0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3"/>
          </p:nvPr>
        </p:nvSpPr>
        <p:spPr>
          <a:xfrm>
            <a:off x="4499992" y="4293096"/>
            <a:ext cx="4392488" cy="2448272"/>
          </a:xfrm>
        </p:spPr>
        <p:txBody>
          <a:bodyPr/>
          <a:lstStyle>
            <a:lvl1pPr>
              <a:buNone/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4"/>
          </p:nvPr>
        </p:nvSpPr>
        <p:spPr>
          <a:xfrm>
            <a:off x="4500563" y="378936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5"/>
          </p:nvPr>
        </p:nvSpPr>
        <p:spPr>
          <a:xfrm>
            <a:off x="827088" y="61658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2765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756373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92688" cy="5040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0000"/>
            <a:ext cx="8229600" cy="4929411"/>
          </a:xfrm>
        </p:spPr>
        <p:txBody>
          <a:bodyPr/>
          <a:lstStyle>
            <a:lvl1pPr>
              <a:buSzPct val="80000"/>
              <a:defRPr/>
            </a:lvl1pPr>
            <a:lvl2pPr>
              <a:buSzPct val="100000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7288"/>
            <a:ext cx="647700" cy="504825"/>
          </a:xfrm>
        </p:spPr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fr-CH" sz="1400" kern="1200" smtClean="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5056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996952"/>
            <a:ext cx="7772400" cy="2772023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1A5853-74E8-4477-9BDE-179E73DE4D1F}" type="slidenum">
              <a:rPr lang="fr-LU" smtClean="0"/>
              <a:pPr>
                <a:defRPr/>
              </a:pPr>
              <a:t>‹#›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28768002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20680" cy="5040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60000"/>
            <a:ext cx="40386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60000"/>
            <a:ext cx="40386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27988" y="6237288"/>
            <a:ext cx="647700" cy="504825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fr-CH" sz="1400" kern="1200" smtClean="0">
                <a:solidFill>
                  <a:schemeClr val="bg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9226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6120680" cy="504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1BFC4F-9A2D-429A-B9A9-3BB7FEBE0BFA}" type="slidenum">
              <a:rPr lang="fr-LU" smtClean="0"/>
              <a:pPr>
                <a:defRPr/>
              </a:pPr>
              <a:t>‹#›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23465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05A76D-C765-4406-92B4-4EB6523E831A}" type="slidenum">
              <a:rPr lang="fr-LU" smtClean="0"/>
              <a:pPr>
                <a:defRPr/>
              </a:pPr>
              <a:t>‹#›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85266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7B2DC5-527A-43BE-8519-F2D492EEFA6F}" type="slidenum">
              <a:rPr lang="fr-LU" smtClean="0"/>
              <a:pPr>
                <a:defRPr/>
              </a:pPr>
              <a:t>‹#›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13925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6120680" cy="504056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052736"/>
            <a:ext cx="5111750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3008313" cy="5073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021AA4-CC86-4390-A2EB-97155ED80552}" type="slidenum">
              <a:rPr lang="fr-LU" smtClean="0"/>
              <a:pPr>
                <a:defRPr/>
              </a:pPr>
              <a:t>‹#›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47263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53950"/>
            <a:ext cx="6192688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04239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7D1C0C-5C3B-412A-8A2E-0A1766C03E50}" type="slidenum">
              <a:rPr lang="fr-LU" smtClean="0"/>
              <a:pPr>
                <a:defRPr/>
              </a:pPr>
              <a:t>‹#›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58513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15888"/>
            <a:ext cx="61928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0475"/>
            <a:ext cx="8229600" cy="485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6238875"/>
            <a:ext cx="6477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400" kern="1200" smtClean="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031" name="Picture 5" descr="GOUV_MAEE_Direction de la coopération au développement et de l’action humanitaire 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84163"/>
            <a:ext cx="2484437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6"/>
          <p:cNvSpPr>
            <a:spLocks noChangeShapeType="1"/>
          </p:cNvSpPr>
          <p:nvPr/>
        </p:nvSpPr>
        <p:spPr bwMode="auto">
          <a:xfrm flipH="1">
            <a:off x="323850" y="620713"/>
            <a:ext cx="6119813" cy="0"/>
          </a:xfrm>
          <a:prstGeom prst="line">
            <a:avLst/>
          </a:prstGeom>
          <a:noFill/>
          <a:ln w="19050">
            <a:solidFill>
              <a:srgbClr val="E405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LU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2643188" y="5214938"/>
            <a:ext cx="3352800" cy="365125"/>
          </a:xfrm>
          <a:prstGeom prst="rect">
            <a:avLst/>
          </a:prstGeom>
        </p:spPr>
        <p:txBody>
          <a:bodyPr/>
          <a:lstStyle>
            <a:lvl1pPr algn="ctr">
              <a:defRPr sz="10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681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9992" y="1313334"/>
            <a:ext cx="4536504" cy="2187674"/>
          </a:xfrm>
        </p:spPr>
        <p:txBody>
          <a:bodyPr/>
          <a:lstStyle/>
          <a:p>
            <a:pPr algn="ctr"/>
            <a:r>
              <a:rPr lang="fr-LU" dirty="0" err="1" smtClean="0"/>
              <a:t>Reporting</a:t>
            </a:r>
            <a:r>
              <a:rPr lang="fr-LU" dirty="0" smtClean="0"/>
              <a:t> selon la directive 98-83-CE</a:t>
            </a:r>
            <a:br>
              <a:rPr lang="fr-LU" dirty="0" smtClean="0"/>
            </a:br>
            <a:r>
              <a:rPr lang="fr-LU" dirty="0" smtClean="0"/>
              <a:t>relative à la qualité des eaux destinées à la consommation humaine</a:t>
            </a:r>
            <a:endParaRPr lang="fr-L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27984" y="3356992"/>
            <a:ext cx="4536504" cy="1512168"/>
          </a:xfrm>
        </p:spPr>
        <p:txBody>
          <a:bodyPr/>
          <a:lstStyle/>
          <a:p>
            <a:pPr algn="ctr"/>
            <a:endParaRPr lang="fr-FR" sz="2000" dirty="0" smtClean="0"/>
          </a:p>
          <a:p>
            <a:pPr algn="ctr"/>
            <a:r>
              <a:rPr lang="fr-FR" sz="2000" b="1" dirty="0" smtClean="0"/>
              <a:t>Henri Hansen</a:t>
            </a:r>
          </a:p>
          <a:p>
            <a:pPr algn="ctr"/>
            <a:r>
              <a:rPr lang="fr-FR" sz="2000" dirty="0" smtClean="0"/>
              <a:t>Administration de la gestion de l’eau</a:t>
            </a:r>
          </a:p>
          <a:p>
            <a:pPr algn="ctr"/>
            <a:endParaRPr lang="fr-LU" sz="2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517232"/>
            <a:ext cx="2892552" cy="990600"/>
          </a:xfrm>
        </p:spPr>
      </p:pic>
      <p:sp>
        <p:nvSpPr>
          <p:cNvPr id="5" name="Subtitle 2"/>
          <p:cNvSpPr txBox="1">
            <a:spLocks/>
          </p:cNvSpPr>
          <p:nvPr/>
        </p:nvSpPr>
        <p:spPr bwMode="auto">
          <a:xfrm>
            <a:off x="369100" y="5661248"/>
            <a:ext cx="5358913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defRPr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None/>
              <a:defRPr sz="2800">
                <a:solidFill>
                  <a:schemeClr val="tx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None/>
              <a:defRPr sz="2400">
                <a:solidFill>
                  <a:schemeClr val="tx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None/>
              <a:defRPr sz="2000">
                <a:solidFill>
                  <a:schemeClr val="tx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000">
                <a:solidFill>
                  <a:schemeClr val="tx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800" kern="0" dirty="0" smtClean="0"/>
              <a:t>Formation communes</a:t>
            </a:r>
          </a:p>
          <a:p>
            <a:r>
              <a:rPr lang="fr-FR" sz="1800" kern="0" dirty="0" smtClean="0"/>
              <a:t>24.11.2015</a:t>
            </a:r>
            <a:endParaRPr lang="fr-LU" sz="1800" kern="0" dirty="0"/>
          </a:p>
        </p:txBody>
      </p:sp>
    </p:spTree>
    <p:extLst>
      <p:ext uri="{BB962C8B-B14F-4D97-AF65-F5344CB8AC3E}">
        <p14:creationId xmlns:p14="http://schemas.microsoft.com/office/powerpoint/2010/main" val="161884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Valeur moyenne &amp; médiane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10</a:t>
            </a:fld>
            <a:endParaRPr lang="fr-CH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238502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Deux exemples pour:</a:t>
            </a:r>
          </a:p>
          <a:p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démontrer le calcul de la moyenne et de la médiane</a:t>
            </a:r>
            <a:br>
              <a:rPr lang="fr-FR" dirty="0" smtClean="0"/>
            </a:b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expliquer l’utilité des deux valeurs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9438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/>
              <a:t>Valeur moyenne &amp; </a:t>
            </a:r>
            <a:r>
              <a:rPr lang="lb-LU" dirty="0" smtClean="0"/>
              <a:t>médiane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11</a:t>
            </a:fld>
            <a:endParaRPr lang="fr-CH" dirty="0"/>
          </a:p>
        </p:txBody>
      </p:sp>
      <p:sp>
        <p:nvSpPr>
          <p:cNvPr id="6" name="TextBox 5"/>
          <p:cNvSpPr txBox="1"/>
          <p:nvPr/>
        </p:nvSpPr>
        <p:spPr>
          <a:xfrm>
            <a:off x="527333" y="821903"/>
            <a:ext cx="5936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tx2"/>
                </a:solidFill>
              </a:rPr>
              <a:t>Exemple: 5 analyses du paramètre E.Coli</a:t>
            </a:r>
            <a:r>
              <a:rPr lang="lb-LU" sz="2400" dirty="0" smtClean="0">
                <a:solidFill>
                  <a:schemeClr val="tx2"/>
                </a:solidFill>
              </a:rPr>
              <a:t>.</a:t>
            </a:r>
            <a:endParaRPr lang="fr-LU" sz="2400" dirty="0">
              <a:solidFill>
                <a:schemeClr val="tx2"/>
              </a:solidFill>
            </a:endParaRPr>
          </a:p>
        </p:txBody>
      </p:sp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747067"/>
              </p:ext>
            </p:extLst>
          </p:nvPr>
        </p:nvGraphicFramePr>
        <p:xfrm>
          <a:off x="323528" y="1322536"/>
          <a:ext cx="828091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752"/>
                <a:gridCol w="974226"/>
                <a:gridCol w="1182988"/>
                <a:gridCol w="1182988"/>
                <a:gridCol w="1182988"/>
                <a:gridCol w="853810"/>
                <a:gridCol w="1512166"/>
              </a:tblGrid>
              <a:tr h="208620">
                <a:tc>
                  <a:txBody>
                    <a:bodyPr/>
                    <a:lstStyle/>
                    <a:p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Analyse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unité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08620">
                <a:tc>
                  <a:txBody>
                    <a:bodyPr/>
                    <a:lstStyle/>
                    <a:p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E.Coli.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43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/ 100 ml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6071429" y="4869160"/>
            <a:ext cx="288032" cy="360040"/>
          </a:xfrm>
          <a:prstGeom prst="upArrow">
            <a:avLst/>
          </a:prstGeom>
          <a:solidFill>
            <a:schemeClr val="tx1">
              <a:lumMod val="40000"/>
              <a:lumOff val="60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 dirty="0"/>
          </a:p>
        </p:txBody>
      </p:sp>
      <p:sp>
        <p:nvSpPr>
          <p:cNvPr id="13" name="TextBox 12"/>
          <p:cNvSpPr txBox="1"/>
          <p:nvPr/>
        </p:nvSpPr>
        <p:spPr>
          <a:xfrm>
            <a:off x="1264106" y="5507938"/>
            <a:ext cx="2230098" cy="461665"/>
          </a:xfrm>
          <a:prstGeom prst="rect">
            <a:avLst/>
          </a:prstGeom>
          <a:noFill/>
          <a:ln w="12700">
            <a:solidFill>
              <a:schemeClr val="tx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lb-LU" sz="2400" dirty="0" smtClean="0"/>
              <a:t>Moyenne = </a:t>
            </a:r>
            <a:r>
              <a:rPr lang="lb-LU" sz="2400" dirty="0" smtClean="0"/>
              <a:t>8,6</a:t>
            </a:r>
            <a:endParaRPr lang="fr-L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83811" y="5507939"/>
            <a:ext cx="188865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lb-LU" sz="2400" dirty="0" smtClean="0"/>
              <a:t>Médiane = 0</a:t>
            </a:r>
            <a:endParaRPr lang="fr-LU" sz="24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594601" y="3152940"/>
            <a:ext cx="40386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sz="1800" dirty="0" smtClean="0"/>
              <a:t>1) Trier les valeurs par ordre croissant:</a:t>
            </a:r>
          </a:p>
          <a:p>
            <a:pPr marL="0" indent="0">
              <a:buNone/>
            </a:pPr>
            <a:r>
              <a:rPr lang="fr-FR" sz="1800" dirty="0" smtClean="0"/>
              <a:t>	0   0   0   </a:t>
            </a:r>
            <a:r>
              <a:rPr lang="fr-FR" sz="1800" dirty="0" smtClean="0"/>
              <a:t>0   </a:t>
            </a:r>
            <a:r>
              <a:rPr lang="fr-FR" sz="1800" dirty="0" smtClean="0"/>
              <a:t>43</a:t>
            </a:r>
            <a:endParaRPr lang="fr-FR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594601" y="3912338"/>
            <a:ext cx="4038600" cy="103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lb-LU" sz="1800" dirty="0" smtClean="0"/>
              <a:t>2</a:t>
            </a:r>
            <a:r>
              <a:rPr lang="fr-FR" sz="1800" dirty="0" smtClean="0"/>
              <a:t>) La valeur représentant la médiane est celle du milieu:</a:t>
            </a:r>
          </a:p>
          <a:p>
            <a:pPr marL="0" indent="0">
              <a:buNone/>
            </a:pPr>
            <a:r>
              <a:rPr lang="lb-LU" sz="1800" dirty="0"/>
              <a:t>	0   0   0   </a:t>
            </a:r>
            <a:r>
              <a:rPr lang="lb-LU" sz="1800" dirty="0" smtClean="0"/>
              <a:t>0   </a:t>
            </a:r>
            <a:r>
              <a:rPr lang="lb-LU" sz="1800" dirty="0" smtClean="0"/>
              <a:t>43</a:t>
            </a: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4594601" y="2537558"/>
            <a:ext cx="4038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lb-LU" kern="0" dirty="0" smtClean="0"/>
              <a:t>Médiane</a:t>
            </a:r>
          </a:p>
          <a:p>
            <a:pPr marL="0" indent="0">
              <a:buFont typeface="Wingdings" pitchFamily="2" charset="2"/>
              <a:buNone/>
            </a:pP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376" y="3150613"/>
            <a:ext cx="4038600" cy="792088"/>
          </a:xfrm>
        </p:spPr>
        <p:txBody>
          <a:bodyPr/>
          <a:lstStyle/>
          <a:p>
            <a:pPr marL="0" indent="0">
              <a:buNone/>
            </a:pPr>
            <a:r>
              <a:rPr lang="lb-LU" sz="1800" dirty="0"/>
              <a:t>1) Somme des valeurs:</a:t>
            </a:r>
          </a:p>
          <a:p>
            <a:pPr marL="0" indent="0">
              <a:buNone/>
            </a:pPr>
            <a:r>
              <a:rPr lang="lb-LU" sz="1800" dirty="0"/>
              <a:t>	0 + 43 + </a:t>
            </a:r>
            <a:r>
              <a:rPr lang="lb-LU" sz="1800" dirty="0" smtClean="0"/>
              <a:t>0 </a:t>
            </a:r>
            <a:r>
              <a:rPr lang="lb-LU" sz="1800" dirty="0"/>
              <a:t>+ 0 + 0 = </a:t>
            </a:r>
            <a:r>
              <a:rPr lang="lb-LU" sz="1800" dirty="0" smtClean="0"/>
              <a:t>43</a:t>
            </a:r>
            <a:endParaRPr lang="lb-LU" sz="1800" dirty="0"/>
          </a:p>
          <a:p>
            <a:pPr marL="0" indent="0">
              <a:buNone/>
            </a:pPr>
            <a:endParaRPr lang="lb-LU" sz="18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17376" y="3910011"/>
            <a:ext cx="4038600" cy="103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lb-LU" sz="1800" kern="0" dirty="0" smtClean="0"/>
              <a:t>2) </a:t>
            </a:r>
            <a:r>
              <a:rPr lang="fr-FR" sz="1800" kern="0" dirty="0" smtClean="0"/>
              <a:t>Diviser par le nombre d’analyses</a:t>
            </a:r>
          </a:p>
          <a:p>
            <a:pPr marL="0" indent="0">
              <a:buFont typeface="Wingdings" pitchFamily="2" charset="2"/>
              <a:buNone/>
            </a:pPr>
            <a:r>
              <a:rPr lang="lb-LU" sz="1800" kern="0" dirty="0" smtClean="0"/>
              <a:t>	</a:t>
            </a:r>
            <a:r>
              <a:rPr lang="lb-LU" sz="1800" kern="0" dirty="0" smtClean="0"/>
              <a:t>43 </a:t>
            </a:r>
            <a:r>
              <a:rPr lang="lb-LU" sz="1800" kern="0" dirty="0" smtClean="0"/>
              <a:t>/ 5 = </a:t>
            </a:r>
            <a:r>
              <a:rPr lang="lb-LU" sz="1800" kern="0" dirty="0" smtClean="0"/>
              <a:t>8,6</a:t>
            </a: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17376" y="2535231"/>
            <a:ext cx="4038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lb-LU" kern="0" dirty="0" smtClean="0"/>
              <a:t>Moyenne</a:t>
            </a: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</p:spTree>
    <p:extLst>
      <p:ext uri="{BB962C8B-B14F-4D97-AF65-F5344CB8AC3E}">
        <p14:creationId xmlns:p14="http://schemas.microsoft.com/office/powerpoint/2010/main" val="13238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7" grpId="0"/>
      <p:bldP spid="18" grpId="0"/>
      <p:bldP spid="19" grpId="0"/>
      <p:bldP spid="3" grpId="0" build="p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/>
              <a:t>Valeur moyenne &amp; </a:t>
            </a:r>
            <a:r>
              <a:rPr lang="lb-LU" dirty="0" smtClean="0"/>
              <a:t>médiane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12</a:t>
            </a:fld>
            <a:endParaRPr lang="fr-CH" dirty="0"/>
          </a:p>
        </p:txBody>
      </p:sp>
      <p:sp>
        <p:nvSpPr>
          <p:cNvPr id="6" name="TextBox 5"/>
          <p:cNvSpPr txBox="1"/>
          <p:nvPr/>
        </p:nvSpPr>
        <p:spPr>
          <a:xfrm>
            <a:off x="527333" y="821903"/>
            <a:ext cx="5936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b-LU" sz="2400" dirty="0" smtClean="0">
                <a:solidFill>
                  <a:schemeClr val="tx2"/>
                </a:solidFill>
              </a:rPr>
              <a:t>Exemple: 5 analyses du paramètre E.Coli.</a:t>
            </a:r>
            <a:endParaRPr lang="fr-LU" sz="2400" dirty="0">
              <a:solidFill>
                <a:schemeClr val="tx2"/>
              </a:solidFill>
            </a:endParaRPr>
          </a:p>
        </p:txBody>
      </p:sp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679478"/>
              </p:ext>
            </p:extLst>
          </p:nvPr>
        </p:nvGraphicFramePr>
        <p:xfrm>
          <a:off x="323528" y="1322536"/>
          <a:ext cx="828091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752"/>
                <a:gridCol w="974226"/>
                <a:gridCol w="1182988"/>
                <a:gridCol w="1182988"/>
                <a:gridCol w="1182988"/>
                <a:gridCol w="853810"/>
                <a:gridCol w="1512166"/>
              </a:tblGrid>
              <a:tr h="208620">
                <a:tc>
                  <a:txBody>
                    <a:bodyPr/>
                    <a:lstStyle/>
                    <a:p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Analyse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unité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08620">
                <a:tc>
                  <a:txBody>
                    <a:bodyPr/>
                    <a:lstStyle/>
                    <a:p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E.Coli.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/ 100 ml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6071429" y="4869160"/>
            <a:ext cx="288032" cy="360040"/>
          </a:xfrm>
          <a:prstGeom prst="upArrow">
            <a:avLst/>
          </a:prstGeom>
          <a:solidFill>
            <a:schemeClr val="tx1">
              <a:lumMod val="40000"/>
              <a:lumOff val="60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 dirty="0"/>
          </a:p>
        </p:txBody>
      </p:sp>
      <p:sp>
        <p:nvSpPr>
          <p:cNvPr id="13" name="TextBox 12"/>
          <p:cNvSpPr txBox="1"/>
          <p:nvPr/>
        </p:nvSpPr>
        <p:spPr>
          <a:xfrm>
            <a:off x="1264106" y="5507938"/>
            <a:ext cx="2230098" cy="461665"/>
          </a:xfrm>
          <a:prstGeom prst="rect">
            <a:avLst/>
          </a:prstGeom>
          <a:noFill/>
          <a:ln w="12700">
            <a:solidFill>
              <a:schemeClr val="tx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lb-LU" sz="2400" dirty="0" smtClean="0"/>
              <a:t>Moyenne = 0,8</a:t>
            </a:r>
            <a:endParaRPr lang="fr-L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583811" y="5507939"/>
            <a:ext cx="1888659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lb-LU" sz="2400" dirty="0" smtClean="0"/>
              <a:t>Médiane = 1</a:t>
            </a:r>
            <a:endParaRPr lang="fr-LU" sz="24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594601" y="3152940"/>
            <a:ext cx="40386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lb-LU" sz="1800" dirty="0"/>
              <a:t>1) Trier les valeurs par ordre croissant:</a:t>
            </a:r>
          </a:p>
          <a:p>
            <a:pPr marL="0" indent="0">
              <a:buNone/>
            </a:pPr>
            <a:r>
              <a:rPr lang="lb-LU" sz="1800" dirty="0"/>
              <a:t>	0   0   </a:t>
            </a:r>
            <a:r>
              <a:rPr lang="lb-LU" sz="1800" dirty="0" smtClean="0"/>
              <a:t>1   1  2</a:t>
            </a: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594601" y="3912338"/>
            <a:ext cx="4038600" cy="103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lb-LU" sz="1800" dirty="0"/>
              <a:t>2) </a:t>
            </a:r>
            <a:r>
              <a:rPr lang="fr-FR" sz="1800" dirty="0" smtClean="0"/>
              <a:t>La valeur représentant la médiane est celle du milieu:</a:t>
            </a:r>
          </a:p>
          <a:p>
            <a:pPr marL="0" indent="0">
              <a:buNone/>
            </a:pPr>
            <a:r>
              <a:rPr lang="lb-LU" sz="1800" dirty="0"/>
              <a:t>	0   0   </a:t>
            </a:r>
            <a:r>
              <a:rPr lang="lb-LU" sz="1800" dirty="0" smtClean="0"/>
              <a:t>1   1   2</a:t>
            </a: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4594601" y="2537558"/>
            <a:ext cx="4038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lb-LU" kern="0" dirty="0" smtClean="0"/>
              <a:t>Médiane</a:t>
            </a:r>
          </a:p>
          <a:p>
            <a:pPr marL="0" indent="0">
              <a:buFont typeface="Wingdings" pitchFamily="2" charset="2"/>
              <a:buNone/>
            </a:pP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376" y="3150613"/>
            <a:ext cx="4038600" cy="792088"/>
          </a:xfrm>
        </p:spPr>
        <p:txBody>
          <a:bodyPr/>
          <a:lstStyle/>
          <a:p>
            <a:pPr marL="0" indent="0">
              <a:buNone/>
            </a:pPr>
            <a:r>
              <a:rPr lang="lb-LU" sz="1800" dirty="0"/>
              <a:t>1) Somme des valeurs:</a:t>
            </a:r>
          </a:p>
          <a:p>
            <a:pPr marL="0" indent="0">
              <a:buNone/>
            </a:pPr>
            <a:r>
              <a:rPr lang="lb-LU" sz="1800" dirty="0"/>
              <a:t>	</a:t>
            </a:r>
            <a:r>
              <a:rPr lang="lb-LU" sz="1800" dirty="0" smtClean="0"/>
              <a:t>2 </a:t>
            </a:r>
            <a:r>
              <a:rPr lang="lb-LU" sz="1800" dirty="0"/>
              <a:t>+ </a:t>
            </a:r>
            <a:r>
              <a:rPr lang="lb-LU" sz="1800" dirty="0" smtClean="0"/>
              <a:t>1 </a:t>
            </a:r>
            <a:r>
              <a:rPr lang="lb-LU" sz="1800" dirty="0"/>
              <a:t>+ </a:t>
            </a:r>
            <a:r>
              <a:rPr lang="lb-LU" sz="1800" dirty="0" smtClean="0"/>
              <a:t>0 </a:t>
            </a:r>
            <a:r>
              <a:rPr lang="lb-LU" sz="1800" dirty="0"/>
              <a:t>+ 0 + </a:t>
            </a:r>
            <a:r>
              <a:rPr lang="lb-LU" sz="1800" dirty="0" smtClean="0"/>
              <a:t>1 </a:t>
            </a:r>
            <a:r>
              <a:rPr lang="lb-LU" sz="1800" dirty="0"/>
              <a:t>= </a:t>
            </a:r>
            <a:r>
              <a:rPr lang="lb-LU" sz="1800" dirty="0" smtClean="0"/>
              <a:t>4</a:t>
            </a:r>
            <a:endParaRPr lang="lb-LU" sz="1800" dirty="0"/>
          </a:p>
          <a:p>
            <a:pPr marL="0" indent="0">
              <a:buNone/>
            </a:pPr>
            <a:endParaRPr lang="lb-LU" sz="18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17376" y="3910011"/>
            <a:ext cx="4038600" cy="103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lb-LU" sz="1800" kern="0" dirty="0" smtClean="0"/>
              <a:t>2) Diviser par le nombre d’analyses</a:t>
            </a:r>
          </a:p>
          <a:p>
            <a:pPr marL="0" indent="0">
              <a:buFont typeface="Wingdings" pitchFamily="2" charset="2"/>
              <a:buNone/>
            </a:pPr>
            <a:r>
              <a:rPr lang="lb-LU" sz="1800" kern="0" dirty="0" smtClean="0"/>
              <a:t>	4 / 5 = 0,8</a:t>
            </a:r>
          </a:p>
          <a:p>
            <a:pPr marL="0" indent="0">
              <a:buFont typeface="Wingdings" pitchFamily="2" charset="2"/>
              <a:buNone/>
            </a:pP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17376" y="2535231"/>
            <a:ext cx="4038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Ø"/>
              <a:defRPr sz="28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»"/>
              <a:defRPr sz="18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lb-LU" kern="0" dirty="0" smtClean="0"/>
              <a:t>Moyenne</a:t>
            </a:r>
            <a:endParaRPr lang="lb-LU" sz="1800" kern="0" dirty="0" smtClean="0"/>
          </a:p>
          <a:p>
            <a:pPr marL="0" indent="0">
              <a:buFont typeface="Wingdings" pitchFamily="2" charset="2"/>
              <a:buNone/>
            </a:pPr>
            <a:endParaRPr lang="lb-LU" sz="1800" kern="0" dirty="0"/>
          </a:p>
        </p:txBody>
      </p:sp>
    </p:spTree>
    <p:extLst>
      <p:ext uri="{BB962C8B-B14F-4D97-AF65-F5344CB8AC3E}">
        <p14:creationId xmlns:p14="http://schemas.microsoft.com/office/powerpoint/2010/main" val="137387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7" grpId="0"/>
      <p:bldP spid="18" grpId="0"/>
      <p:bldP spid="19" grpId="0"/>
      <p:bldP spid="3" grpId="0" build="p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Interprétation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13</a:t>
            </a:fld>
            <a:endParaRPr lang="fr-CH" dirty="0"/>
          </a:p>
        </p:txBody>
      </p:sp>
      <p:sp>
        <p:nvSpPr>
          <p:cNvPr id="7" name="TextBox 6"/>
          <p:cNvSpPr txBox="1"/>
          <p:nvPr/>
        </p:nvSpPr>
        <p:spPr>
          <a:xfrm>
            <a:off x="527333" y="908720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b-LU" sz="2400" dirty="0" smtClean="0">
                <a:solidFill>
                  <a:schemeClr val="tx2"/>
                </a:solidFill>
              </a:rPr>
              <a:t>Exemple 1</a:t>
            </a:r>
            <a:endParaRPr lang="fr-LU" sz="2400" dirty="0">
              <a:solidFill>
                <a:schemeClr val="tx2"/>
              </a:solidFill>
            </a:endParaRPr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75487"/>
              </p:ext>
            </p:extLst>
          </p:nvPr>
        </p:nvGraphicFramePr>
        <p:xfrm>
          <a:off x="323528" y="1409353"/>
          <a:ext cx="828091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752"/>
                <a:gridCol w="974226"/>
                <a:gridCol w="1182988"/>
                <a:gridCol w="1182988"/>
                <a:gridCol w="1182988"/>
                <a:gridCol w="853810"/>
                <a:gridCol w="1512166"/>
              </a:tblGrid>
              <a:tr h="208620">
                <a:tc>
                  <a:txBody>
                    <a:bodyPr/>
                    <a:lstStyle/>
                    <a:p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Analyse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unité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08620">
                <a:tc>
                  <a:txBody>
                    <a:bodyPr/>
                    <a:lstStyle/>
                    <a:p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E.Coli.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43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/ 100 ml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15616" y="2276872"/>
            <a:ext cx="2230098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lb-LU" sz="2400" dirty="0" smtClean="0"/>
              <a:t>Moyenne = </a:t>
            </a:r>
            <a:r>
              <a:rPr lang="lb-LU" sz="2400" dirty="0" smtClean="0"/>
              <a:t>8,6</a:t>
            </a:r>
            <a:endParaRPr lang="fr-L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35321" y="2276873"/>
            <a:ext cx="1888659" cy="461665"/>
          </a:xfrm>
          <a:prstGeom prst="rect">
            <a:avLst/>
          </a:prstGeom>
          <a:noFill/>
          <a:ln w="12700">
            <a:solidFill>
              <a:schemeClr val="tx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lb-LU" sz="2400" dirty="0" smtClean="0"/>
              <a:t>Médiane = 0</a:t>
            </a:r>
            <a:endParaRPr lang="fr-L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1203" y="3140968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b-LU" sz="2400" dirty="0" smtClean="0">
                <a:solidFill>
                  <a:schemeClr val="tx2"/>
                </a:solidFill>
              </a:rPr>
              <a:t>Exemple 2</a:t>
            </a:r>
            <a:endParaRPr lang="fr-LU" sz="2400" dirty="0">
              <a:solidFill>
                <a:schemeClr val="tx2"/>
              </a:solidFill>
            </a:endParaRPr>
          </a:p>
        </p:txBody>
      </p:sp>
      <p:graphicFrame>
        <p:nvGraphicFramePr>
          <p:cNvPr id="12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51207"/>
              </p:ext>
            </p:extLst>
          </p:nvPr>
        </p:nvGraphicFramePr>
        <p:xfrm>
          <a:off x="327398" y="3641601"/>
          <a:ext cx="828091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752"/>
                <a:gridCol w="974226"/>
                <a:gridCol w="1182988"/>
                <a:gridCol w="1182988"/>
                <a:gridCol w="1182988"/>
                <a:gridCol w="853810"/>
                <a:gridCol w="1512166"/>
              </a:tblGrid>
              <a:tr h="208620">
                <a:tc>
                  <a:txBody>
                    <a:bodyPr/>
                    <a:lstStyle/>
                    <a:p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Analyse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unité</a:t>
                      </a:r>
                      <a:endParaRPr lang="fr-LU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208620">
                <a:tc>
                  <a:txBody>
                    <a:bodyPr/>
                    <a:lstStyle/>
                    <a:p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E.Coli.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b-LU" sz="1600" b="1" dirty="0" smtClean="0">
                          <a:solidFill>
                            <a:schemeClr val="tx2"/>
                          </a:solidFill>
                        </a:rPr>
                        <a:t>/ 100 ml</a:t>
                      </a:r>
                      <a:endParaRPr lang="fr-LU" sz="16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115616" y="4529444"/>
            <a:ext cx="2230098" cy="461665"/>
          </a:xfrm>
          <a:prstGeom prst="rect">
            <a:avLst/>
          </a:prstGeom>
          <a:noFill/>
          <a:ln w="12700">
            <a:solidFill>
              <a:schemeClr val="tx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lb-LU" sz="2400" dirty="0" smtClean="0"/>
              <a:t>Moyenne = 0,8</a:t>
            </a:r>
            <a:endParaRPr lang="fr-L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435321" y="4529445"/>
            <a:ext cx="1888659" cy="461665"/>
          </a:xfrm>
          <a:prstGeom prst="rect">
            <a:avLst/>
          </a:prstGeom>
          <a:noFill/>
          <a:ln w="12700">
            <a:solidFill>
              <a:schemeClr val="tx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lb-LU" sz="2400" dirty="0" smtClean="0"/>
              <a:t>Médiane = 1</a:t>
            </a:r>
            <a:endParaRPr lang="fr-LU" sz="2400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936104"/>
          </a:xfrm>
        </p:spPr>
        <p:txBody>
          <a:bodyPr/>
          <a:lstStyle/>
          <a:p>
            <a:r>
              <a:rPr lang="fr-FR" sz="2400" dirty="0" smtClean="0"/>
              <a:t>Moyenne:	indication sur l’importance des incidents</a:t>
            </a:r>
          </a:p>
          <a:p>
            <a:r>
              <a:rPr lang="fr-FR" sz="2400" dirty="0" smtClean="0"/>
              <a:t>Médiane:	indication sur l’état du réseau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436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Calcul de la moyenne et de </a:t>
            </a:r>
            <a:r>
              <a:rPr lang="lb-LU" smtClean="0"/>
              <a:t>la médiane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14</a:t>
            </a:fld>
            <a:endParaRPr lang="fr-CH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2385024"/>
          </a:xfrm>
        </p:spPr>
        <p:txBody>
          <a:bodyPr/>
          <a:lstStyle/>
          <a:p>
            <a:r>
              <a:rPr lang="lb-LU" sz="2400" dirty="0" smtClean="0"/>
              <a:t>Aide pour calculer la moyenne et la médiane</a:t>
            </a:r>
            <a:endParaRPr lang="fr-L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0" t="22982" r="2652" b="5517"/>
          <a:stretch/>
        </p:blipFill>
        <p:spPr bwMode="auto">
          <a:xfrm>
            <a:off x="1566332" y="1600199"/>
            <a:ext cx="6112935" cy="4978401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3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Déroulement du reporting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000"/>
            <a:ext cx="8579296" cy="4929411"/>
          </a:xfrm>
        </p:spPr>
        <p:txBody>
          <a:bodyPr/>
          <a:lstStyle/>
          <a:p>
            <a:r>
              <a:rPr lang="lb-LU" sz="2400" dirty="0" smtClean="0"/>
              <a:t>Envoi et remplissage des formulaires</a:t>
            </a:r>
          </a:p>
          <a:p>
            <a:pPr lvl="1"/>
            <a:r>
              <a:rPr lang="lb-LU" sz="2000" dirty="0" smtClean="0"/>
              <a:t>un </a:t>
            </a:r>
            <a:r>
              <a:rPr lang="lb-LU" sz="2000" dirty="0"/>
              <a:t>formulaire par zone de distribution</a:t>
            </a:r>
            <a:r>
              <a:rPr lang="lb-LU" sz="2000" dirty="0" smtClean="0"/>
              <a:t/>
            </a:r>
            <a:br>
              <a:rPr lang="lb-LU" sz="2000" dirty="0" smtClean="0"/>
            </a:br>
            <a:r>
              <a:rPr lang="lb-LU" sz="2000" dirty="0" smtClean="0"/>
              <a:t>	→ communiquer les changements/créations de zones à l’avance</a:t>
            </a:r>
          </a:p>
          <a:p>
            <a:pPr lvl="1"/>
            <a:r>
              <a:rPr lang="lb-LU" sz="2000" dirty="0"/>
              <a:t>r</a:t>
            </a:r>
            <a:r>
              <a:rPr lang="lb-LU" sz="2000" dirty="0" smtClean="0"/>
              <a:t>eporting plus régulier </a:t>
            </a:r>
            <a:br>
              <a:rPr lang="lb-LU" sz="2000" dirty="0" smtClean="0"/>
            </a:br>
            <a:r>
              <a:rPr lang="lb-LU" sz="2000" dirty="0" smtClean="0"/>
              <a:t>	→ formulaire sur la conformité des réseaux</a:t>
            </a:r>
            <a:br>
              <a:rPr lang="lb-LU" sz="2000" dirty="0" smtClean="0"/>
            </a:br>
            <a:r>
              <a:rPr lang="lb-LU" sz="2000" dirty="0" smtClean="0"/>
              <a:t>		évaluation d’année en année donc un formulaire par année</a:t>
            </a:r>
            <a:br>
              <a:rPr lang="lb-LU" sz="2000" dirty="0" smtClean="0"/>
            </a:br>
            <a:r>
              <a:rPr lang="lb-LU" sz="2000" dirty="0" smtClean="0"/>
              <a:t>	→ formulaires sur les non-conformités (incidents)</a:t>
            </a:r>
            <a:br>
              <a:rPr lang="lb-LU" sz="2000" dirty="0" smtClean="0"/>
            </a:br>
            <a:r>
              <a:rPr lang="lb-LU" sz="2000" dirty="0" smtClean="0"/>
              <a:t>		à remplir et renvoyer lors de chaque incident</a:t>
            </a:r>
            <a:br>
              <a:rPr lang="lb-LU" sz="2000" dirty="0" smtClean="0"/>
            </a:br>
            <a:r>
              <a:rPr lang="lb-LU" sz="2000" dirty="0" smtClean="0"/>
              <a:t>		→ formulaire séparé en fin d’année pour les valeurs maximales 		et médiannes</a:t>
            </a:r>
            <a:br>
              <a:rPr lang="lb-LU" sz="2000" dirty="0" smtClean="0"/>
            </a:br>
            <a:r>
              <a:rPr lang="lb-LU" sz="2000" dirty="0" smtClean="0"/>
              <a:t>		</a:t>
            </a:r>
            <a:endParaRPr lang="lb-LU" sz="2000" dirty="0"/>
          </a:p>
          <a:p>
            <a:pPr marL="400050"/>
            <a:r>
              <a:rPr lang="lb-LU" sz="2400" dirty="0" smtClean="0"/>
              <a:t>Publication d’une évaluation des toutes les zones de distribution sur le site </a:t>
            </a:r>
            <a:r>
              <a:rPr lang="lb-LU" sz="2400" dirty="0" smtClean="0">
                <a:solidFill>
                  <a:srgbClr val="FF0000"/>
                </a:solidFill>
              </a:rPr>
              <a:t>www.waasser.lu</a:t>
            </a:r>
            <a:r>
              <a:rPr lang="lb-LU" sz="2400" dirty="0" smtClean="0"/>
              <a:t> accessible au grand public</a:t>
            </a:r>
          </a:p>
          <a:p>
            <a:pPr marL="400050"/>
            <a:r>
              <a:rPr lang="lb-LU" sz="2400" dirty="0" smtClean="0"/>
              <a:t>Transmis des données à la communauté européenne pour l’évaluation de la conformité des zones de 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8463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FIR D’NOLÄUSCHTEREN!</a:t>
            </a:r>
            <a:endParaRPr lang="fr-LU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75EF-14CD-4ED8-B4FA-515528AC52E1}" type="slidenum">
              <a:rPr lang="fr-CH" smtClean="0"/>
              <a:pPr>
                <a:defRPr/>
              </a:pPr>
              <a:t>16</a:t>
            </a:fld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5085184"/>
            <a:ext cx="3178696" cy="1160888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Hutt </a:t>
            </a:r>
            <a:r>
              <a:rPr lang="fr-FR" dirty="0" err="1" smtClean="0"/>
              <a:t>Dir</a:t>
            </a:r>
            <a:r>
              <a:rPr lang="fr-FR" dirty="0" smtClean="0"/>
              <a:t> </a:t>
            </a:r>
            <a:r>
              <a:rPr lang="fr-FR" dirty="0" err="1" smtClean="0"/>
              <a:t>Froen</a:t>
            </a:r>
            <a:r>
              <a:rPr lang="fr-FR" dirty="0" smtClean="0"/>
              <a:t>?</a:t>
            </a:r>
            <a:endParaRPr lang="fr-LU" dirty="0"/>
          </a:p>
        </p:txBody>
      </p:sp>
      <p:pic>
        <p:nvPicPr>
          <p:cNvPr id="6" name="Picture 5" descr="http://www.zaubereinmaleins.de/images/kunde/2013/3Dmas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988840"/>
            <a:ext cx="2130045" cy="294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659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Différents contrôles - récapitulation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475" y="995426"/>
            <a:ext cx="4270523" cy="4860000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Contrôle de conformité</a:t>
            </a:r>
          </a:p>
          <a:p>
            <a:pPr marL="0" indent="0">
              <a:buNone/>
            </a:pPr>
            <a:endParaRPr lang="fr-FR" sz="1200" b="1" dirty="0" smtClean="0"/>
          </a:p>
          <a:p>
            <a:pPr marL="0" indent="0">
              <a:buNone/>
            </a:pPr>
            <a:r>
              <a:rPr lang="fr-FR" sz="2400" u="sng" dirty="0" smtClean="0"/>
              <a:t>But:</a:t>
            </a:r>
          </a:p>
          <a:p>
            <a:pPr marL="0" indent="0">
              <a:buNone/>
            </a:pPr>
            <a:r>
              <a:rPr lang="fr-FR" sz="2400" dirty="0" smtClean="0"/>
              <a:t>→ reporting sur la conformité des réseaux de distribution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r>
              <a:rPr lang="fr-FR" sz="2400" u="sng" dirty="0" smtClean="0"/>
              <a:t>Point d’échantillonnage:</a:t>
            </a:r>
          </a:p>
          <a:p>
            <a:pPr marL="0" indent="0">
              <a:buNone/>
            </a:pPr>
            <a:r>
              <a:rPr lang="fr-FR" sz="2400" dirty="0" smtClean="0"/>
              <a:t>→ </a:t>
            </a:r>
            <a:r>
              <a:rPr lang="fr-FR" sz="2400" b="1" dirty="0" smtClean="0"/>
              <a:t>uniquement</a:t>
            </a:r>
            <a:r>
              <a:rPr lang="fr-FR" sz="2400" dirty="0" smtClean="0"/>
              <a:t> point de conformité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r>
              <a:rPr lang="fr-FR" sz="2400" u="sng" dirty="0" smtClean="0"/>
              <a:t>Analyses: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uniquement celles prises dans le cadre du plan d’échantillonnage</a:t>
            </a:r>
          </a:p>
          <a:p>
            <a:pPr marL="0" indent="0">
              <a:buNone/>
            </a:pPr>
            <a:endParaRPr lang="lb-L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872" y="980728"/>
            <a:ext cx="4038600" cy="4860000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Contrôle </a:t>
            </a:r>
            <a:r>
              <a:rPr lang="fr-FR" b="1" dirty="0" smtClean="0"/>
              <a:t>opérationnel</a:t>
            </a:r>
            <a:endParaRPr lang="fr-FR" b="1" dirty="0" smtClean="0"/>
          </a:p>
          <a:p>
            <a:pPr marL="0" indent="0">
              <a:buNone/>
            </a:pPr>
            <a:endParaRPr lang="fr-FR" sz="1200" b="1" dirty="0" smtClean="0"/>
          </a:p>
          <a:p>
            <a:pPr marL="0" indent="0">
              <a:buNone/>
            </a:pPr>
            <a:r>
              <a:rPr lang="fr-FR" sz="2400" u="sng" dirty="0" smtClean="0"/>
              <a:t>But:</a:t>
            </a:r>
          </a:p>
          <a:p>
            <a:pPr marL="0" indent="0">
              <a:buNone/>
            </a:pPr>
            <a:r>
              <a:rPr lang="fr-FR" sz="2400" dirty="0" smtClean="0"/>
              <a:t>→ garantir une bonne qualité de l’eau distribuée</a:t>
            </a:r>
            <a:endParaRPr lang="fr-FR" sz="2400" b="1" dirty="0" smtClean="0"/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r>
              <a:rPr lang="fr-FR" sz="2400" u="sng" dirty="0" smtClean="0"/>
              <a:t>Point d’échantillonnage:</a:t>
            </a:r>
          </a:p>
          <a:p>
            <a:pPr marL="0" indent="0">
              <a:buNone/>
            </a:pPr>
            <a:r>
              <a:rPr lang="fr-FR" sz="2400" dirty="0" smtClean="0"/>
              <a:t>→ selon les besoins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r>
              <a:rPr lang="fr-FR" sz="2400" u="sng" dirty="0" smtClean="0"/>
              <a:t>Analyses: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toutes les analyses nécessaires à décerner les risques</a:t>
            </a:r>
          </a:p>
          <a:p>
            <a:pPr marL="0" indent="0">
              <a:buNone/>
            </a:pPr>
            <a:endParaRPr lang="lb-LU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2</a:t>
            </a:fld>
            <a:endParaRPr lang="fr-CH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052736"/>
            <a:ext cx="0" cy="48245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9955" y="6043354"/>
            <a:ext cx="8844089" cy="5539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3000" b="1" dirty="0" smtClean="0"/>
              <a:t>Contrôle de conformité ≠ Contrôle opérationnel</a:t>
            </a:r>
            <a:endParaRPr lang="fr-FR" sz="3000" b="1" dirty="0"/>
          </a:p>
        </p:txBody>
      </p:sp>
    </p:spTree>
    <p:extLst>
      <p:ext uri="{BB962C8B-B14F-4D97-AF65-F5344CB8AC3E}">
        <p14:creationId xmlns:p14="http://schemas.microsoft.com/office/powerpoint/2010/main" val="124391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Formulaire </a:t>
            </a:r>
            <a:r>
              <a:rPr lang="lb-LU" dirty="0"/>
              <a:t>sur la conformité des réseaux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3</a:t>
            </a:fld>
            <a:endParaRPr lang="fr-CH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2385024"/>
          </a:xfrm>
        </p:spPr>
        <p:txBody>
          <a:bodyPr/>
          <a:lstStyle/>
          <a:p>
            <a:r>
              <a:rPr lang="fr-FR" sz="2400" dirty="0" smtClean="0"/>
              <a:t>Un formulaire par zone et par année</a:t>
            </a:r>
          </a:p>
          <a:p>
            <a:r>
              <a:rPr lang="fr-FR" sz="2400" dirty="0" smtClean="0"/>
              <a:t>Signaler à l’AGE:</a:t>
            </a:r>
          </a:p>
          <a:p>
            <a:pPr lvl="1"/>
            <a:r>
              <a:rPr lang="fr-FR" sz="2000" dirty="0" smtClean="0"/>
              <a:t>création de nouvelles zones</a:t>
            </a:r>
          </a:p>
          <a:p>
            <a:pPr lvl="1"/>
            <a:r>
              <a:rPr lang="fr-FR" sz="2000" dirty="0" smtClean="0"/>
              <a:t>fermeture de zones</a:t>
            </a:r>
          </a:p>
          <a:p>
            <a:pPr marL="400050"/>
            <a:r>
              <a:rPr lang="fr-FR" sz="2400" dirty="0" smtClean="0"/>
              <a:t>Nouvelle colonne « nombre d’analyses à effectuer »</a:t>
            </a:r>
          </a:p>
        </p:txBody>
      </p:sp>
      <p:sp>
        <p:nvSpPr>
          <p:cNvPr id="3" name="Right Brace 2"/>
          <p:cNvSpPr/>
          <p:nvPr/>
        </p:nvSpPr>
        <p:spPr>
          <a:xfrm>
            <a:off x="4283968" y="1662668"/>
            <a:ext cx="144016" cy="792088"/>
          </a:xfrm>
          <a:prstGeom prst="rightBrac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LU" dirty="0"/>
          </a:p>
        </p:txBody>
      </p:sp>
      <p:sp>
        <p:nvSpPr>
          <p:cNvPr id="4" name="TextBox 3"/>
          <p:cNvSpPr txBox="1"/>
          <p:nvPr/>
        </p:nvSpPr>
        <p:spPr>
          <a:xfrm>
            <a:off x="4703771" y="1704769"/>
            <a:ext cx="2405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b-LU" sz="2000" dirty="0" smtClean="0">
                <a:solidFill>
                  <a:schemeClr val="tx2"/>
                </a:solidFill>
                <a:latin typeface="+mn-lt"/>
              </a:rPr>
              <a:t>Fusion de deux zones</a:t>
            </a:r>
          </a:p>
          <a:p>
            <a:r>
              <a:rPr lang="lb-LU" sz="2000" dirty="0" smtClean="0">
                <a:solidFill>
                  <a:schemeClr val="tx2"/>
                </a:solidFill>
                <a:latin typeface="+mn-lt"/>
              </a:rPr>
              <a:t>en une seule</a:t>
            </a:r>
            <a:endParaRPr lang="fr-LU" sz="20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t="18699" r="3692" b="21287"/>
          <a:stretch/>
        </p:blipFill>
        <p:spPr bwMode="auto">
          <a:xfrm>
            <a:off x="1187624" y="2996952"/>
            <a:ext cx="6934200" cy="3505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7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Calcul du nombre d’analyses à effectuer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4</a:t>
            </a:fld>
            <a:endParaRPr lang="fr-CH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1440160"/>
          </a:xfrm>
        </p:spPr>
        <p:txBody>
          <a:bodyPr/>
          <a:lstStyle/>
          <a:p>
            <a:r>
              <a:rPr lang="fr-FR" dirty="0" smtClean="0"/>
              <a:t>Le nombre d’analyses nécessaires pour le </a:t>
            </a:r>
            <a:r>
              <a:rPr lang="fr-FR" b="1" dirty="0" smtClean="0"/>
              <a:t>contrôle de conformité</a:t>
            </a:r>
            <a:r>
              <a:rPr lang="fr-FR" dirty="0" smtClean="0"/>
              <a:t> est à calculer selon l’Annexe II de la directive</a:t>
            </a:r>
            <a:endParaRPr lang="fr-F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14" t="19441" r="17253" b="11647"/>
          <a:stretch/>
        </p:blipFill>
        <p:spPr bwMode="auto">
          <a:xfrm>
            <a:off x="1763688" y="2492896"/>
            <a:ext cx="6252428" cy="381623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3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Calcul du nombre d’analyses à effectuer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5</a:t>
            </a:fld>
            <a:endParaRPr lang="fr-CH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1440160"/>
          </a:xfrm>
        </p:spPr>
        <p:txBody>
          <a:bodyPr/>
          <a:lstStyle/>
          <a:p>
            <a:r>
              <a:rPr lang="lb-LU" dirty="0" smtClean="0"/>
              <a:t>Outil pour calculer le nombre d’analyses nécessaires pour le </a:t>
            </a:r>
            <a:r>
              <a:rPr lang="lb-LU" b="1" dirty="0" smtClean="0"/>
              <a:t>contrôle de conformité </a:t>
            </a:r>
            <a:r>
              <a:rPr lang="lb-LU" dirty="0" smtClean="0"/>
              <a:t>selon l’annexe II de la directive</a:t>
            </a:r>
            <a:endParaRPr lang="fr-L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3" t="43151" r="4916" b="14018"/>
          <a:stretch/>
        </p:blipFill>
        <p:spPr bwMode="auto">
          <a:xfrm>
            <a:off x="971600" y="2852936"/>
            <a:ext cx="7238984" cy="302608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48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b-LU" dirty="0" smtClean="0">
                <a:solidFill>
                  <a:schemeClr val="tx2"/>
                </a:solidFill>
              </a:rPr>
              <a:t>Reportage sur les non conformités</a:t>
            </a:r>
            <a:endParaRPr lang="fr-LU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A5853-74E8-4477-9BDE-179E73DE4D1F}" type="slidenum">
              <a:rPr lang="fr-LU" smtClean="0"/>
              <a:pPr>
                <a:defRPr/>
              </a:pPr>
              <a:t>6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1383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" t="18699" r="3692" b="21287"/>
          <a:stretch/>
        </p:blipFill>
        <p:spPr bwMode="auto">
          <a:xfrm>
            <a:off x="251520" y="1639718"/>
            <a:ext cx="8667793" cy="438157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7</a:t>
            </a:fld>
            <a:endParaRPr lang="fr-CH" dirty="0"/>
          </a:p>
        </p:txBody>
      </p:sp>
      <p:sp>
        <p:nvSpPr>
          <p:cNvPr id="8" name="Rectangle 7"/>
          <p:cNvSpPr/>
          <p:nvPr/>
        </p:nvSpPr>
        <p:spPr>
          <a:xfrm>
            <a:off x="4788024" y="4592848"/>
            <a:ext cx="1543984" cy="19090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70376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Formulaire </a:t>
            </a:r>
            <a:r>
              <a:rPr lang="lb-LU" dirty="0"/>
              <a:t>sur </a:t>
            </a:r>
            <a:r>
              <a:rPr lang="lb-LU" dirty="0" smtClean="0"/>
              <a:t>les non-conformités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8</a:t>
            </a:fld>
            <a:endParaRPr lang="fr-CH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3132208"/>
            <a:ext cx="8229600" cy="2385024"/>
          </a:xfrm>
        </p:spPr>
        <p:txBody>
          <a:bodyPr/>
          <a:lstStyle/>
          <a:p>
            <a:pPr marL="0" indent="0" algn="ctr">
              <a:buNone/>
            </a:pPr>
            <a:r>
              <a:rPr lang="lb-LU" sz="2800" dirty="0" smtClean="0"/>
              <a:t>Démonstration du formulaire dans Excel</a:t>
            </a:r>
            <a:endParaRPr lang="fr-LU" sz="2800" dirty="0"/>
          </a:p>
        </p:txBody>
      </p:sp>
    </p:spTree>
    <p:extLst>
      <p:ext uri="{BB962C8B-B14F-4D97-AF65-F5344CB8AC3E}">
        <p14:creationId xmlns:p14="http://schemas.microsoft.com/office/powerpoint/2010/main" val="10082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/>
              <a:t>Formulaire sur les non-conformités</a:t>
            </a:r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6D50F976-ED03-4AFA-8DEC-1D2A8443733C}" type="slidenum">
              <a:rPr lang="fr-CH" smtClean="0"/>
              <a:pPr algn="r">
                <a:defRPr/>
              </a:pPr>
              <a:t>9</a:t>
            </a:fld>
            <a:endParaRPr lang="fr-CH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043976"/>
            <a:ext cx="8229600" cy="2385024"/>
          </a:xfrm>
        </p:spPr>
        <p:txBody>
          <a:bodyPr/>
          <a:lstStyle/>
          <a:p>
            <a:pPr marL="0" indent="0">
              <a:buNone/>
            </a:pPr>
            <a:endParaRPr lang="lb-LU" dirty="0" smtClean="0"/>
          </a:p>
          <a:p>
            <a:r>
              <a:rPr lang="fr-FR" dirty="0" smtClean="0"/>
              <a:t>Formulaire seulement nécessaire si des non-conformités / incidents ont été constatés</a:t>
            </a:r>
          </a:p>
          <a:p>
            <a:endParaRPr lang="fr-FR" dirty="0" smtClean="0"/>
          </a:p>
          <a:p>
            <a:r>
              <a:rPr lang="fr-FR" dirty="0" smtClean="0"/>
              <a:t>Dans le futur: intention d’utiliser ce formulaire « durant les incidents »</a:t>
            </a:r>
          </a:p>
          <a:p>
            <a:pPr lvl="1"/>
            <a:r>
              <a:rPr lang="fr-FR" dirty="0"/>
              <a:t>g</a:t>
            </a:r>
            <a:r>
              <a:rPr lang="fr-FR" dirty="0" smtClean="0"/>
              <a:t>arantir une meilleure assistance durant les incidents</a:t>
            </a:r>
          </a:p>
          <a:p>
            <a:pPr lvl="1"/>
            <a:r>
              <a:rPr lang="fr-FR" dirty="0"/>
              <a:t>é</a:t>
            </a:r>
            <a:r>
              <a:rPr lang="fr-FR" dirty="0" smtClean="0"/>
              <a:t>viter de devoir remplir le formulaire après 3 années</a:t>
            </a:r>
          </a:p>
          <a:p>
            <a:pPr marL="914400" lvl="2" indent="0">
              <a:buNone/>
            </a:pPr>
            <a:r>
              <a:rPr lang="fr-FR" dirty="0" smtClean="0"/>
              <a:t>→ nécessitera un 2</a:t>
            </a:r>
            <a:r>
              <a:rPr lang="fr-FR" baseline="30000" dirty="0" smtClean="0"/>
              <a:t>e</a:t>
            </a:r>
            <a:r>
              <a:rPr lang="fr-FR" dirty="0" smtClean="0"/>
              <a:t> formulaire pour recueillir certaines données seulement disponibles à la fin de chaque année</a:t>
            </a:r>
          </a:p>
          <a:p>
            <a:endParaRPr lang="lb-LU" dirty="0" smtClean="0"/>
          </a:p>
        </p:txBody>
      </p:sp>
    </p:spTree>
    <p:extLst>
      <p:ext uri="{BB962C8B-B14F-4D97-AF65-F5344CB8AC3E}">
        <p14:creationId xmlns:p14="http://schemas.microsoft.com/office/powerpoint/2010/main" val="169809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19</TotalTime>
  <Words>457</Words>
  <Application>Microsoft Office PowerPoint</Application>
  <PresentationFormat>On-screen Show (4:3)</PresentationFormat>
  <Paragraphs>173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Theme1</vt:lpstr>
      <vt:lpstr>Reporting selon la directive 98-83-CE relative à la qualité des eaux destinées à la consommation humaine</vt:lpstr>
      <vt:lpstr>Différents contrôles - récapitulation</vt:lpstr>
      <vt:lpstr>Formulaire sur la conformité des réseaux</vt:lpstr>
      <vt:lpstr>Calcul du nombre d’analyses à effectuer</vt:lpstr>
      <vt:lpstr>Calcul du nombre d’analyses à effectuer</vt:lpstr>
      <vt:lpstr>Reportage sur les non conformités</vt:lpstr>
      <vt:lpstr>PowerPoint Presentation</vt:lpstr>
      <vt:lpstr>Formulaire sur les non-conformités</vt:lpstr>
      <vt:lpstr>Formulaire sur les non-conformités</vt:lpstr>
      <vt:lpstr>Valeur moyenne &amp; médiane</vt:lpstr>
      <vt:lpstr>Valeur moyenne &amp; médiane</vt:lpstr>
      <vt:lpstr>Valeur moyenne &amp; médiane</vt:lpstr>
      <vt:lpstr>Interprétation</vt:lpstr>
      <vt:lpstr>Calcul de la moyenne et de la médiane</vt:lpstr>
      <vt:lpstr>Déroulement du reporting</vt:lpstr>
      <vt:lpstr>MERCI FIR D’NOLÄUSCHTEREN!</vt:lpstr>
    </vt:vector>
  </TitlesOfParts>
  <Company>CIE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C.I.E.</dc:creator>
  <cp:lastModifiedBy>Henri Hansen</cp:lastModifiedBy>
  <cp:revision>697</cp:revision>
  <cp:lastPrinted>2015-10-22T11:49:44Z</cp:lastPrinted>
  <dcterms:created xsi:type="dcterms:W3CDTF">2008-08-25T08:47:22Z</dcterms:created>
  <dcterms:modified xsi:type="dcterms:W3CDTF">2015-11-23T15:41:07Z</dcterms:modified>
</cp:coreProperties>
</file>