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7"/>
  </p:notesMasterIdLst>
  <p:handoutMasterIdLst>
    <p:handoutMasterId r:id="rId18"/>
  </p:handoutMasterIdLst>
  <p:sldIdLst>
    <p:sldId id="770" r:id="rId2"/>
    <p:sldId id="841" r:id="rId3"/>
    <p:sldId id="842" r:id="rId4"/>
    <p:sldId id="843" r:id="rId5"/>
    <p:sldId id="844" r:id="rId6"/>
    <p:sldId id="845" r:id="rId7"/>
    <p:sldId id="846" r:id="rId8"/>
    <p:sldId id="847" r:id="rId9"/>
    <p:sldId id="851" r:id="rId10"/>
    <p:sldId id="848" r:id="rId11"/>
    <p:sldId id="849" r:id="rId12"/>
    <p:sldId id="850" r:id="rId13"/>
    <p:sldId id="852" r:id="rId14"/>
    <p:sldId id="853" r:id="rId15"/>
    <p:sldId id="776" r:id="rId16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E31"/>
    <a:srgbClr val="FF0000"/>
    <a:srgbClr val="FB4425"/>
    <a:srgbClr val="FBFED2"/>
    <a:srgbClr val="94FC8C"/>
    <a:srgbClr val="FFFF99"/>
    <a:srgbClr val="FF9900"/>
    <a:srgbClr val="9907D3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>
      <p:cViewPr varScale="1">
        <p:scale>
          <a:sx n="91" d="100"/>
          <a:sy n="91" d="100"/>
        </p:scale>
        <p:origin x="-21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84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2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777463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0F8202A5-C2EB-48D5-8923-7F292A793C91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2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777463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9C32A8C7-DF82-47E7-8609-1F9B8D5C23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84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3" y="6"/>
            <a:ext cx="2890136" cy="4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7AC4C057-3674-4F10-B10C-C4EFB578CFD9}" type="datetime1">
              <a:rPr lang="fr-FR"/>
              <a:pPr/>
              <a:t>24/11/2015</a:t>
            </a:fld>
            <a:endParaRPr 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3" y="4643029"/>
            <a:ext cx="5335868" cy="43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defTabSz="898475">
              <a:defRPr sz="1100"/>
            </a:lvl1pPr>
          </a:lstStyle>
          <a:p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3" y="9284537"/>
            <a:ext cx="2890136" cy="4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834" tIns="44917" rIns="89834" bIns="44917" numCol="1" anchor="b" anchorCtr="0" compatLnSpc="1">
            <a:prstTxWarp prst="textNoShape">
              <a:avLst/>
            </a:prstTxWarp>
          </a:bodyPr>
          <a:lstStyle>
            <a:lvl1pPr algn="r" defTabSz="898475">
              <a:defRPr sz="1100"/>
            </a:lvl1pPr>
          </a:lstStyle>
          <a:p>
            <a:fld id="{9C56193C-77FC-4CE6-8052-73865958DEA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73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950" y="115888"/>
            <a:ext cx="8928100" cy="936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t="2818"/>
          <a:stretch>
            <a:fillRect/>
          </a:stretch>
        </p:blipFill>
        <p:spPr bwMode="auto">
          <a:xfrm>
            <a:off x="323850" y="692150"/>
            <a:ext cx="4046538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99992" y="89198"/>
            <a:ext cx="4536504" cy="2187674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2276872"/>
            <a:ext cx="4536504" cy="1512168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499992" y="4293096"/>
            <a:ext cx="4392488" cy="2448272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37893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6165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76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4738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smtClean="0"/>
          </a:p>
        </p:txBody>
      </p:sp>
      <p:sp>
        <p:nvSpPr>
          <p:cNvPr id="785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6053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07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756373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92688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0000"/>
            <a:ext cx="8229600" cy="4929411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05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2772023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1A5853-74E8-4477-9BDE-179E73DE4D1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287680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0000"/>
            <a:ext cx="4038600" cy="4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647700" cy="504825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9226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5888"/>
            <a:ext cx="6120680" cy="5048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1BFC4F-9A2D-429A-B9A9-3BB7FEBE0BF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123465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05A76D-C765-4406-92B4-4EB6523E831A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8526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2DC5-527A-43BE-8519-F2D492EEFA6F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13925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120680" cy="504056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052736"/>
            <a:ext cx="5111750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21AA4-CC86-4390-A2EB-97155ED80552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4726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3950"/>
            <a:ext cx="6192688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04239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7D1C0C-5C3B-412A-8A2E-0A1766C03E50}" type="slidenum">
              <a:rPr lang="fr-LU" smtClean="0"/>
              <a:pPr>
                <a:defRPr/>
              </a:pPr>
              <a:t>‹#›</a:t>
            </a:fld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258513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15888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0475"/>
            <a:ext cx="8229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38875"/>
            <a:ext cx="647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pic>
        <p:nvPicPr>
          <p:cNvPr id="1031" name="Picture 5" descr="GOUV_MAEE_Direction de la coopération au développement et de l’action humanitaire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84163"/>
            <a:ext cx="24844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6"/>
          <p:cNvSpPr>
            <a:spLocks noChangeShapeType="1"/>
          </p:cNvSpPr>
          <p:nvPr/>
        </p:nvSpPr>
        <p:spPr bwMode="auto">
          <a:xfrm flipH="1">
            <a:off x="323850" y="620713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LU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643188" y="5214938"/>
            <a:ext cx="33528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8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692696"/>
            <a:ext cx="4536504" cy="2187674"/>
          </a:xfrm>
        </p:spPr>
        <p:txBody>
          <a:bodyPr/>
          <a:lstStyle/>
          <a:p>
            <a:pPr algn="ctr"/>
            <a:r>
              <a:rPr lang="fr-LU" dirty="0" smtClean="0"/>
              <a:t>Mesures à prendre en cas de non-conformité microbiologique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3356992"/>
            <a:ext cx="4536504" cy="1512168"/>
          </a:xfrm>
        </p:spPr>
        <p:txBody>
          <a:bodyPr/>
          <a:lstStyle/>
          <a:p>
            <a:pPr algn="ctr"/>
            <a:endParaRPr lang="fr-FR" sz="2000" dirty="0" smtClean="0"/>
          </a:p>
          <a:p>
            <a:pPr algn="ctr"/>
            <a:r>
              <a:rPr lang="fr-FR" sz="2000" b="1" dirty="0" smtClean="0"/>
              <a:t>Brigitte Lambert</a:t>
            </a:r>
          </a:p>
          <a:p>
            <a:pPr algn="ctr"/>
            <a:r>
              <a:rPr lang="fr-FR" sz="2000" dirty="0" smtClean="0"/>
              <a:t>Administration de la gestion de l’eau</a:t>
            </a:r>
          </a:p>
          <a:p>
            <a:pPr algn="ctr"/>
            <a:endParaRPr lang="fr-LU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517232"/>
            <a:ext cx="2892552" cy="990600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69100" y="5661248"/>
            <a:ext cx="53589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defRPr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2800">
                <a:solidFill>
                  <a:schemeClr val="tx2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400">
                <a:solidFill>
                  <a:schemeClr val="tx2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Calibri" pitchFamily="34" charset="0"/>
              <a:buNone/>
              <a:defRPr sz="2000">
                <a:solidFill>
                  <a:schemeClr val="tx2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800" kern="0" dirty="0" smtClean="0"/>
              <a:t>Formation communes</a:t>
            </a:r>
          </a:p>
          <a:p>
            <a:r>
              <a:rPr lang="fr-FR" sz="1800" kern="0" dirty="0" smtClean="0"/>
              <a:t>24.11.2015</a:t>
            </a:r>
            <a:endParaRPr lang="fr-LU" sz="1800" kern="0" dirty="0"/>
          </a:p>
        </p:txBody>
      </p:sp>
    </p:spTree>
    <p:extLst>
      <p:ext uri="{BB962C8B-B14F-4D97-AF65-F5344CB8AC3E}">
        <p14:creationId xmlns:p14="http://schemas.microsoft.com/office/powerpoint/2010/main" val="16188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Chloration efficace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Comment avoir </a:t>
            </a:r>
            <a:r>
              <a:rPr lang="fr-LU" dirty="0"/>
              <a:t>&gt; 0,1 </a:t>
            </a:r>
            <a:r>
              <a:rPr lang="fr-LU" dirty="0" smtClean="0"/>
              <a:t>mg/l de chlore résiduel actif chez chaque consommateur sans excéder 0,25 mg/l chez un autre?</a:t>
            </a:r>
          </a:p>
          <a:p>
            <a:r>
              <a:rPr lang="fr-LU" dirty="0" smtClean="0"/>
              <a:t>En cas de longs réseaux ou de consommation en chlore importante dans le réseau:</a:t>
            </a:r>
          </a:p>
          <a:p>
            <a:pPr lvl="1"/>
            <a:r>
              <a:rPr lang="fr-LU" dirty="0" err="1" smtClean="0"/>
              <a:t>Re</a:t>
            </a:r>
            <a:r>
              <a:rPr lang="fr-LU" dirty="0" smtClean="0"/>
              <a:t>-chlorations à des points stratégiques</a:t>
            </a:r>
          </a:p>
          <a:p>
            <a:r>
              <a:rPr lang="fr-LU" dirty="0" smtClean="0"/>
              <a:t>Il faut connaître la consommation de chlore dans son réseau (individuel)</a:t>
            </a:r>
          </a:p>
          <a:p>
            <a:pPr marL="457200" lvl="1" indent="0">
              <a:buNone/>
            </a:pP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72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Démarches en cas de non-conformité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579296" cy="6021288"/>
          </a:xfrm>
        </p:spPr>
        <p:txBody>
          <a:bodyPr/>
          <a:lstStyle/>
          <a:p>
            <a:r>
              <a:rPr lang="fr-LU" sz="2400" dirty="0" smtClean="0"/>
              <a:t>Identifier la zone concernée </a:t>
            </a:r>
          </a:p>
          <a:p>
            <a:r>
              <a:rPr lang="fr-LU" sz="2400" dirty="0" smtClean="0"/>
              <a:t>Contacter l’AGE</a:t>
            </a:r>
          </a:p>
          <a:p>
            <a:r>
              <a:rPr lang="fr-LU" sz="2400" dirty="0" smtClean="0"/>
              <a:t>Si les analyses prises ne permettent pas de localiser la source et l’étendue: prise d’échantillons </a:t>
            </a:r>
            <a:r>
              <a:rPr lang="fr-LU" sz="2400" dirty="0" err="1" smtClean="0"/>
              <a:t>investigatifs</a:t>
            </a:r>
            <a:r>
              <a:rPr lang="fr-LU" sz="2400" dirty="0" smtClean="0"/>
              <a:t> supplémentaires </a:t>
            </a:r>
            <a:r>
              <a:rPr lang="fr-LU" sz="2400" b="1" u="sng" dirty="0" smtClean="0"/>
              <a:t>avant</a:t>
            </a:r>
            <a:r>
              <a:rPr lang="fr-LU" sz="2400" dirty="0" smtClean="0"/>
              <a:t> la chloration du réseau</a:t>
            </a:r>
          </a:p>
          <a:p>
            <a:r>
              <a:rPr lang="fr-LU" sz="2400" dirty="0" smtClean="0"/>
              <a:t>Désinfection de la zone </a:t>
            </a:r>
            <a:r>
              <a:rPr lang="fr-LU" sz="2400" dirty="0" smtClean="0"/>
              <a:t>de distribution concernée</a:t>
            </a:r>
            <a:endParaRPr lang="fr-LU" sz="2400" dirty="0" smtClean="0"/>
          </a:p>
          <a:p>
            <a:r>
              <a:rPr lang="fr-LU" sz="2400" dirty="0" smtClean="0"/>
              <a:t>Contrôles de l’efficacité de la désinfection</a:t>
            </a:r>
          </a:p>
          <a:p>
            <a:r>
              <a:rPr lang="fr-LU" sz="2400" dirty="0" smtClean="0"/>
              <a:t>Information de la population concernée (si danger potentiel pour la santé)</a:t>
            </a:r>
          </a:p>
          <a:p>
            <a:r>
              <a:rPr lang="fr-LU" sz="2400" dirty="0" smtClean="0"/>
              <a:t>Identification de </a:t>
            </a:r>
            <a:r>
              <a:rPr lang="fr-LU" sz="2400" dirty="0" smtClean="0"/>
              <a:t>l’origine du </a:t>
            </a:r>
            <a:r>
              <a:rPr lang="fr-LU" sz="2400" dirty="0" smtClean="0"/>
              <a:t>problème</a:t>
            </a:r>
          </a:p>
          <a:p>
            <a:r>
              <a:rPr lang="fr-LU" sz="2400" dirty="0" smtClean="0"/>
              <a:t>Remédiation à </a:t>
            </a:r>
            <a:r>
              <a:rPr lang="fr-LU" sz="2400" dirty="0" smtClean="0"/>
              <a:t>l’origine du </a:t>
            </a:r>
            <a:r>
              <a:rPr lang="fr-LU" sz="2400" dirty="0" smtClean="0"/>
              <a:t>problème</a:t>
            </a:r>
          </a:p>
          <a:p>
            <a:r>
              <a:rPr lang="fr-LU" sz="2400" dirty="0" smtClean="0"/>
              <a:t>Prise de nouveaux échantillons après traitement</a:t>
            </a:r>
          </a:p>
          <a:p>
            <a:r>
              <a:rPr lang="fr-LU" sz="2400" dirty="0" smtClean="0"/>
              <a:t>Dans le cas de résultats conformes: levée de l’alerte</a:t>
            </a:r>
          </a:p>
          <a:p>
            <a:r>
              <a:rPr lang="fr-LU" sz="2400" dirty="0" smtClean="0"/>
              <a:t>Rapport sur l’incident (+formulaire </a:t>
            </a:r>
            <a:r>
              <a:rPr lang="fr-LU" sz="2400" dirty="0" err="1" smtClean="0"/>
              <a:t>reporting</a:t>
            </a:r>
            <a:r>
              <a:rPr lang="fr-LU" sz="2400" dirty="0" smtClean="0"/>
              <a:t>) à envoyer à l’AGE</a:t>
            </a:r>
            <a:endParaRPr lang="fr-LU" sz="2400" dirty="0" smtClean="0"/>
          </a:p>
          <a:p>
            <a:endParaRPr lang="fr-LU" sz="2400" dirty="0" smtClean="0"/>
          </a:p>
          <a:p>
            <a:endParaRPr lang="fr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367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Démarches en cas de non-conformité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9411"/>
          </a:xfrm>
        </p:spPr>
        <p:txBody>
          <a:bodyPr/>
          <a:lstStyle/>
          <a:p>
            <a:r>
              <a:rPr lang="fr-LU" sz="2800" dirty="0" smtClean="0"/>
              <a:t>Durée possible d’une alerte: 9 jours (entérocoques)</a:t>
            </a:r>
          </a:p>
          <a:p>
            <a:pPr lvl="1"/>
            <a:r>
              <a:rPr lang="fr-LU" sz="2400" dirty="0"/>
              <a:t>5 jours </a:t>
            </a:r>
            <a:r>
              <a:rPr lang="fr-LU" sz="2400" dirty="0" smtClean="0"/>
              <a:t>chloration</a:t>
            </a:r>
          </a:p>
          <a:p>
            <a:pPr lvl="1"/>
            <a:r>
              <a:rPr lang="fr-LU" sz="2400" dirty="0" smtClean="0"/>
              <a:t>2 jours attente avant prise d’échantillons (eau non chlorée)</a:t>
            </a:r>
          </a:p>
          <a:p>
            <a:pPr lvl="1"/>
            <a:r>
              <a:rPr lang="fr-LU" sz="2400" dirty="0" smtClean="0"/>
              <a:t>Méthode analytique pour entérocoques: 48 h</a:t>
            </a:r>
          </a:p>
          <a:p>
            <a:r>
              <a:rPr lang="fr-LU" dirty="0" smtClean="0"/>
              <a:t>Dans </a:t>
            </a:r>
            <a:r>
              <a:rPr lang="fr-LU" b="1" u="sng" dirty="0" smtClean="0"/>
              <a:t>tous</a:t>
            </a:r>
            <a:r>
              <a:rPr lang="fr-LU" dirty="0" smtClean="0"/>
              <a:t> les cas de contamination (indépendamment du labo): information de l’AGE</a:t>
            </a:r>
          </a:p>
          <a:p>
            <a:endParaRPr lang="fr-LU" dirty="0" smtClean="0"/>
          </a:p>
          <a:p>
            <a:endParaRPr lang="fr-LU" dirty="0" smtClean="0"/>
          </a:p>
          <a:p>
            <a:pPr lvl="1"/>
            <a:endParaRPr lang="fr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722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Démarches en cas de non-conformité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23988" y="1196752"/>
            <a:ext cx="5441364" cy="5400600"/>
          </a:xfrm>
        </p:spPr>
        <p:txBody>
          <a:bodyPr/>
          <a:lstStyle/>
          <a:p>
            <a:r>
              <a:rPr lang="fr-LU" sz="2800" dirty="0" smtClean="0"/>
              <a:t>Alerte</a:t>
            </a:r>
          </a:p>
          <a:p>
            <a:pPr lvl="1"/>
            <a:r>
              <a:rPr lang="fr-LU" sz="2400" dirty="0" smtClean="0"/>
              <a:t>Notice de bouillir l’eau 10 min avant de l’utiliser pour la consommation et la préparation d’aliments</a:t>
            </a:r>
          </a:p>
          <a:p>
            <a:pPr lvl="1"/>
            <a:r>
              <a:rPr lang="fr-LU" sz="2400" dirty="0" smtClean="0"/>
              <a:t>Pas de problème d’utiliser l’eau pour</a:t>
            </a:r>
          </a:p>
          <a:p>
            <a:pPr lvl="2"/>
            <a:r>
              <a:rPr lang="fr-LU" sz="2000" dirty="0" smtClean="0"/>
              <a:t>les besoins d’hygiène corporelle</a:t>
            </a:r>
          </a:p>
          <a:p>
            <a:pPr lvl="2"/>
            <a:r>
              <a:rPr lang="fr-LU" sz="2000" dirty="0" smtClean="0"/>
              <a:t>Le lave-vaisselle etc.</a:t>
            </a:r>
          </a:p>
          <a:p>
            <a:pPr lvl="2"/>
            <a:r>
              <a:rPr lang="fr-LU" sz="2000" dirty="0"/>
              <a:t>l</a:t>
            </a:r>
            <a:r>
              <a:rPr lang="fr-LU" sz="2000" dirty="0" smtClean="0"/>
              <a:t>es animaux domestiques</a:t>
            </a:r>
          </a:p>
          <a:p>
            <a:pPr lvl="1"/>
            <a:r>
              <a:rPr lang="fr-LU" sz="2400" dirty="0" smtClean="0"/>
              <a:t>Le taux de chlore plus élevé ne présente aucun risque pour la santé humaine, mais le goût peut être affecté</a:t>
            </a:r>
            <a:endParaRPr lang="fr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13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3963900" cy="305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Démarches en cas de non-conformité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929411"/>
          </a:xfrm>
        </p:spPr>
        <p:txBody>
          <a:bodyPr/>
          <a:lstStyle/>
          <a:p>
            <a:r>
              <a:rPr lang="fr-LU" dirty="0" smtClean="0"/>
              <a:t>Points très importants:</a:t>
            </a:r>
          </a:p>
          <a:p>
            <a:pPr lvl="1"/>
            <a:r>
              <a:rPr lang="fr-LU" dirty="0" smtClean="0"/>
              <a:t>Démarche systématique rapide et coordonnée</a:t>
            </a:r>
          </a:p>
          <a:p>
            <a:pPr lvl="1"/>
            <a:r>
              <a:rPr lang="fr-LU" dirty="0" smtClean="0"/>
              <a:t>Identification et élimination de </a:t>
            </a:r>
            <a:r>
              <a:rPr lang="fr-LU" dirty="0" smtClean="0"/>
              <a:t>l’origine du </a:t>
            </a:r>
            <a:r>
              <a:rPr lang="fr-LU" dirty="0" smtClean="0"/>
              <a:t>problème</a:t>
            </a:r>
          </a:p>
          <a:p>
            <a:pPr lvl="1"/>
            <a:r>
              <a:rPr lang="fr-LU" dirty="0" smtClean="0"/>
              <a:t>Désinfection efficace de tout le réseau concerné supportée par des mesures du chlore résiduel libre</a:t>
            </a:r>
          </a:p>
          <a:p>
            <a:pPr lvl="1"/>
            <a:r>
              <a:rPr lang="fr-FR" dirty="0" smtClean="0"/>
              <a:t>Documentation de l’incident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608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FIR D’NOLÄUSCHTEREN!</a:t>
            </a:r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15</a:t>
            </a:fld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5085184"/>
            <a:ext cx="3178696" cy="116088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Hutt </a:t>
            </a:r>
            <a:r>
              <a:rPr lang="fr-FR" dirty="0" err="1" smtClean="0"/>
              <a:t>Dir</a:t>
            </a:r>
            <a:r>
              <a:rPr lang="fr-FR" dirty="0" smtClean="0"/>
              <a:t> </a:t>
            </a:r>
            <a:r>
              <a:rPr lang="fr-FR" dirty="0" err="1" smtClean="0"/>
              <a:t>Froen</a:t>
            </a:r>
            <a:r>
              <a:rPr lang="fr-FR" dirty="0" smtClean="0"/>
              <a:t>?</a:t>
            </a:r>
            <a:endParaRPr lang="fr-LU" dirty="0"/>
          </a:p>
        </p:txBody>
      </p:sp>
      <p:pic>
        <p:nvPicPr>
          <p:cNvPr id="6" name="Picture 5" descr="http://www.zaubereinmaleins.de/images/kunde/2013/3Dmas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130045" cy="2940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Paramètres microbiologiques</a:t>
            </a:r>
            <a:endParaRPr lang="fr-LU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728598"/>
              </p:ext>
            </p:extLst>
          </p:nvPr>
        </p:nvGraphicFramePr>
        <p:xfrm>
          <a:off x="457200" y="182542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Paramètres 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Valeur paramétrique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Teneur colonies (germes) 22°C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100/ml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Teneur colonies (germes) 37°C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20/ml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Entérocoques intestinaux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0/100 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E. Coli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smtClean="0">
                          <a:solidFill>
                            <a:schemeClr val="accent4"/>
                          </a:solidFill>
                        </a:rPr>
                        <a:t>0/100 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Coliformes totaux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0/100 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Clostridium perfringens*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LU" dirty="0" smtClean="0">
                          <a:solidFill>
                            <a:schemeClr val="accent4"/>
                          </a:solidFill>
                        </a:rPr>
                        <a:t>0/100 ml</a:t>
                      </a:r>
                      <a:endParaRPr lang="fr-LU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  <p:sp>
        <p:nvSpPr>
          <p:cNvPr id="7" name="AutoShape 2" descr="Résultats de recherche d'images pour « bakterie comic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LU"/>
          </a:p>
        </p:txBody>
      </p:sp>
      <p:sp>
        <p:nvSpPr>
          <p:cNvPr id="12" name="ZoneTexte 11"/>
          <p:cNvSpPr txBox="1"/>
          <p:nvPr/>
        </p:nvSpPr>
        <p:spPr>
          <a:xfrm>
            <a:off x="457200" y="4705399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400" dirty="0" smtClean="0">
                <a:solidFill>
                  <a:schemeClr val="accent4"/>
                </a:solidFill>
              </a:rPr>
              <a:t>* Pour des eaux superficielles ou influencées par celles-ci</a:t>
            </a:r>
            <a:endParaRPr lang="fr-LU" sz="1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Paramètres microbiologiques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12567"/>
          </a:xfrm>
        </p:spPr>
        <p:txBody>
          <a:bodyPr/>
          <a:lstStyle/>
          <a:p>
            <a:r>
              <a:rPr lang="fr-LU" sz="2800" dirty="0" smtClean="0"/>
              <a:t>Pourquoi analyser </a:t>
            </a:r>
            <a:r>
              <a:rPr lang="fr-LU" sz="2800" b="1" u="sng" dirty="0" smtClean="0"/>
              <a:t>ces</a:t>
            </a:r>
            <a:r>
              <a:rPr lang="fr-LU" sz="2800" dirty="0" smtClean="0"/>
              <a:t> organismes?</a:t>
            </a:r>
          </a:p>
          <a:p>
            <a:pPr lvl="1"/>
            <a:r>
              <a:rPr lang="fr-LU" sz="2400" b="1" u="sng" dirty="0" smtClean="0"/>
              <a:t>Indicateurs</a:t>
            </a:r>
            <a:r>
              <a:rPr lang="fr-LU" sz="2400" dirty="0" smtClean="0"/>
              <a:t> pour des </a:t>
            </a:r>
            <a:r>
              <a:rPr lang="fr-LU" sz="2400" b="1" u="sng" dirty="0" smtClean="0"/>
              <a:t>types de problème</a:t>
            </a:r>
          </a:p>
          <a:p>
            <a:pPr lvl="1"/>
            <a:r>
              <a:rPr lang="fr-LU" sz="2400" dirty="0" smtClean="0"/>
              <a:t>Impossible d’analyser toute la flore microbiologique potentiellement présente dans </a:t>
            </a:r>
            <a:r>
              <a:rPr lang="fr-LU" sz="2400" dirty="0" smtClean="0"/>
              <a:t>l’eau</a:t>
            </a:r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FR" sz="2400" dirty="0" smtClean="0"/>
          </a:p>
          <a:p>
            <a:pPr lvl="1"/>
            <a:endParaRPr lang="fr-FR" sz="2400" dirty="0"/>
          </a:p>
          <a:p>
            <a:pPr lvl="1"/>
            <a:endParaRPr lang="fr-LU" sz="2400" dirty="0" smtClean="0"/>
          </a:p>
          <a:p>
            <a:pPr lvl="1"/>
            <a:r>
              <a:rPr lang="fr-LU" sz="2400" dirty="0" smtClean="0"/>
              <a:t>La présence de ces indicateurs laisse supposer la présence d’autres microorganismes</a:t>
            </a:r>
          </a:p>
          <a:p>
            <a:pPr lvl="2"/>
            <a:r>
              <a:rPr lang="fr-LU" sz="2000" dirty="0" smtClean="0"/>
              <a:t>Ex: en cas de présence de E. coli ou d’entérocoques une présence de pathogènes comme des salmonelles, </a:t>
            </a:r>
            <a:r>
              <a:rPr lang="fr-LU" sz="2000" dirty="0" err="1" smtClean="0"/>
              <a:t>cryptosporides</a:t>
            </a:r>
            <a:r>
              <a:rPr lang="fr-LU" sz="2000" dirty="0" smtClean="0"/>
              <a:t>, Norovirus etc. est possible</a:t>
            </a:r>
          </a:p>
          <a:p>
            <a:endParaRPr lang="fr-LU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  <p:sp>
        <p:nvSpPr>
          <p:cNvPr id="5" name="Rectangle 4"/>
          <p:cNvSpPr/>
          <p:nvPr/>
        </p:nvSpPr>
        <p:spPr>
          <a:xfrm>
            <a:off x="881898" y="2852936"/>
            <a:ext cx="4194158" cy="20162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3452"/>
            <a:ext cx="1201303" cy="18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71" y="2933452"/>
            <a:ext cx="1868477" cy="18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66" y="3407345"/>
            <a:ext cx="1139467" cy="85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97266" y="3346164"/>
            <a:ext cx="1174961" cy="10297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00726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6" idx="6"/>
          </p:cNvCxnSpPr>
          <p:nvPr/>
        </p:nvCxnSpPr>
        <p:spPr>
          <a:xfrm>
            <a:off x="3272227" y="3861048"/>
            <a:ext cx="360402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3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Germes 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fr-LU" sz="2800" dirty="0" smtClean="0"/>
              <a:t>Indicateurs pour: eau stagnante</a:t>
            </a:r>
          </a:p>
          <a:p>
            <a:r>
              <a:rPr lang="fr-LU" sz="2800" dirty="0" smtClean="0"/>
              <a:t>Causes </a:t>
            </a:r>
            <a:r>
              <a:rPr lang="fr-LU" sz="2800" dirty="0"/>
              <a:t>possibles: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2400" dirty="0"/>
              <a:t>Infrastructures surdimensionnées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2400" dirty="0"/>
              <a:t>Bouts </a:t>
            </a:r>
            <a:r>
              <a:rPr lang="fr-LU" sz="2400" dirty="0" smtClean="0"/>
              <a:t>morts (« </a:t>
            </a:r>
            <a:r>
              <a:rPr lang="fr-LU" sz="2400" dirty="0" err="1" smtClean="0"/>
              <a:t>doudege</a:t>
            </a:r>
            <a:r>
              <a:rPr lang="fr-LU" sz="2400" dirty="0" smtClean="0"/>
              <a:t> </a:t>
            </a:r>
            <a:r>
              <a:rPr lang="fr-LU" sz="2400" dirty="0" err="1" smtClean="0"/>
              <a:t>Strang</a:t>
            </a:r>
            <a:r>
              <a:rPr lang="fr-LU" sz="2400" dirty="0" smtClean="0"/>
              <a:t> »)</a:t>
            </a:r>
            <a:endParaRPr lang="fr-LU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LU" sz="2400" dirty="0"/>
              <a:t>Purges non suffisantes</a:t>
            </a:r>
          </a:p>
          <a:p>
            <a:r>
              <a:rPr lang="fr-LU" sz="2800" dirty="0" smtClean="0"/>
              <a:t>Pas d’effet sur la santé</a:t>
            </a:r>
          </a:p>
          <a:p>
            <a:r>
              <a:rPr lang="fr-LU" sz="2800" dirty="0" smtClean="0"/>
              <a:t>Actions à prendre en cas de non-conformité:</a:t>
            </a:r>
          </a:p>
          <a:p>
            <a:pPr lvl="1"/>
            <a:r>
              <a:rPr lang="fr-LU" sz="2400" dirty="0" smtClean="0"/>
              <a:t>Purges</a:t>
            </a:r>
          </a:p>
          <a:p>
            <a:pPr lvl="1"/>
            <a:r>
              <a:rPr lang="fr-LU" sz="2400" dirty="0" smtClean="0"/>
              <a:t>Établissement d’un plan de purges</a:t>
            </a:r>
          </a:p>
          <a:p>
            <a:pPr lvl="1"/>
            <a:r>
              <a:rPr lang="fr-LU" sz="2400" dirty="0" smtClean="0"/>
              <a:t>Mesures pour réduire le temps de séjour (ex: REC exploité à volume partiel)</a:t>
            </a:r>
            <a:endParaRPr lang="fr-LU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18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Coliformes totaux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760640"/>
          </a:xfrm>
        </p:spPr>
        <p:txBody>
          <a:bodyPr/>
          <a:lstStyle/>
          <a:p>
            <a:r>
              <a:rPr lang="fr-LU" sz="2000" dirty="0" smtClean="0"/>
              <a:t>Indicateurs pour: </a:t>
            </a:r>
          </a:p>
          <a:p>
            <a:pPr lvl="1"/>
            <a:r>
              <a:rPr lang="fr-LU" sz="1800" dirty="0" smtClean="0"/>
              <a:t>introduction d’eau de l’environnement</a:t>
            </a:r>
          </a:p>
          <a:p>
            <a:pPr lvl="1"/>
            <a:r>
              <a:rPr lang="fr-LU" sz="1800" dirty="0" smtClean="0"/>
              <a:t>défaut d’étanchéité dans le système</a:t>
            </a:r>
          </a:p>
          <a:p>
            <a:pPr lvl="1"/>
            <a:r>
              <a:rPr lang="fr-LU" sz="1800" dirty="0" smtClean="0"/>
              <a:t>Décollage du biofilm</a:t>
            </a:r>
          </a:p>
          <a:p>
            <a:r>
              <a:rPr lang="fr-LU" sz="2000" dirty="0" smtClean="0"/>
              <a:t>Causes </a:t>
            </a:r>
            <a:r>
              <a:rPr lang="fr-LU" sz="2000" dirty="0"/>
              <a:t>possibles: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800" dirty="0" smtClean="0"/>
              <a:t>Infiltrations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800" dirty="0" smtClean="0"/>
              <a:t>Biofilm décollé par des modifications du flux (vitesse, direction) ou des vibrations</a:t>
            </a:r>
            <a:endParaRPr lang="fr-LU" sz="1800" dirty="0"/>
          </a:p>
          <a:p>
            <a:r>
              <a:rPr lang="fr-LU" sz="2000" dirty="0" smtClean="0"/>
              <a:t>Effets sur la santé? Large groupe d’organismes, dont certains peuvent pathogènes</a:t>
            </a:r>
          </a:p>
          <a:p>
            <a:r>
              <a:rPr lang="fr-LU" sz="2000" dirty="0" smtClean="0"/>
              <a:t>Actions à prendre en cas de non-conformité:</a:t>
            </a:r>
          </a:p>
          <a:p>
            <a:pPr lvl="1"/>
            <a:r>
              <a:rPr lang="fr-LU" sz="1800" dirty="0" smtClean="0"/>
              <a:t>Désinfection (chloration) du réseau concerné avec contrôle de l’efficacité</a:t>
            </a:r>
          </a:p>
          <a:p>
            <a:pPr lvl="1"/>
            <a:r>
              <a:rPr lang="fr-LU" sz="1800" dirty="0" smtClean="0"/>
              <a:t>Purges pour évacuer au plus vite l’eau contaminée et distribuer l’agent désinfectant</a:t>
            </a:r>
          </a:p>
          <a:p>
            <a:pPr lvl="1"/>
            <a:r>
              <a:rPr lang="fr-LU" sz="1800" dirty="0" smtClean="0"/>
              <a:t>Enquête sur l’origine</a:t>
            </a:r>
          </a:p>
          <a:p>
            <a:pPr lvl="1"/>
            <a:r>
              <a:rPr lang="fr-LU" sz="1800" dirty="0" smtClean="0"/>
              <a:t>Information de l’AGE</a:t>
            </a:r>
          </a:p>
          <a:p>
            <a:pPr lvl="1"/>
            <a:r>
              <a:rPr lang="fr-LU" sz="1800" dirty="0" smtClean="0"/>
              <a:t>Information des personnes concernées en cas de contamination grave</a:t>
            </a:r>
            <a:endParaRPr lang="fr-LU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  <p:pic>
        <p:nvPicPr>
          <p:cNvPr id="2050" name="Picture 2" descr="P:\Eaux souterraines\vie_captage\Réservoirs Regards\Infiltrations à travers voû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758336" cy="28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0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err="1" smtClean="0"/>
              <a:t>E.coli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r>
              <a:rPr lang="fr-LU" sz="2000" dirty="0" smtClean="0"/>
              <a:t>Indicateur pour: </a:t>
            </a:r>
          </a:p>
          <a:p>
            <a:pPr lvl="1"/>
            <a:r>
              <a:rPr lang="fr-LU" sz="1800" dirty="0" smtClean="0"/>
              <a:t>introduction d’eau d’origine fécale</a:t>
            </a:r>
          </a:p>
          <a:p>
            <a:pPr lvl="1"/>
            <a:r>
              <a:rPr lang="fr-LU" sz="1800" dirty="0" smtClean="0"/>
              <a:t>défaut d’étanchéité dans le système</a:t>
            </a:r>
          </a:p>
          <a:p>
            <a:r>
              <a:rPr lang="fr-LU" sz="2000" dirty="0" smtClean="0"/>
              <a:t>Causes </a:t>
            </a:r>
            <a:r>
              <a:rPr lang="fr-LU" sz="2000" dirty="0"/>
              <a:t>possibles: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800" dirty="0" smtClean="0"/>
              <a:t>Infiltrations d’eau superficielle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LU" sz="1800" dirty="0" smtClean="0"/>
              <a:t>Introduction d’animaux</a:t>
            </a:r>
          </a:p>
          <a:p>
            <a:r>
              <a:rPr lang="fr-LU" sz="2000" dirty="0" smtClean="0"/>
              <a:t>Effets sur la santé possibles: gastroentérites aigues</a:t>
            </a:r>
          </a:p>
          <a:p>
            <a:r>
              <a:rPr lang="fr-LU" sz="2000" dirty="0" smtClean="0"/>
              <a:t>Actions à prendre en cas de non-conformité:</a:t>
            </a:r>
          </a:p>
          <a:p>
            <a:pPr lvl="1"/>
            <a:r>
              <a:rPr lang="fr-LU" sz="1800" dirty="0" smtClean="0"/>
              <a:t>Désinfection (chloration) du réseau concerné avec contrôle de l’efficacité</a:t>
            </a:r>
          </a:p>
          <a:p>
            <a:pPr lvl="1"/>
            <a:r>
              <a:rPr lang="fr-LU" sz="1800" dirty="0" smtClean="0"/>
              <a:t>Purges pour évacuer au plus vite l’eau contaminée et distribuer l’agent désinfectant</a:t>
            </a:r>
          </a:p>
          <a:p>
            <a:pPr lvl="1"/>
            <a:r>
              <a:rPr lang="fr-LU" sz="1800" dirty="0" smtClean="0"/>
              <a:t>Enquête sur l’origine</a:t>
            </a:r>
          </a:p>
          <a:p>
            <a:pPr lvl="1"/>
            <a:r>
              <a:rPr lang="fr-LU" sz="1800" dirty="0" smtClean="0"/>
              <a:t>Information de l’AGE</a:t>
            </a:r>
          </a:p>
          <a:p>
            <a:pPr lvl="1"/>
            <a:r>
              <a:rPr lang="fr-LU" sz="1800" dirty="0" smtClean="0"/>
              <a:t>Information des personnes concernées obligatoire</a:t>
            </a:r>
          </a:p>
          <a:p>
            <a:r>
              <a:rPr lang="fr-FR" sz="2200" dirty="0" smtClean="0"/>
              <a:t>Résultat des analyses après 24h</a:t>
            </a:r>
            <a:endParaRPr lang="fr-LU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  <p:pic>
        <p:nvPicPr>
          <p:cNvPr id="3074" name="Picture 2" descr="P:\Eaux souterraines\vie_captage\Réservoirs Regards\Cuve d'eau cadav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6485" y="467510"/>
            <a:ext cx="3631445" cy="27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221088"/>
            <a:ext cx="8208912" cy="2160240"/>
          </a:xfrm>
          <a:prstGeom prst="rect">
            <a:avLst/>
          </a:prstGeom>
          <a:solidFill>
            <a:srgbClr val="EF9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Entérocoques 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/>
          <a:lstStyle/>
          <a:p>
            <a:r>
              <a:rPr lang="fr-LU" sz="2800" dirty="0" smtClean="0"/>
              <a:t>Idem </a:t>
            </a:r>
            <a:r>
              <a:rPr lang="fr-LU" sz="2800" dirty="0" err="1" smtClean="0"/>
              <a:t>E.coli</a:t>
            </a:r>
            <a:endParaRPr lang="fr-LU" sz="2800" dirty="0" smtClean="0"/>
          </a:p>
          <a:p>
            <a:r>
              <a:rPr lang="fr-LU" sz="2800" dirty="0" smtClean="0"/>
              <a:t>Spécificité: plus résistant que </a:t>
            </a:r>
            <a:r>
              <a:rPr lang="fr-LU" sz="2800" dirty="0" err="1" smtClean="0"/>
              <a:t>E.coli</a:t>
            </a:r>
            <a:endParaRPr lang="fr-LU" sz="2800" dirty="0" smtClean="0"/>
          </a:p>
          <a:p>
            <a:pPr lvl="1"/>
            <a:r>
              <a:rPr lang="fr-LU" sz="1800" dirty="0" smtClean="0"/>
              <a:t>Au chlore</a:t>
            </a:r>
          </a:p>
          <a:p>
            <a:pPr lvl="1"/>
            <a:r>
              <a:rPr lang="fr-LU" sz="1800" dirty="0" smtClean="0"/>
              <a:t>Dans le temps</a:t>
            </a:r>
          </a:p>
          <a:p>
            <a:r>
              <a:rPr lang="fr-FR" sz="2400" dirty="0" smtClean="0"/>
              <a:t>Indicateur pour une </a:t>
            </a:r>
            <a:r>
              <a:rPr lang="fr-FR" sz="2400" u="sng" dirty="0" smtClean="0"/>
              <a:t>contamination fécale plus </a:t>
            </a:r>
            <a:endParaRPr lang="fr-FR" sz="2400" u="sng" dirty="0" smtClean="0"/>
          </a:p>
          <a:p>
            <a:pPr marL="0" indent="0">
              <a:buNone/>
            </a:pPr>
            <a:r>
              <a:rPr lang="fr-FR" sz="2400" u="sng" dirty="0" smtClean="0"/>
              <a:t>ancienne </a:t>
            </a:r>
            <a:r>
              <a:rPr lang="fr-FR" sz="2400" dirty="0" smtClean="0"/>
              <a:t>et/ou une </a:t>
            </a:r>
            <a:r>
              <a:rPr lang="fr-FR" sz="2400" u="sng" dirty="0" smtClean="0"/>
              <a:t>désinfection inefficace</a:t>
            </a:r>
          </a:p>
          <a:p>
            <a:r>
              <a:rPr lang="fr-FR" sz="2400" dirty="0" smtClean="0"/>
              <a:t>Résultat </a:t>
            </a:r>
            <a:r>
              <a:rPr lang="fr-FR" sz="2400" dirty="0"/>
              <a:t>des analyses </a:t>
            </a:r>
            <a:r>
              <a:rPr lang="fr-FR" sz="2400" dirty="0" smtClean="0"/>
              <a:t>après 48 h</a:t>
            </a:r>
            <a:endParaRPr lang="fr-LU" sz="2400" dirty="0"/>
          </a:p>
          <a:p>
            <a:endParaRPr lang="fr-LU" sz="2400" dirty="0" smtClean="0"/>
          </a:p>
          <a:p>
            <a:r>
              <a:rPr lang="fr-LU" sz="2400" b="1" u="sng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Attention:</a:t>
            </a:r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 une chloration pas entièrement </a:t>
            </a:r>
            <a:r>
              <a:rPr lang="fr-LU" sz="24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e</a:t>
            </a:r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fficace peut tuer les organismes indicateurs sans tuer tous les pathogènes potentiellement présents 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Résultats faux négatifs </a:t>
            </a:r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Fausse sécurité!</a:t>
            </a:r>
          </a:p>
          <a:p>
            <a:r>
              <a:rPr lang="fr-LU" sz="24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En cas de chloration, elle doit impérativement être efficace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4098" name="Picture 2" descr="P:\Eaux souterraines\vie_captage\Réservoirs Regards\Ventouse inondé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17" y="0"/>
            <a:ext cx="235728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Chloration efficace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LU" dirty="0" smtClean="0"/>
              <a:t>Taux de chlore résiduel actif chez le consommateur au bout du réseau &gt; 0,1 mg/l</a:t>
            </a:r>
          </a:p>
          <a:p>
            <a:r>
              <a:rPr lang="fr-LU" dirty="0" smtClean="0"/>
              <a:t>Mesure du chlore résiduel actif</a:t>
            </a:r>
          </a:p>
          <a:p>
            <a:r>
              <a:rPr lang="fr-LU" dirty="0" smtClean="0"/>
              <a:t>Sur place au robinet </a:t>
            </a:r>
          </a:p>
          <a:p>
            <a:endParaRPr lang="fr-L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780928"/>
            <a:ext cx="3455988" cy="41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Chloration efficace</a:t>
            </a:r>
            <a:endParaRPr lang="fr-L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7715200" cy="5409360"/>
          </a:xfrm>
        </p:spPr>
        <p:txBody>
          <a:bodyPr/>
          <a:lstStyle/>
          <a:p>
            <a:r>
              <a:rPr lang="fr-LU" dirty="0" smtClean="0"/>
              <a:t>Note importante pour les communes connectées aux syndicats:</a:t>
            </a:r>
          </a:p>
          <a:p>
            <a:pPr lvl="1"/>
            <a:r>
              <a:rPr lang="fr-LU" dirty="0" smtClean="0"/>
              <a:t>Responsabilité des syndicats: jusqu’au point de transfert à la commune (adduction REC)</a:t>
            </a:r>
          </a:p>
          <a:p>
            <a:pPr lvl="1"/>
            <a:r>
              <a:rPr lang="fr-LU" dirty="0" smtClean="0"/>
              <a:t>Exigence &gt;0,1 mg/l chlore libre au point de transfert</a:t>
            </a:r>
          </a:p>
          <a:p>
            <a:pPr lvl="1"/>
            <a:r>
              <a:rPr lang="fr-LU" b="1" dirty="0" smtClean="0"/>
              <a:t>Pas suffisant pour effectuer une désinfection dans le REC et le réseau communal !</a:t>
            </a:r>
          </a:p>
          <a:p>
            <a:pPr lvl="1"/>
            <a:r>
              <a:rPr lang="fr-LU" dirty="0" smtClean="0"/>
              <a:t>Les communes sont responsables pour la désinfection des infrastructures communales et </a:t>
            </a:r>
            <a:r>
              <a:rPr lang="fr-LU" dirty="0"/>
              <a:t>son efficacité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3933056"/>
            <a:ext cx="108812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52</TotalTime>
  <Words>792</Words>
  <Application>Microsoft Office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Theme1</vt:lpstr>
      <vt:lpstr>Mesures à prendre en cas de non-conformité microbiologique</vt:lpstr>
      <vt:lpstr>Paramètres microbiologiques</vt:lpstr>
      <vt:lpstr>Paramètres microbiologiques</vt:lpstr>
      <vt:lpstr>Germes </vt:lpstr>
      <vt:lpstr>Coliformes totaux</vt:lpstr>
      <vt:lpstr>E.coli</vt:lpstr>
      <vt:lpstr>Entérocoques </vt:lpstr>
      <vt:lpstr>Chloration efficace</vt:lpstr>
      <vt:lpstr>Chloration efficace</vt:lpstr>
      <vt:lpstr>Chloration efficace</vt:lpstr>
      <vt:lpstr>Démarches en cas de non-conformité</vt:lpstr>
      <vt:lpstr>Démarches en cas de non-conformité</vt:lpstr>
      <vt:lpstr>Démarches en cas de non-conformité</vt:lpstr>
      <vt:lpstr>Démarches en cas de non-conformité</vt:lpstr>
      <vt:lpstr>MERCI FIR D’NOLÄUSCHTEREN!</vt:lpstr>
    </vt:vector>
  </TitlesOfParts>
  <Company>CIE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C.I.E.</dc:creator>
  <cp:lastModifiedBy>Brigitte Lambert</cp:lastModifiedBy>
  <cp:revision>707</cp:revision>
  <cp:lastPrinted>2015-11-16T07:49:09Z</cp:lastPrinted>
  <dcterms:created xsi:type="dcterms:W3CDTF">2008-08-25T08:47:22Z</dcterms:created>
  <dcterms:modified xsi:type="dcterms:W3CDTF">2015-11-24T07:33:19Z</dcterms:modified>
</cp:coreProperties>
</file>