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7"/>
  </p:notesMasterIdLst>
  <p:handoutMasterIdLst>
    <p:handoutMasterId r:id="rId18"/>
  </p:handoutMasterIdLst>
  <p:sldIdLst>
    <p:sldId id="770" r:id="rId2"/>
    <p:sldId id="846" r:id="rId3"/>
    <p:sldId id="842" r:id="rId4"/>
    <p:sldId id="858" r:id="rId5"/>
    <p:sldId id="860" r:id="rId6"/>
    <p:sldId id="859" r:id="rId7"/>
    <p:sldId id="861" r:id="rId8"/>
    <p:sldId id="856" r:id="rId9"/>
    <p:sldId id="847" r:id="rId10"/>
    <p:sldId id="850" r:id="rId11"/>
    <p:sldId id="851" r:id="rId12"/>
    <p:sldId id="852" r:id="rId13"/>
    <p:sldId id="854" r:id="rId14"/>
    <p:sldId id="849" r:id="rId15"/>
    <p:sldId id="776" r:id="rId16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E31"/>
    <a:srgbClr val="87795F"/>
    <a:srgbClr val="FF0000"/>
    <a:srgbClr val="FB4425"/>
    <a:srgbClr val="FBFED2"/>
    <a:srgbClr val="94FC8C"/>
    <a:srgbClr val="FFFF99"/>
    <a:srgbClr val="FF9900"/>
    <a:srgbClr val="9907D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91" d="100"/>
          <a:sy n="91" d="100"/>
        </p:scale>
        <p:origin x="-21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84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2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777463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0F8202A5-C2EB-48D5-8923-7F292A793C91}" type="datetime1">
              <a:rPr lang="fr-FR"/>
              <a:pPr/>
              <a:t>24/11/2015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2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777463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9C32A8C7-DF82-47E7-8609-1F9B8D5C23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4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3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7AC4C057-3674-4F10-B10C-C4EFB578CFD9}" type="datetime1">
              <a:rPr lang="fr-FR"/>
              <a:pPr/>
              <a:t>24/11/2015</a:t>
            </a:fld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3" y="4643029"/>
            <a:ext cx="5335868" cy="43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3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9C56193C-77FC-4CE6-8052-73865958DEA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76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4738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053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07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563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05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7680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226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BFC4F-9A2D-429A-B9A9-3BB7FEBE0BF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2346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526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39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21AA4-CC86-4390-A2EB-97155ED80552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7263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D1C0C-5C3B-412A-8A2E-0A1766C03E50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5851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7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LU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643188" y="5214938"/>
            <a:ext cx="3352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8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692696"/>
            <a:ext cx="4536504" cy="2187674"/>
          </a:xfrm>
        </p:spPr>
        <p:txBody>
          <a:bodyPr/>
          <a:lstStyle/>
          <a:p>
            <a:pPr algn="ctr"/>
            <a:r>
              <a:rPr lang="fr-LU" dirty="0"/>
              <a:t>Gestion de l’eau potable au niveau communal et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3356992"/>
            <a:ext cx="4536504" cy="1512168"/>
          </a:xfrm>
        </p:spPr>
        <p:txBody>
          <a:bodyPr/>
          <a:lstStyle/>
          <a:p>
            <a:pPr algn="ctr"/>
            <a:endParaRPr lang="fr-FR" sz="2000" dirty="0" smtClean="0"/>
          </a:p>
          <a:p>
            <a:pPr algn="ctr"/>
            <a:r>
              <a:rPr lang="fr-FR" sz="2000" b="1" dirty="0" smtClean="0"/>
              <a:t>Brigitte Lambert</a:t>
            </a:r>
          </a:p>
          <a:p>
            <a:pPr algn="ctr"/>
            <a:r>
              <a:rPr lang="fr-FR" sz="2000" dirty="0" smtClean="0"/>
              <a:t>Administration de la gestion de l’eau</a:t>
            </a:r>
          </a:p>
          <a:p>
            <a:pPr algn="ctr"/>
            <a:endParaRPr lang="fr-LU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17232"/>
            <a:ext cx="2892552" cy="990600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69100" y="5661248"/>
            <a:ext cx="535891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800">
                <a:solidFill>
                  <a:schemeClr val="tx2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sz="2400">
                <a:solidFill>
                  <a:schemeClr val="tx2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2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 smtClean="0"/>
              <a:t>Formation communes</a:t>
            </a:r>
          </a:p>
          <a:p>
            <a:r>
              <a:rPr lang="fr-FR" sz="1800" kern="0" dirty="0" smtClean="0"/>
              <a:t>24.11.2015</a:t>
            </a:r>
            <a:endParaRPr lang="fr-LU" sz="1800" kern="0" dirty="0"/>
          </a:p>
        </p:txBody>
      </p:sp>
    </p:spTree>
    <p:extLst>
      <p:ext uri="{BB962C8B-B14F-4D97-AF65-F5344CB8AC3E}">
        <p14:creationId xmlns:p14="http://schemas.microsoft.com/office/powerpoint/2010/main" val="16188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Traitement UV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Inactivation de la flore microbiologique</a:t>
            </a:r>
          </a:p>
          <a:p>
            <a:pPr lvl="1"/>
            <a:r>
              <a:rPr lang="fr-LU" dirty="0" smtClean="0"/>
              <a:t>À l’endroit du traitement</a:t>
            </a:r>
          </a:p>
          <a:p>
            <a:pPr lvl="1"/>
            <a:r>
              <a:rPr lang="fr-LU" dirty="0" smtClean="0"/>
              <a:t>Barrière de sécurité si les infrastructures derrière sont en bon état</a:t>
            </a:r>
          </a:p>
          <a:p>
            <a:pPr lvl="1"/>
            <a:r>
              <a:rPr lang="fr-LU" dirty="0" smtClean="0"/>
              <a:t>Pas d’effet rémanent</a:t>
            </a:r>
          </a:p>
          <a:p>
            <a:pPr lvl="1"/>
            <a:r>
              <a:rPr lang="fr-LU" dirty="0" smtClean="0"/>
              <a:t>Attention: efficacité réduite si turbidité &gt; 1 NTU</a:t>
            </a:r>
          </a:p>
          <a:p>
            <a:pPr lvl="1"/>
            <a:r>
              <a:rPr lang="fr-LU" dirty="0" smtClean="0"/>
              <a:t>Pas d’altération de la composition de l’eau</a:t>
            </a:r>
          </a:p>
          <a:p>
            <a:pPr lvl="1"/>
            <a:r>
              <a:rPr lang="fr-LU" dirty="0" smtClean="0"/>
              <a:t>Pas d’effet sur le goût, l’odeur</a:t>
            </a: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1920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Traitement par chloration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80691"/>
          </a:xfrm>
        </p:spPr>
        <p:txBody>
          <a:bodyPr/>
          <a:lstStyle/>
          <a:p>
            <a:r>
              <a:rPr lang="fr-LU" sz="2800" dirty="0" smtClean="0"/>
              <a:t>Inactivation de la flore microbiologique</a:t>
            </a:r>
          </a:p>
          <a:p>
            <a:pPr lvl="1"/>
            <a:r>
              <a:rPr lang="fr-LU" sz="2400" dirty="0" smtClean="0"/>
              <a:t>À l’endroit du traitement et effet rémanent</a:t>
            </a:r>
          </a:p>
          <a:p>
            <a:pPr lvl="1"/>
            <a:r>
              <a:rPr lang="fr-LU" sz="2400" dirty="0" smtClean="0"/>
              <a:t>Dose et temps de contact doivent être respectés</a:t>
            </a:r>
          </a:p>
          <a:p>
            <a:pPr lvl="1"/>
            <a:r>
              <a:rPr lang="fr-LU" sz="2400" dirty="0" smtClean="0"/>
              <a:t>Contrôles de l’efficacité (chlore résiduel actif &gt; 0,1 mg/l à tout endroit dans le réseau) nécessaires</a:t>
            </a:r>
          </a:p>
          <a:p>
            <a:pPr lvl="1"/>
            <a:r>
              <a:rPr lang="fr-LU" sz="2400" dirty="0" smtClean="0"/>
              <a:t>Dosage </a:t>
            </a:r>
            <a:r>
              <a:rPr lang="fr-LU" sz="2400" dirty="0" err="1" smtClean="0"/>
              <a:t>débitmétrique</a:t>
            </a:r>
            <a:r>
              <a:rPr lang="fr-LU" sz="2400" dirty="0" smtClean="0"/>
              <a:t> ou à la main</a:t>
            </a:r>
          </a:p>
          <a:p>
            <a:pPr lvl="2"/>
            <a:r>
              <a:rPr lang="fr-LU" sz="2000" dirty="0" smtClean="0"/>
              <a:t>Si dosage à la main: dans la chute d’entrée de l’eau dans le réservoir -&gt; mixage optimisé</a:t>
            </a:r>
          </a:p>
          <a:p>
            <a:pPr lvl="1"/>
            <a:r>
              <a:rPr lang="fr-LU" sz="2400" dirty="0" smtClean="0"/>
              <a:t>Altération de la composition de l’eau</a:t>
            </a:r>
          </a:p>
          <a:p>
            <a:pPr lvl="1"/>
            <a:r>
              <a:rPr lang="fr-LU" sz="2400" dirty="0" smtClean="0"/>
              <a:t>Effets sur le goût, l’odeur possibles</a:t>
            </a:r>
          </a:p>
          <a:p>
            <a:pPr lvl="2"/>
            <a:r>
              <a:rPr lang="fr-LU" sz="2000" dirty="0" smtClean="0"/>
              <a:t>Substances provoquant changement du goût, de l’odeur sont des produits de réaction du chlore avec de la matière organique</a:t>
            </a:r>
          </a:p>
          <a:p>
            <a:pPr lvl="2"/>
            <a:r>
              <a:rPr lang="fr-LU" sz="2000" dirty="0" smtClean="0"/>
              <a:t>Le chlore en lui-même ne provoque pas de goût et d’odeur!</a:t>
            </a:r>
            <a:endParaRPr lang="fr-LU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009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Combinaison traitement UV et chloration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Certains organismes sont plus sensibles aux UV, d’autres au chlore</a:t>
            </a:r>
          </a:p>
          <a:p>
            <a:r>
              <a:rPr lang="fr-LU" dirty="0" smtClean="0"/>
              <a:t>Traitement UV </a:t>
            </a:r>
            <a:r>
              <a:rPr lang="fr-LU" b="1" u="sng" dirty="0" smtClean="0"/>
              <a:t>avant</a:t>
            </a:r>
            <a:r>
              <a:rPr lang="fr-LU" dirty="0" smtClean="0"/>
              <a:t> chloration!!!</a:t>
            </a:r>
            <a:endParaRPr lang="fr-LU" dirty="0"/>
          </a:p>
          <a:p>
            <a:pPr lvl="1"/>
            <a:r>
              <a:rPr lang="fr-LU" dirty="0" smtClean="0"/>
              <a:t>Rayonnement UV décompose le chlore -&gt; inefficacité</a:t>
            </a:r>
          </a:p>
          <a:p>
            <a:pPr lvl="1"/>
            <a:r>
              <a:rPr lang="fr-LU" dirty="0" smtClean="0"/>
              <a:t>Formation de sous-produits inconnus et potentiellement nuisibles</a:t>
            </a: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5684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869160"/>
            <a:ext cx="2432695" cy="17859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228184" y="5301208"/>
            <a:ext cx="1224135" cy="7197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157191"/>
            <a:ext cx="2115951" cy="15849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Risques pour la qualité: retours d’eau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088" y="989648"/>
            <a:ext cx="8229600" cy="4929411"/>
          </a:xfrm>
        </p:spPr>
        <p:txBody>
          <a:bodyPr/>
          <a:lstStyle/>
          <a:p>
            <a:r>
              <a:rPr lang="fr-LU" sz="2400" dirty="0" smtClean="0"/>
              <a:t>Haut risque de contamination du réseau public</a:t>
            </a:r>
          </a:p>
          <a:p>
            <a:pPr lvl="1"/>
            <a:r>
              <a:rPr lang="fr-LU" sz="2000" dirty="0" smtClean="0"/>
              <a:t>Installations de récupération d’eau pluviale</a:t>
            </a:r>
          </a:p>
          <a:p>
            <a:pPr lvl="1"/>
            <a:r>
              <a:rPr lang="fr-LU" sz="2000" dirty="0" smtClean="0"/>
              <a:t>Séparation physique entre réseau public et ressource </a:t>
            </a:r>
            <a:r>
              <a:rPr lang="fr-LU" sz="2000" dirty="0" smtClean="0"/>
              <a:t>privée (puits, forage) </a:t>
            </a:r>
            <a:r>
              <a:rPr lang="fr-LU" sz="2000" dirty="0" smtClean="0"/>
              <a:t>non respectée</a:t>
            </a:r>
          </a:p>
          <a:p>
            <a:pPr lvl="1"/>
            <a:r>
              <a:rPr lang="fr-LU" sz="2000" dirty="0" smtClean="0"/>
              <a:t>Systèmes de lutte contre des incendies</a:t>
            </a:r>
          </a:p>
          <a:p>
            <a:pPr lvl="1"/>
            <a:r>
              <a:rPr lang="fr-LU" sz="2000" dirty="0" smtClean="0"/>
              <a:t>Abreuvoirs (réseaux agricoles)</a:t>
            </a:r>
          </a:p>
          <a:p>
            <a:r>
              <a:rPr lang="fr-LU" sz="2400" dirty="0" smtClean="0"/>
              <a:t>Dispositifs anti-retour conformément à la DIN EN 1717</a:t>
            </a:r>
          </a:p>
          <a:p>
            <a:pPr lvl="1"/>
            <a:r>
              <a:rPr lang="fr-LU" sz="2000" dirty="0" smtClean="0"/>
              <a:t>Choix dépendant de la classe de risque de l’installation</a:t>
            </a:r>
          </a:p>
          <a:p>
            <a:pPr lvl="1"/>
            <a:r>
              <a:rPr lang="fr-LU" sz="2000" dirty="0"/>
              <a:t>Exemples</a:t>
            </a:r>
          </a:p>
          <a:p>
            <a:pPr lvl="2"/>
            <a:r>
              <a:rPr lang="fr-LU" sz="2000" dirty="0" smtClean="0"/>
              <a:t>Clapet anti-retour</a:t>
            </a:r>
          </a:p>
          <a:p>
            <a:pPr lvl="2"/>
            <a:r>
              <a:rPr lang="fr-LU" sz="2000" dirty="0" smtClean="0"/>
              <a:t>Disconnecteur</a:t>
            </a:r>
          </a:p>
          <a:p>
            <a:pPr lvl="2"/>
            <a:r>
              <a:rPr lang="fr-LU" sz="2000" dirty="0" err="1" smtClean="0"/>
              <a:t>Subverse</a:t>
            </a:r>
            <a:endParaRPr lang="fr-LU" sz="2000" dirty="0" smtClean="0"/>
          </a:p>
          <a:p>
            <a:pPr lvl="2"/>
            <a:endParaRPr lang="fr-LU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5301208"/>
            <a:ext cx="0" cy="72008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452320" y="5301208"/>
            <a:ext cx="0" cy="72008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228184" y="6021288"/>
            <a:ext cx="122413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948264" y="6309320"/>
            <a:ext cx="122413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948264" y="6021288"/>
            <a:ext cx="0" cy="2884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948264" y="4797152"/>
            <a:ext cx="0" cy="2884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948264" y="4797523"/>
            <a:ext cx="122413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732240" y="5283924"/>
            <a:ext cx="1224136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732240" y="5085184"/>
            <a:ext cx="1224136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020272" y="4869160"/>
            <a:ext cx="0" cy="21602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7020272" y="4869160"/>
            <a:ext cx="1152128" cy="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020272" y="6021288"/>
            <a:ext cx="0" cy="21602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7020272" y="6237312"/>
            <a:ext cx="1152128" cy="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948264" y="5085184"/>
            <a:ext cx="0" cy="1987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2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02" y="1772816"/>
            <a:ext cx="3951882" cy="395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Risques pour la </a:t>
            </a:r>
            <a:r>
              <a:rPr lang="fr-LU" dirty="0" smtClean="0"/>
              <a:t>qualité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amions pompiers: ne transportent pas de l’eau potable!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Bouches d’incendie pas adaptées à la prise d’échantillons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4109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FIR D’NOLÄUSCHTEREN!</a:t>
            </a: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5085184"/>
            <a:ext cx="3178696" cy="116088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Hutt </a:t>
            </a:r>
            <a:r>
              <a:rPr lang="fr-FR" dirty="0" err="1" smtClean="0"/>
              <a:t>Dir</a:t>
            </a:r>
            <a:r>
              <a:rPr lang="fr-FR" dirty="0" smtClean="0"/>
              <a:t> </a:t>
            </a:r>
            <a:r>
              <a:rPr lang="fr-FR" dirty="0" err="1" smtClean="0"/>
              <a:t>Froen</a:t>
            </a:r>
            <a:r>
              <a:rPr lang="fr-FR" dirty="0" smtClean="0"/>
              <a:t>?</a:t>
            </a:r>
            <a:endParaRPr lang="fr-LU" dirty="0"/>
          </a:p>
        </p:txBody>
      </p:sp>
      <p:pic>
        <p:nvPicPr>
          <p:cNvPr id="6" name="Picture 5" descr="http://www.zaubereinmaleins.de/images/kunde/2013/3Dmas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130045" cy="294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du réseau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Gestion de </a:t>
            </a:r>
          </a:p>
          <a:p>
            <a:pPr lvl="1"/>
            <a:r>
              <a:rPr lang="fr-FR" sz="3200" dirty="0" smtClean="0"/>
              <a:t>Qualité</a:t>
            </a:r>
          </a:p>
          <a:p>
            <a:pPr lvl="1"/>
            <a:r>
              <a:rPr lang="fr-FR" sz="3200" dirty="0" smtClean="0"/>
              <a:t>Quantité</a:t>
            </a:r>
          </a:p>
          <a:p>
            <a:pPr lvl="1"/>
            <a:r>
              <a:rPr lang="fr-FR" sz="3200" dirty="0" smtClean="0"/>
              <a:t>Pression</a:t>
            </a:r>
            <a:endParaRPr lang="fr-L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625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Dossiers techniques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4782" y="1260000"/>
            <a:ext cx="6672018" cy="4761287"/>
          </a:xfrm>
        </p:spPr>
        <p:txBody>
          <a:bodyPr/>
          <a:lstStyle/>
          <a:p>
            <a:r>
              <a:rPr lang="fr-FR" sz="2800" dirty="0" smtClean="0"/>
              <a:t>Importance de connaître le réseau</a:t>
            </a:r>
          </a:p>
          <a:p>
            <a:r>
              <a:rPr lang="fr-FR" sz="2800" dirty="0" smtClean="0"/>
              <a:t>24 dossiers techniques II remis jusqu’à présent</a:t>
            </a:r>
          </a:p>
          <a:p>
            <a:r>
              <a:rPr lang="fr-FR" sz="2800" dirty="0" smtClean="0"/>
              <a:t>Contenu:</a:t>
            </a:r>
          </a:p>
          <a:p>
            <a:pPr lvl="1"/>
            <a:r>
              <a:rPr lang="fr-LU" altLang="fr-FR" sz="2400" dirty="0">
                <a:ea typeface="+mn-ea"/>
                <a:cs typeface="+mn-cs"/>
              </a:rPr>
              <a:t>Réseau d’eau potable et analyse des risques</a:t>
            </a:r>
          </a:p>
          <a:p>
            <a:pPr lvl="2"/>
            <a:r>
              <a:rPr lang="fr-LU" altLang="fr-FR" sz="2000" dirty="0">
                <a:ea typeface="+mn-ea"/>
                <a:cs typeface="+mn-cs"/>
              </a:rPr>
              <a:t>Étude hydraulique du réseau</a:t>
            </a:r>
          </a:p>
          <a:p>
            <a:pPr lvl="2"/>
            <a:r>
              <a:rPr lang="fr-LU" altLang="fr-FR" sz="2000" dirty="0">
                <a:ea typeface="+mn-ea"/>
                <a:cs typeface="+mn-cs"/>
              </a:rPr>
              <a:t>Évaluation qualitative et quantitative du réseau</a:t>
            </a:r>
          </a:p>
          <a:p>
            <a:pPr lvl="2"/>
            <a:r>
              <a:rPr lang="fr-LU" altLang="fr-FR" sz="2000" dirty="0">
                <a:ea typeface="+mn-ea"/>
                <a:cs typeface="+mn-cs"/>
              </a:rPr>
              <a:t>Plan d‘échantillonnage</a:t>
            </a:r>
          </a:p>
          <a:p>
            <a:pPr lvl="2"/>
            <a:r>
              <a:rPr lang="fr-LU" altLang="fr-FR" sz="2000" dirty="0">
                <a:ea typeface="+mn-ea"/>
                <a:cs typeface="+mn-cs"/>
              </a:rPr>
              <a:t>Gestion du </a:t>
            </a:r>
            <a:r>
              <a:rPr lang="fr-LU" altLang="fr-FR" sz="2000" dirty="0" smtClean="0">
                <a:ea typeface="+mn-ea"/>
                <a:cs typeface="+mn-cs"/>
              </a:rPr>
              <a:t>réseau</a:t>
            </a:r>
          </a:p>
          <a:p>
            <a:pPr lvl="1"/>
            <a:r>
              <a:rPr lang="fr-LU" altLang="fr-FR" sz="2400" dirty="0">
                <a:ea typeface="+mn-ea"/>
                <a:cs typeface="+mn-cs"/>
              </a:rPr>
              <a:t>Recommandation de mesures d’amélioration</a:t>
            </a:r>
            <a:endParaRPr lang="fr-FR" altLang="fr-FR" sz="2400" dirty="0">
              <a:ea typeface="+mn-ea"/>
              <a:cs typeface="+mn-cs"/>
            </a:endParaRPr>
          </a:p>
          <a:p>
            <a:pPr lvl="1"/>
            <a:endParaRPr lang="fr-LU" altLang="fr-FR" sz="3200" dirty="0">
              <a:ea typeface="+mn-ea"/>
              <a:cs typeface="+mn-cs"/>
            </a:endParaRPr>
          </a:p>
          <a:p>
            <a:pPr lvl="2"/>
            <a:endParaRPr lang="fr-FR" sz="20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LU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" y="1916832"/>
            <a:ext cx="1980952" cy="280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Importance des dossiers techniques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08683"/>
          </a:xfrm>
        </p:spPr>
        <p:txBody>
          <a:bodyPr/>
          <a:lstStyle/>
          <a:p>
            <a:r>
              <a:rPr lang="fr-FR" sz="2800" dirty="0" smtClean="0"/>
              <a:t>Considérations pour les nouveaux PAG: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</a:t>
            </a:r>
            <a:r>
              <a:rPr lang="fr-FR" sz="2800" dirty="0" smtClean="0"/>
              <a:t>Suffisance des:</a:t>
            </a:r>
            <a:endParaRPr lang="fr-FR" sz="2800" dirty="0" smtClean="0"/>
          </a:p>
          <a:p>
            <a:pPr lvl="1"/>
            <a:r>
              <a:rPr lang="fr-FR" sz="2400" dirty="0" smtClean="0"/>
              <a:t>Ressources</a:t>
            </a:r>
          </a:p>
          <a:p>
            <a:pPr lvl="1"/>
            <a:r>
              <a:rPr lang="fr-FR" sz="2400" dirty="0" smtClean="0"/>
              <a:t>Capacités de stockage</a:t>
            </a:r>
          </a:p>
          <a:p>
            <a:pPr lvl="1"/>
            <a:r>
              <a:rPr lang="fr-FR" sz="2400" dirty="0" smtClean="0"/>
              <a:t>Capacités du réseau -&gt; étude hydraulique</a:t>
            </a:r>
          </a:p>
          <a:p>
            <a:pPr lvl="1"/>
            <a:r>
              <a:rPr lang="fr-FR" sz="2400" dirty="0" smtClean="0"/>
              <a:t>Réserves incendie</a:t>
            </a:r>
          </a:p>
          <a:p>
            <a:pPr lvl="1"/>
            <a:r>
              <a:rPr lang="fr-FR" sz="2400" dirty="0" smtClean="0"/>
              <a:t>Pressions</a:t>
            </a:r>
            <a:endParaRPr lang="fr-FR" sz="2400" dirty="0" smtClean="0"/>
          </a:p>
          <a:p>
            <a:r>
              <a:rPr lang="fr-FR" dirty="0" smtClean="0"/>
              <a:t>À considérer dès l’étude </a:t>
            </a:r>
            <a:r>
              <a:rPr lang="fr-FR" dirty="0" smtClean="0"/>
              <a:t>préparatoire PAG</a:t>
            </a:r>
          </a:p>
          <a:p>
            <a:r>
              <a:rPr lang="fr-FR" dirty="0" smtClean="0"/>
              <a:t>Aspects à considérer également dans le cadre de demandes d’établissement de grands consommateurs d’eau potable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632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76" y="1716385"/>
            <a:ext cx="54102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 </a:t>
            </a:r>
            <a:r>
              <a:rPr lang="fr-FR" dirty="0" err="1" smtClean="0"/>
              <a:t>Safety</a:t>
            </a:r>
            <a:r>
              <a:rPr lang="fr-FR" dirty="0" smtClean="0"/>
              <a:t> Plan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24" y="908720"/>
            <a:ext cx="8229600" cy="5280691"/>
          </a:xfrm>
        </p:spPr>
        <p:txBody>
          <a:bodyPr/>
          <a:lstStyle/>
          <a:p>
            <a:r>
              <a:rPr lang="fr-FR" sz="2800" dirty="0"/>
              <a:t>Gestion des risques des réseaux et des infrastructures d’eau potable</a:t>
            </a:r>
            <a:endParaRPr lang="fr-L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012" y="6237288"/>
            <a:ext cx="647700" cy="504825"/>
          </a:xfrm>
        </p:spPr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254188" y="2132856"/>
            <a:ext cx="9387522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sz="1600" dirty="0" smtClean="0">
              <a:solidFill>
                <a:srgbClr val="04617B"/>
              </a:solidFill>
              <a:latin typeface="Arial" charset="0"/>
            </a:endParaRPr>
          </a:p>
          <a:p>
            <a:pPr marL="285750" indent="-285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sz="1600" dirty="0" smtClean="0">
              <a:solidFill>
                <a:srgbClr val="04617B"/>
              </a:solidFill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10" y="2996952"/>
            <a:ext cx="25431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244" y="4797152"/>
            <a:ext cx="403244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L’eau est bue avant la prise de l’échantillon et le résultat de l’analyse (24-48 h)</a:t>
            </a:r>
            <a:endParaRPr lang="fr-L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581128"/>
            <a:ext cx="4032448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Mise en place d’un système de gestion garantissant </a:t>
            </a:r>
            <a:r>
              <a:rPr lang="fr-FR" b="1" u="sng" dirty="0" smtClean="0"/>
              <a:t>à tout moment </a:t>
            </a:r>
            <a:r>
              <a:rPr lang="fr-FR" dirty="0" smtClean="0"/>
              <a:t>une eau potable répondant aux normes de potabilité</a:t>
            </a:r>
            <a:endParaRPr lang="fr-LU" dirty="0"/>
          </a:p>
        </p:txBody>
      </p:sp>
      <p:sp>
        <p:nvSpPr>
          <p:cNvPr id="9" name="Right Arrow 8"/>
          <p:cNvSpPr/>
          <p:nvPr/>
        </p:nvSpPr>
        <p:spPr>
          <a:xfrm>
            <a:off x="4355976" y="5013176"/>
            <a:ext cx="576064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0" name="TextBox 9"/>
          <p:cNvSpPr txBox="1"/>
          <p:nvPr/>
        </p:nvSpPr>
        <p:spPr>
          <a:xfrm>
            <a:off x="3707904" y="1844824"/>
            <a:ext cx="52448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u="sng" dirty="0" smtClean="0"/>
              <a:t>Objectif: </a:t>
            </a:r>
            <a:r>
              <a:rPr lang="fr-FR" dirty="0" smtClean="0"/>
              <a:t>	identification et maîtrise de tous les risques de la zone </a:t>
            </a:r>
            <a:r>
              <a:rPr lang="fr-FR" dirty="0" smtClean="0"/>
              <a:t>d’alimentation (zones de protection) </a:t>
            </a:r>
            <a:r>
              <a:rPr lang="fr-FR" dirty="0" smtClean="0"/>
              <a:t>jusqu’au robinet du consommateur</a:t>
            </a:r>
            <a:endParaRPr lang="fr-LU" dirty="0"/>
          </a:p>
        </p:txBody>
      </p:sp>
      <p:sp>
        <p:nvSpPr>
          <p:cNvPr id="11" name="TextBox 10"/>
          <p:cNvSpPr txBox="1"/>
          <p:nvPr/>
        </p:nvSpPr>
        <p:spPr>
          <a:xfrm>
            <a:off x="272244" y="6021288"/>
            <a:ext cx="667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Base: </a:t>
            </a:r>
            <a:r>
              <a:rPr lang="fr-FR" dirty="0" smtClean="0"/>
              <a:t>documents de l’OMS et DVGW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68320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 </a:t>
            </a:r>
            <a:r>
              <a:rPr lang="fr-FR" dirty="0" err="1" smtClean="0"/>
              <a:t>safety</a:t>
            </a:r>
            <a:r>
              <a:rPr lang="fr-FR" dirty="0" smtClean="0"/>
              <a:t> plan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des dossiers techniques en Water </a:t>
            </a:r>
            <a:r>
              <a:rPr lang="fr-FR" dirty="0" err="1" smtClean="0"/>
              <a:t>Safety</a:t>
            </a:r>
            <a:r>
              <a:rPr lang="fr-FR" dirty="0" smtClean="0"/>
              <a:t> Plan</a:t>
            </a:r>
          </a:p>
          <a:p>
            <a:pPr lvl="1"/>
            <a:r>
              <a:rPr lang="fr-FR" dirty="0" smtClean="0"/>
              <a:t>Développement achevé au niveau du contenu</a:t>
            </a:r>
          </a:p>
          <a:p>
            <a:pPr lvl="1"/>
            <a:r>
              <a:rPr lang="fr-FR" dirty="0" smtClean="0"/>
              <a:t>Développement d’un « web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 » en 2016</a:t>
            </a:r>
          </a:p>
          <a:p>
            <a:pPr lvl="1"/>
            <a:r>
              <a:rPr lang="fr-FR" dirty="0" smtClean="0"/>
              <a:t>Mise à disposition des communes en 2017</a:t>
            </a:r>
          </a:p>
          <a:p>
            <a:pPr lvl="1"/>
            <a:r>
              <a:rPr lang="fr-FR" dirty="0" smtClean="0"/>
              <a:t>Contrôles officiels (WSP, qualité et infrastructures)</a:t>
            </a:r>
          </a:p>
          <a:p>
            <a:pPr lvl="1"/>
            <a:r>
              <a:rPr lang="fr-FR" dirty="0" smtClean="0"/>
              <a:t>Lié à un </a:t>
            </a:r>
            <a:r>
              <a:rPr lang="fr-FR" dirty="0" err="1" smtClean="0"/>
              <a:t>Drëpsi</a:t>
            </a:r>
            <a:r>
              <a:rPr lang="fr-FR" dirty="0" smtClean="0"/>
              <a:t> « nouvelle génération »</a:t>
            </a:r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068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Importance de la connaissance du réseau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9411"/>
          </a:xfrm>
        </p:spPr>
        <p:txBody>
          <a:bodyPr/>
          <a:lstStyle/>
          <a:p>
            <a:r>
              <a:rPr lang="fr-LU" dirty="0" smtClean="0"/>
              <a:t>Exemple pour une déficience de la connaissance du réseau:</a:t>
            </a:r>
          </a:p>
          <a:p>
            <a:pPr lvl="1"/>
            <a:r>
              <a:rPr lang="fr-LU" dirty="0" smtClean="0"/>
              <a:t>Norovirus dans une zone à Prague mai 2015</a:t>
            </a:r>
          </a:p>
          <a:p>
            <a:pPr lvl="1"/>
            <a:r>
              <a:rPr lang="fr-LU" dirty="0" smtClean="0"/>
              <a:t>12.000 personnes malades (ca.2.200 traitées à l’</a:t>
            </a:r>
            <a:r>
              <a:rPr lang="fr-LU" dirty="0" err="1" smtClean="0"/>
              <a:t>hopital</a:t>
            </a:r>
            <a:r>
              <a:rPr lang="fr-LU" dirty="0" smtClean="0"/>
              <a:t>) d’une population de 32.000 habitants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920" y="3571576"/>
            <a:ext cx="4438272" cy="29537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469" y="4653136"/>
            <a:ext cx="1783700" cy="1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Importance de la connaissance </a:t>
            </a:r>
            <a:r>
              <a:rPr lang="fr-LU" dirty="0"/>
              <a:t>du réseau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943570"/>
            <a:ext cx="8388823" cy="57977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814242"/>
            <a:ext cx="1800200" cy="4230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67" y="764704"/>
            <a:ext cx="4828450" cy="46333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153800"/>
            <a:ext cx="1377471" cy="2039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801" y="2563121"/>
            <a:ext cx="195456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0" name="Ellipse 9"/>
          <p:cNvSpPr/>
          <p:nvPr/>
        </p:nvSpPr>
        <p:spPr>
          <a:xfrm>
            <a:off x="1132281" y="2708920"/>
            <a:ext cx="631407" cy="630174"/>
          </a:xfrm>
          <a:prstGeom prst="ellipse">
            <a:avLst/>
          </a:prstGeom>
          <a:solidFill>
            <a:srgbClr val="EF9E3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1" name="Rectangle 10"/>
          <p:cNvSpPr/>
          <p:nvPr/>
        </p:nvSpPr>
        <p:spPr>
          <a:xfrm rot="303532">
            <a:off x="521822" y="4240813"/>
            <a:ext cx="813268" cy="137784"/>
          </a:xfrm>
          <a:prstGeom prst="rect">
            <a:avLst/>
          </a:prstGeom>
          <a:solidFill>
            <a:srgbClr val="00B0F0"/>
          </a:solidFill>
          <a:ln>
            <a:solidFill>
              <a:srgbClr val="877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2" name="Rectangle 11"/>
          <p:cNvSpPr/>
          <p:nvPr/>
        </p:nvSpPr>
        <p:spPr>
          <a:xfrm rot="21365725">
            <a:off x="1561152" y="4268723"/>
            <a:ext cx="648072" cy="123541"/>
          </a:xfrm>
          <a:prstGeom prst="rect">
            <a:avLst/>
          </a:prstGeom>
          <a:solidFill>
            <a:srgbClr val="00B0F0"/>
          </a:solidFill>
          <a:ln>
            <a:solidFill>
              <a:srgbClr val="877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3" name="Flèche vers le bas 12"/>
          <p:cNvSpPr/>
          <p:nvPr/>
        </p:nvSpPr>
        <p:spPr>
          <a:xfrm>
            <a:off x="1338862" y="4480551"/>
            <a:ext cx="211486" cy="225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4" name="Flèche vers le bas 13"/>
          <p:cNvSpPr/>
          <p:nvPr/>
        </p:nvSpPr>
        <p:spPr>
          <a:xfrm>
            <a:off x="1328737" y="3362094"/>
            <a:ext cx="211486" cy="225002"/>
          </a:xfrm>
          <a:prstGeom prst="downArrow">
            <a:avLst/>
          </a:prstGeom>
          <a:solidFill>
            <a:srgbClr val="EF9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19" name="Connecteur en angle 18"/>
          <p:cNvCxnSpPr>
            <a:stCxn id="14" idx="2"/>
            <a:endCxn id="12" idx="1"/>
          </p:cNvCxnSpPr>
          <p:nvPr/>
        </p:nvCxnSpPr>
        <p:spPr>
          <a:xfrm rot="16200000" flipH="1">
            <a:off x="1115461" y="3906115"/>
            <a:ext cx="765463" cy="127424"/>
          </a:xfrm>
          <a:prstGeom prst="bentConnector2">
            <a:avLst/>
          </a:prstGeom>
          <a:ln w="28575">
            <a:solidFill>
              <a:srgbClr val="EF9E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14" idx="2"/>
            <a:endCxn id="11" idx="3"/>
          </p:cNvCxnSpPr>
          <p:nvPr/>
        </p:nvCxnSpPr>
        <p:spPr>
          <a:xfrm rot="5400000">
            <a:off x="1004760" y="3915842"/>
            <a:ext cx="758466" cy="100974"/>
          </a:xfrm>
          <a:prstGeom prst="bentConnector2">
            <a:avLst/>
          </a:prstGeom>
          <a:ln w="28575">
            <a:solidFill>
              <a:srgbClr val="EF9E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èche vers le bas 26"/>
          <p:cNvSpPr/>
          <p:nvPr/>
        </p:nvSpPr>
        <p:spPr>
          <a:xfrm>
            <a:off x="1346211" y="4721044"/>
            <a:ext cx="211486" cy="225002"/>
          </a:xfrm>
          <a:prstGeom prst="downArrow">
            <a:avLst/>
          </a:prstGeom>
          <a:solidFill>
            <a:srgbClr val="EF9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8" name="Rectangle 27"/>
          <p:cNvSpPr/>
          <p:nvPr/>
        </p:nvSpPr>
        <p:spPr>
          <a:xfrm>
            <a:off x="2123728" y="4246801"/>
            <a:ext cx="83914" cy="105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2448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du </a:t>
            </a:r>
            <a:r>
              <a:rPr lang="fr-FR" dirty="0" smtClean="0"/>
              <a:t>réseau – qualité de l’eau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208683"/>
          </a:xfrm>
        </p:spPr>
        <p:txBody>
          <a:bodyPr/>
          <a:lstStyle/>
          <a:p>
            <a:r>
              <a:rPr lang="fr-FR" sz="2400" dirty="0" smtClean="0"/>
              <a:t>Bonne connaissance des infrastructures et bonne gestion (maîtrise des risques)</a:t>
            </a:r>
          </a:p>
          <a:p>
            <a:r>
              <a:rPr lang="fr-FR" sz="2400" dirty="0" smtClean="0"/>
              <a:t>Gérance des risques: ex. traitement de l’eau en cas de risques microbiologiques</a:t>
            </a:r>
          </a:p>
          <a:p>
            <a:pPr lvl="1"/>
            <a:r>
              <a:rPr lang="fr-FR" sz="2000" dirty="0" smtClean="0"/>
              <a:t>UV</a:t>
            </a:r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Chloration</a:t>
            </a:r>
          </a:p>
          <a:p>
            <a:pPr lvl="1"/>
            <a:r>
              <a:rPr lang="fr-FR" sz="2000" dirty="0" smtClean="0"/>
              <a:t>Filtration (sable, MF, UF,…)</a:t>
            </a:r>
            <a:endParaRPr lang="fr-L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639" y="2708920"/>
            <a:ext cx="2164669" cy="16508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854277"/>
            <a:ext cx="2619375" cy="1743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106689"/>
            <a:ext cx="36766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286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</TotalTime>
  <Words>587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Gestion de l’eau potable au niveau communal et perspectives</vt:lpstr>
      <vt:lpstr>Gestion du réseau</vt:lpstr>
      <vt:lpstr>Dossiers techniques</vt:lpstr>
      <vt:lpstr>Importance des dossiers techniques</vt:lpstr>
      <vt:lpstr>Water Safety Plan</vt:lpstr>
      <vt:lpstr>Water safety plan</vt:lpstr>
      <vt:lpstr>Importance de la connaissance du réseau</vt:lpstr>
      <vt:lpstr>Importance de la connaissance du réseau</vt:lpstr>
      <vt:lpstr>Gestion du réseau – qualité de l’eau</vt:lpstr>
      <vt:lpstr>Traitement UV</vt:lpstr>
      <vt:lpstr>Traitement par chloration</vt:lpstr>
      <vt:lpstr>Combinaison traitement UV et chloration</vt:lpstr>
      <vt:lpstr>Risques pour la qualité: retours d’eau</vt:lpstr>
      <vt:lpstr>Risques pour la qualité</vt:lpstr>
      <vt:lpstr>MERCI FIR D’NOLÄUSCHTEREN!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C.I.E.</dc:creator>
  <cp:lastModifiedBy>Brigitte Lambert</cp:lastModifiedBy>
  <cp:revision>716</cp:revision>
  <cp:lastPrinted>2015-11-16T07:49:09Z</cp:lastPrinted>
  <dcterms:created xsi:type="dcterms:W3CDTF">2008-08-25T08:47:22Z</dcterms:created>
  <dcterms:modified xsi:type="dcterms:W3CDTF">2015-11-24T07:13:58Z</dcterms:modified>
</cp:coreProperties>
</file>