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34"/>
  </p:notesMasterIdLst>
  <p:handoutMasterIdLst>
    <p:handoutMasterId r:id="rId35"/>
  </p:handoutMasterIdLst>
  <p:sldIdLst>
    <p:sldId id="770" r:id="rId2"/>
    <p:sldId id="875" r:id="rId3"/>
    <p:sldId id="877" r:id="rId4"/>
    <p:sldId id="879" r:id="rId5"/>
    <p:sldId id="841" r:id="rId6"/>
    <p:sldId id="843" r:id="rId7"/>
    <p:sldId id="842" r:id="rId8"/>
    <p:sldId id="845" r:id="rId9"/>
    <p:sldId id="844" r:id="rId10"/>
    <p:sldId id="880" r:id="rId11"/>
    <p:sldId id="881" r:id="rId12"/>
    <p:sldId id="848" r:id="rId13"/>
    <p:sldId id="849" r:id="rId14"/>
    <p:sldId id="850" r:id="rId15"/>
    <p:sldId id="852" r:id="rId16"/>
    <p:sldId id="853" r:id="rId17"/>
    <p:sldId id="854" r:id="rId18"/>
    <p:sldId id="855" r:id="rId19"/>
    <p:sldId id="851" r:id="rId20"/>
    <p:sldId id="856" r:id="rId21"/>
    <p:sldId id="858" r:id="rId22"/>
    <p:sldId id="873" r:id="rId23"/>
    <p:sldId id="874" r:id="rId24"/>
    <p:sldId id="859" r:id="rId25"/>
    <p:sldId id="863" r:id="rId26"/>
    <p:sldId id="860" r:id="rId27"/>
    <p:sldId id="867" r:id="rId28"/>
    <p:sldId id="868" r:id="rId29"/>
    <p:sldId id="869" r:id="rId30"/>
    <p:sldId id="882" r:id="rId31"/>
    <p:sldId id="883" r:id="rId32"/>
    <p:sldId id="776" r:id="rId33"/>
  </p:sldIdLst>
  <p:sldSz cx="9144000" cy="6858000" type="screen4x3"/>
  <p:notesSz cx="6810375" cy="99425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9E31"/>
    <a:srgbClr val="FB4425"/>
    <a:srgbClr val="FF0000"/>
    <a:srgbClr val="FBFED2"/>
    <a:srgbClr val="94FC8C"/>
    <a:srgbClr val="FFFF99"/>
    <a:srgbClr val="FF9900"/>
    <a:srgbClr val="9907D3"/>
    <a:srgbClr val="FFCC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64" autoAdjust="0"/>
    <p:restoredTop sz="94660"/>
  </p:normalViewPr>
  <p:slideViewPr>
    <p:cSldViewPr>
      <p:cViewPr varScale="1">
        <p:scale>
          <a:sx n="71" d="100"/>
          <a:sy n="71" d="100"/>
        </p:scale>
        <p:origin x="-16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3972" y="-84"/>
      </p:cViewPr>
      <p:guideLst>
        <p:guide orient="horz" pos="3132"/>
        <p:guide pos="214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 bwMode="auto">
          <a:xfrm>
            <a:off x="2" y="7"/>
            <a:ext cx="2951365" cy="498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14" tIns="45757" rIns="91514" bIns="45757" numCol="1" anchor="t" anchorCtr="0" compatLnSpc="1">
            <a:prstTxWarp prst="textNoShape">
              <a:avLst/>
            </a:prstTxWarp>
          </a:bodyPr>
          <a:lstStyle>
            <a:lvl1pPr defTabSz="915276">
              <a:defRPr sz="11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 bwMode="auto">
          <a:xfrm>
            <a:off x="3857490" y="7"/>
            <a:ext cx="2951365" cy="498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14" tIns="45757" rIns="91514" bIns="45757" numCol="1" anchor="t" anchorCtr="0" compatLnSpc="1">
            <a:prstTxWarp prst="textNoShape">
              <a:avLst/>
            </a:prstTxWarp>
          </a:bodyPr>
          <a:lstStyle>
            <a:lvl1pPr algn="r" defTabSz="915276">
              <a:defRPr sz="1100"/>
            </a:lvl1pPr>
          </a:lstStyle>
          <a:p>
            <a:fld id="{0F8202A5-C2EB-48D5-8923-7F292A793C91}" type="datetime1">
              <a:rPr lang="fr-FR"/>
              <a:pPr/>
              <a:t>24/11/2015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 bwMode="auto">
          <a:xfrm>
            <a:off x="2" y="9442848"/>
            <a:ext cx="2951365" cy="498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14" tIns="45757" rIns="91514" bIns="45757" numCol="1" anchor="b" anchorCtr="0" compatLnSpc="1">
            <a:prstTxWarp prst="textNoShape">
              <a:avLst/>
            </a:prstTxWarp>
          </a:bodyPr>
          <a:lstStyle>
            <a:lvl1pPr defTabSz="915276">
              <a:defRPr sz="11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 bwMode="auto">
          <a:xfrm>
            <a:off x="3857490" y="9442848"/>
            <a:ext cx="2951365" cy="498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14" tIns="45757" rIns="91514" bIns="45757" numCol="1" anchor="b" anchorCtr="0" compatLnSpc="1">
            <a:prstTxWarp prst="textNoShape">
              <a:avLst/>
            </a:prstTxWarp>
          </a:bodyPr>
          <a:lstStyle>
            <a:lvl1pPr algn="r" defTabSz="915276">
              <a:defRPr sz="1100"/>
            </a:lvl1pPr>
          </a:lstStyle>
          <a:p>
            <a:fld id="{9C32A8C7-DF82-47E7-8609-1F9B8D5C2344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68445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7"/>
            <a:ext cx="2951365" cy="498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14" tIns="45757" rIns="91514" bIns="45757" numCol="1" anchor="t" anchorCtr="0" compatLnSpc="1">
            <a:prstTxWarp prst="textNoShape">
              <a:avLst/>
            </a:prstTxWarp>
          </a:bodyPr>
          <a:lstStyle>
            <a:lvl1pPr defTabSz="915276">
              <a:defRPr sz="1100"/>
            </a:lvl1pPr>
          </a:lstStyle>
          <a:p>
            <a:endParaRPr lang="fr-FR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7490" y="7"/>
            <a:ext cx="2951365" cy="498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14" tIns="45757" rIns="91514" bIns="45757" numCol="1" anchor="t" anchorCtr="0" compatLnSpc="1">
            <a:prstTxWarp prst="textNoShape">
              <a:avLst/>
            </a:prstTxWarp>
          </a:bodyPr>
          <a:lstStyle>
            <a:lvl1pPr algn="r" defTabSz="915276">
              <a:defRPr sz="1100"/>
            </a:lvl1pPr>
          </a:lstStyle>
          <a:p>
            <a:fld id="{7AC4C057-3674-4F10-B10C-C4EFB578CFD9}" type="datetime1">
              <a:rPr lang="fr-FR"/>
              <a:pPr/>
              <a:t>24/11/2015</a:t>
            </a:fld>
            <a:endParaRPr lang="fr-FR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70463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736" y="4722197"/>
            <a:ext cx="5448910" cy="447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14" tIns="45757" rIns="91514" bIns="457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42848"/>
            <a:ext cx="2951365" cy="498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14" tIns="45757" rIns="91514" bIns="45757" numCol="1" anchor="b" anchorCtr="0" compatLnSpc="1">
            <a:prstTxWarp prst="textNoShape">
              <a:avLst/>
            </a:prstTxWarp>
          </a:bodyPr>
          <a:lstStyle>
            <a:lvl1pPr defTabSz="915276">
              <a:defRPr sz="1100"/>
            </a:lvl1pPr>
          </a:lstStyle>
          <a:p>
            <a:endParaRPr lang="fr-FR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7490" y="9442848"/>
            <a:ext cx="2951365" cy="498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14" tIns="45757" rIns="91514" bIns="45757" numCol="1" anchor="b" anchorCtr="0" compatLnSpc="1">
            <a:prstTxWarp prst="textNoShape">
              <a:avLst/>
            </a:prstTxWarp>
          </a:bodyPr>
          <a:lstStyle>
            <a:lvl1pPr algn="r" defTabSz="915276">
              <a:defRPr sz="1100"/>
            </a:lvl1pPr>
          </a:lstStyle>
          <a:p>
            <a:fld id="{9C56193C-77FC-4CE6-8052-73865958DEA1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8731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7950" y="115888"/>
            <a:ext cx="8928100" cy="936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H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" t="2818"/>
          <a:stretch>
            <a:fillRect/>
          </a:stretch>
        </p:blipFill>
        <p:spPr bwMode="auto">
          <a:xfrm>
            <a:off x="323850" y="692150"/>
            <a:ext cx="4046538" cy="494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499992" y="89198"/>
            <a:ext cx="4536504" cy="2187674"/>
          </a:xfrm>
        </p:spPr>
        <p:txBody>
          <a:bodyPr anchor="b"/>
          <a:lstStyle>
            <a:lvl1pPr>
              <a:defRPr sz="3000" baseline="0"/>
            </a:lvl1pPr>
          </a:lstStyle>
          <a:p>
            <a:r>
              <a:rPr lang="en-US" smtClean="0"/>
              <a:t>Click to edit Master title style</a:t>
            </a:r>
            <a:endParaRPr lang="fr-CH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499992" y="2276872"/>
            <a:ext cx="4536504" cy="1512168"/>
          </a:xfrm>
        </p:spPr>
        <p:txBody>
          <a:bodyPr/>
          <a:lstStyle>
            <a:lvl1pPr marL="0" indent="0" algn="l">
              <a:buNone/>
              <a:defRPr sz="2400" baseline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H" dirty="0"/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3"/>
          </p:nvPr>
        </p:nvSpPr>
        <p:spPr>
          <a:xfrm>
            <a:off x="4499992" y="4293096"/>
            <a:ext cx="4392488" cy="2448272"/>
          </a:xfrm>
        </p:spPr>
        <p:txBody>
          <a:bodyPr/>
          <a:lstStyle>
            <a:lvl1pPr>
              <a:buNone/>
              <a:defRPr sz="28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4"/>
          </p:nvPr>
        </p:nvSpPr>
        <p:spPr>
          <a:xfrm>
            <a:off x="4500563" y="3789363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5"/>
          </p:nvPr>
        </p:nvSpPr>
        <p:spPr>
          <a:xfrm>
            <a:off x="827088" y="616585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527653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41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74738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de-DE" noProof="0" smtClean="0"/>
          </a:p>
        </p:txBody>
      </p:sp>
      <p:sp>
        <p:nvSpPr>
          <p:cNvPr id="78541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760538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de-DE" noProof="0" smtClean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A5FE0-F9D2-408F-983E-B87BCD5EA5C6}" type="slidenum">
              <a:rPr lang="fr-CH" smtClean="0"/>
              <a:pPr>
                <a:defRPr/>
              </a:pPr>
              <a:t>‹#›</a:t>
            </a:fld>
            <a:endParaRPr lang="fr-CH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28076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41148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1148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2756373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6192688" cy="5040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0000"/>
            <a:ext cx="8229600" cy="4929411"/>
          </a:xfrm>
        </p:spPr>
        <p:txBody>
          <a:bodyPr/>
          <a:lstStyle>
            <a:lvl1pPr>
              <a:buSzPct val="80000"/>
              <a:defRPr/>
            </a:lvl1pPr>
            <a:lvl2pPr>
              <a:buSzPct val="100000"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27988" y="6237288"/>
            <a:ext cx="647700" cy="504825"/>
          </a:xfrm>
        </p:spPr>
        <p:txBody>
          <a:bodyPr/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lang="fr-CH" sz="1400" kern="1200" smtClean="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650564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996952"/>
            <a:ext cx="7772400" cy="2772023"/>
          </a:xfrm>
        </p:spPr>
        <p:txBody>
          <a:bodyPr anchor="t"/>
          <a:lstStyle>
            <a:lvl1pPr algn="l">
              <a:defRPr sz="3000" b="0" cap="none" baseline="0"/>
            </a:lvl1pPr>
          </a:lstStyle>
          <a:p>
            <a:r>
              <a:rPr lang="en-US" smtClean="0"/>
              <a:t>Click to edit Master title style</a:t>
            </a:r>
            <a:endParaRPr lang="fr-CH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1A5853-74E8-4477-9BDE-179E73DE4D1F}" type="slidenum">
              <a:rPr lang="fr-LU" smtClean="0"/>
              <a:pPr>
                <a:defRPr/>
              </a:pPr>
              <a:t>‹#›</a:t>
            </a:fld>
            <a:endParaRPr lang="fr-LU" dirty="0"/>
          </a:p>
        </p:txBody>
      </p:sp>
    </p:spTree>
    <p:extLst>
      <p:ext uri="{BB962C8B-B14F-4D97-AF65-F5344CB8AC3E}">
        <p14:creationId xmlns:p14="http://schemas.microsoft.com/office/powerpoint/2010/main" val="3287680027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6120680" cy="5040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60000"/>
            <a:ext cx="4038600" cy="486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60000"/>
            <a:ext cx="4038600" cy="486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27988" y="6237288"/>
            <a:ext cx="647700" cy="504825"/>
          </a:xfr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fr-CH" sz="1400" kern="1200" smtClean="0">
                <a:solidFill>
                  <a:schemeClr val="bg2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algn="r">
              <a:defRPr/>
            </a:pPr>
            <a:fld id="{6D50F976-ED03-4AFA-8DEC-1D2A8443733C}" type="slidenum">
              <a:rPr lang="fr-CH" smtClean="0"/>
              <a:pPr algn="r">
                <a:defRPr/>
              </a:pPr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092263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15888"/>
            <a:ext cx="6120680" cy="5048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41BFC4F-9A2D-429A-B9A9-3BB7FEBE0BFA}" type="slidenum">
              <a:rPr lang="fr-LU" smtClean="0"/>
              <a:pPr>
                <a:defRPr/>
              </a:pPr>
              <a:t>‹#›</a:t>
            </a:fld>
            <a:endParaRPr lang="fr-LU" dirty="0"/>
          </a:p>
        </p:txBody>
      </p:sp>
    </p:spTree>
    <p:extLst>
      <p:ext uri="{BB962C8B-B14F-4D97-AF65-F5344CB8AC3E}">
        <p14:creationId xmlns:p14="http://schemas.microsoft.com/office/powerpoint/2010/main" val="1234651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705A76D-C765-4406-92B4-4EB6523E831A}" type="slidenum">
              <a:rPr lang="fr-LU" smtClean="0"/>
              <a:pPr>
                <a:defRPr/>
              </a:pPr>
              <a:t>‹#›</a:t>
            </a:fld>
            <a:endParaRPr lang="fr-LU" dirty="0"/>
          </a:p>
        </p:txBody>
      </p:sp>
    </p:spTree>
    <p:extLst>
      <p:ext uri="{BB962C8B-B14F-4D97-AF65-F5344CB8AC3E}">
        <p14:creationId xmlns:p14="http://schemas.microsoft.com/office/powerpoint/2010/main" val="852668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D7B2DC5-527A-43BE-8519-F2D492EEFA6F}" type="slidenum">
              <a:rPr lang="fr-LU" smtClean="0"/>
              <a:pPr>
                <a:defRPr/>
              </a:pPr>
              <a:t>‹#›</a:t>
            </a:fld>
            <a:endParaRPr lang="fr-LU" dirty="0"/>
          </a:p>
        </p:txBody>
      </p:sp>
    </p:spTree>
    <p:extLst>
      <p:ext uri="{BB962C8B-B14F-4D97-AF65-F5344CB8AC3E}">
        <p14:creationId xmlns:p14="http://schemas.microsoft.com/office/powerpoint/2010/main" val="2139252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6120680" cy="504056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052736"/>
            <a:ext cx="5111750" cy="5073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052736"/>
            <a:ext cx="3008313" cy="507342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7021AA4-CC86-4390-A2EB-97155ED80552}" type="slidenum">
              <a:rPr lang="fr-LU" smtClean="0"/>
              <a:pPr>
                <a:defRPr/>
              </a:pPr>
              <a:t>‹#›</a:t>
            </a:fld>
            <a:endParaRPr lang="fr-LU" dirty="0"/>
          </a:p>
        </p:txBody>
      </p:sp>
    </p:spTree>
    <p:extLst>
      <p:ext uri="{BB962C8B-B14F-4D97-AF65-F5344CB8AC3E}">
        <p14:creationId xmlns:p14="http://schemas.microsoft.com/office/powerpoint/2010/main" val="2472634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53950"/>
            <a:ext cx="6192688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fr-CH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1042392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H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A7D1C0C-5C3B-412A-8A2E-0A1766C03E50}" type="slidenum">
              <a:rPr lang="fr-LU" smtClean="0"/>
              <a:pPr>
                <a:defRPr/>
              </a:pPr>
              <a:t>‹#›</a:t>
            </a:fld>
            <a:endParaRPr lang="fr-LU" dirty="0"/>
          </a:p>
        </p:txBody>
      </p:sp>
    </p:spTree>
    <p:extLst>
      <p:ext uri="{BB962C8B-B14F-4D97-AF65-F5344CB8AC3E}">
        <p14:creationId xmlns:p14="http://schemas.microsoft.com/office/powerpoint/2010/main" val="2585138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15888"/>
            <a:ext cx="61928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0475"/>
            <a:ext cx="8229600" cy="4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Cliquez pour modifier les styles du texte du masque</a:t>
            </a:r>
          </a:p>
          <a:p>
            <a:pPr lvl="1"/>
            <a:r>
              <a:rPr lang="en-US" altLang="fr-FR" smtClean="0"/>
              <a:t>Deuxième niveau</a:t>
            </a:r>
          </a:p>
          <a:p>
            <a:pPr lvl="2"/>
            <a:r>
              <a:rPr lang="en-US" altLang="fr-FR" smtClean="0"/>
              <a:t>Troisième niveau</a:t>
            </a:r>
          </a:p>
          <a:p>
            <a:pPr lvl="3"/>
            <a:r>
              <a:rPr lang="en-US" altLang="fr-FR" smtClean="0"/>
              <a:t>Quatrième niveau</a:t>
            </a:r>
          </a:p>
          <a:p>
            <a:pPr lvl="4"/>
            <a:r>
              <a:rPr lang="en-US" alt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238875"/>
            <a:ext cx="6477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lang="en-US" sz="1400" kern="1200" smtClean="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9BAA5FE0-F9D2-408F-983E-B87BCD5EA5C6}" type="slidenum">
              <a:rPr lang="fr-CH" smtClean="0"/>
              <a:pPr>
                <a:defRPr/>
              </a:pPr>
              <a:t>‹#›</a:t>
            </a:fld>
            <a:endParaRPr lang="fr-CH" dirty="0"/>
          </a:p>
        </p:txBody>
      </p:sp>
      <p:pic>
        <p:nvPicPr>
          <p:cNvPr id="1031" name="Picture 5" descr="GOUV_MAEE_Direction de la coopération au développement et de l’action humanitaire 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84163"/>
            <a:ext cx="2484437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Line 6"/>
          <p:cNvSpPr>
            <a:spLocks noChangeShapeType="1"/>
          </p:cNvSpPr>
          <p:nvPr/>
        </p:nvSpPr>
        <p:spPr bwMode="auto">
          <a:xfrm flipH="1">
            <a:off x="323850" y="620713"/>
            <a:ext cx="6119813" cy="0"/>
          </a:xfrm>
          <a:prstGeom prst="line">
            <a:avLst/>
          </a:prstGeom>
          <a:noFill/>
          <a:ln w="19050">
            <a:solidFill>
              <a:srgbClr val="E405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LU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2643188" y="5214938"/>
            <a:ext cx="3352800" cy="365125"/>
          </a:xfrm>
          <a:prstGeom prst="rect">
            <a:avLst/>
          </a:prstGeom>
        </p:spPr>
        <p:txBody>
          <a:bodyPr/>
          <a:lstStyle>
            <a:lvl1pPr algn="ctr">
              <a:defRPr sz="10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681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Ø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•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alibri" pitchFamily="34" charset="0"/>
        <a:buChar char="‒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alibri" pitchFamily="34" charset="0"/>
        <a:buChar char="»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99992" y="692696"/>
            <a:ext cx="4536504" cy="2187674"/>
          </a:xfrm>
        </p:spPr>
        <p:txBody>
          <a:bodyPr/>
          <a:lstStyle/>
          <a:p>
            <a:pPr algn="ctr"/>
            <a:r>
              <a:rPr lang="fr-FR" dirty="0" smtClean="0"/>
              <a:t>Echantillonnage</a:t>
            </a:r>
            <a:br>
              <a:rPr lang="fr-FR" dirty="0" smtClean="0"/>
            </a:br>
            <a:r>
              <a:rPr lang="fr-FR" dirty="0" smtClean="0"/>
              <a:t>Interprétation des résultats</a:t>
            </a:r>
            <a:endParaRPr lang="fr-L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27984" y="3356992"/>
            <a:ext cx="4536504" cy="1512168"/>
          </a:xfrm>
        </p:spPr>
        <p:txBody>
          <a:bodyPr/>
          <a:lstStyle/>
          <a:p>
            <a:pPr algn="ctr"/>
            <a:endParaRPr lang="fr-FR" sz="2000" dirty="0" smtClean="0"/>
          </a:p>
          <a:p>
            <a:pPr algn="ctr"/>
            <a:r>
              <a:rPr lang="fr-FR" sz="2000" b="1" dirty="0" smtClean="0"/>
              <a:t>Manuela </a:t>
            </a:r>
            <a:r>
              <a:rPr lang="fr-FR" sz="2000" b="1" dirty="0" err="1" smtClean="0"/>
              <a:t>Barboni</a:t>
            </a:r>
            <a:endParaRPr lang="fr-FR" sz="2000" b="1" dirty="0" smtClean="0"/>
          </a:p>
          <a:p>
            <a:pPr algn="ctr"/>
            <a:r>
              <a:rPr lang="fr-FR" sz="2000" dirty="0" smtClean="0"/>
              <a:t>Administration de la gestion de l’eau</a:t>
            </a:r>
          </a:p>
          <a:p>
            <a:pPr algn="ctr"/>
            <a:endParaRPr lang="fr-LU" sz="2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5517232"/>
            <a:ext cx="2892552" cy="990600"/>
          </a:xfrm>
        </p:spPr>
      </p:pic>
      <p:sp>
        <p:nvSpPr>
          <p:cNvPr id="5" name="Subtitle 2"/>
          <p:cNvSpPr txBox="1">
            <a:spLocks/>
          </p:cNvSpPr>
          <p:nvPr/>
        </p:nvSpPr>
        <p:spPr bwMode="auto">
          <a:xfrm>
            <a:off x="369100" y="5661248"/>
            <a:ext cx="5358913" cy="90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None/>
              <a:defRPr sz="2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None/>
              <a:defRPr sz="2800">
                <a:solidFill>
                  <a:schemeClr val="tx2"/>
                </a:solidFill>
                <a:latin typeface="+mn-lt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alibri" pitchFamily="34" charset="0"/>
              <a:buNone/>
              <a:defRPr sz="2400">
                <a:solidFill>
                  <a:schemeClr val="tx2"/>
                </a:solidFill>
                <a:latin typeface="+mn-lt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alibri" pitchFamily="34" charset="0"/>
              <a:buNone/>
              <a:defRPr sz="2000">
                <a:solidFill>
                  <a:schemeClr val="tx2"/>
                </a:solidFill>
                <a:latin typeface="+mn-lt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None/>
              <a:defRPr sz="2000">
                <a:solidFill>
                  <a:schemeClr val="tx2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sz="1800" kern="0" dirty="0" smtClean="0"/>
              <a:t>Formation communes</a:t>
            </a:r>
          </a:p>
          <a:p>
            <a:r>
              <a:rPr lang="fr-FR" sz="1800" kern="0" dirty="0" smtClean="0"/>
              <a:t>24.11.2015</a:t>
            </a:r>
            <a:endParaRPr lang="fr-LU" sz="1800" kern="0" dirty="0"/>
          </a:p>
        </p:txBody>
      </p:sp>
    </p:spTree>
    <p:extLst>
      <p:ext uri="{BB962C8B-B14F-4D97-AF65-F5344CB8AC3E}">
        <p14:creationId xmlns:p14="http://schemas.microsoft.com/office/powerpoint/2010/main" val="161884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Contrôle complet</a:t>
            </a:r>
            <a:endParaRPr lang="fr-L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10</a:t>
            </a:fld>
            <a:endParaRPr lang="fr-CH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395536" y="926153"/>
            <a:ext cx="8496944" cy="630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•"/>
              <a:defRPr sz="2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alibri" pitchFamily="34" charset="0"/>
              <a:buChar char="‒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alibri" pitchFamily="34" charset="0"/>
              <a:buChar char="»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fr-FR" sz="2400" dirty="0" smtClean="0"/>
              <a:t>A côté des flacons pour la microbiologie et la physico-chimie:</a:t>
            </a:r>
            <a:endParaRPr lang="fr-FR" sz="2400" b="1" dirty="0" smtClean="0"/>
          </a:p>
          <a:p>
            <a:endParaRPr lang="fr-FR" b="1" dirty="0" smtClean="0"/>
          </a:p>
          <a:p>
            <a:r>
              <a:rPr lang="fr-FR" b="1" dirty="0" smtClean="0"/>
              <a:t>Bouteille HAP (1l)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400" dirty="0" smtClean="0"/>
              <a:t>Verre brun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400" dirty="0" smtClean="0"/>
              <a:t>Contient du thiosulfate de sodium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400" dirty="0" smtClean="0"/>
              <a:t>Remplir complètement </a:t>
            </a:r>
          </a:p>
          <a:p>
            <a:pPr marL="0" indent="0">
              <a:buNone/>
            </a:pPr>
            <a:endParaRPr lang="fr-FR" sz="3600" b="1" dirty="0" smtClean="0"/>
          </a:p>
          <a:p>
            <a:pPr marL="0" indent="0">
              <a:buNone/>
            </a:pPr>
            <a:endParaRPr lang="fr-FR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385578"/>
            <a:ext cx="8286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T:\Manuela\fotos-flacons\3-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74" t="40967" r="32974" b="20087"/>
          <a:stretch/>
        </p:blipFill>
        <p:spPr bwMode="auto">
          <a:xfrm>
            <a:off x="539552" y="4385578"/>
            <a:ext cx="1030576" cy="186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T:\Manuela\fotos-flacons\9-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2" t="11714" r="18499" b="9782"/>
          <a:stretch/>
        </p:blipFill>
        <p:spPr bwMode="auto">
          <a:xfrm>
            <a:off x="5402797" y="1937468"/>
            <a:ext cx="1115553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65738" y="4469851"/>
            <a:ext cx="619268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tx1"/>
              </a:buClr>
              <a:buSzPct val="90000"/>
              <a:buFont typeface="Wingdings" panose="05000000000000000000" pitchFamily="2" charset="2"/>
              <a:buChar char="Ø"/>
            </a:pPr>
            <a:r>
              <a:rPr lang="fr-FR" sz="3200" b="1" dirty="0">
                <a:solidFill>
                  <a:schemeClr val="tx2"/>
                </a:solidFill>
                <a:latin typeface="+mn-lt"/>
              </a:rPr>
              <a:t>Bouteille mercure (Hg) (100ml)</a:t>
            </a:r>
          </a:p>
          <a:p>
            <a:pPr marL="342900" indent="-342900">
              <a:buClr>
                <a:schemeClr val="tx1"/>
              </a:buClr>
              <a:buSzPct val="91000"/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2"/>
                </a:solidFill>
                <a:latin typeface="+mn-lt"/>
              </a:rPr>
              <a:t>Bouteille contenant du </a:t>
            </a:r>
            <a:r>
              <a:rPr lang="fr-FR" sz="2400" dirty="0" err="1">
                <a:solidFill>
                  <a:schemeClr val="tx2"/>
                </a:solidFill>
                <a:latin typeface="+mn-lt"/>
              </a:rPr>
              <a:t>HCl</a:t>
            </a:r>
            <a:r>
              <a:rPr lang="fr-FR" sz="2400" dirty="0">
                <a:solidFill>
                  <a:schemeClr val="tx2"/>
                </a:solidFill>
                <a:latin typeface="+mn-lt"/>
              </a:rPr>
              <a:t> (36%)</a:t>
            </a:r>
          </a:p>
          <a:p>
            <a:pPr marL="342900" indent="-342900">
              <a:buClr>
                <a:schemeClr val="tx1"/>
              </a:buClr>
              <a:buSzPct val="91000"/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2"/>
                </a:solidFill>
                <a:latin typeface="+mn-lt"/>
              </a:rPr>
              <a:t>Remplir exactement 100 ml (entaille circulaire)</a:t>
            </a:r>
          </a:p>
        </p:txBody>
      </p:sp>
    </p:spTree>
    <p:extLst>
      <p:ext uri="{BB962C8B-B14F-4D97-AF65-F5344CB8AC3E}">
        <p14:creationId xmlns:p14="http://schemas.microsoft.com/office/powerpoint/2010/main" val="305677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LU" dirty="0"/>
              <a:t>Contrôle complet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56719"/>
            <a:ext cx="8208912" cy="2228266"/>
          </a:xfrm>
        </p:spPr>
        <p:txBody>
          <a:bodyPr/>
          <a:lstStyle/>
          <a:p>
            <a:r>
              <a:rPr lang="fr-FR" b="1" kern="1200" dirty="0"/>
              <a:t>Bouteille volatils </a:t>
            </a:r>
            <a:r>
              <a:rPr lang="fr-FR" b="1" kern="1200" dirty="0" smtClean="0"/>
              <a:t>(</a:t>
            </a:r>
            <a:r>
              <a:rPr lang="fr-FR" b="1" kern="1200" dirty="0"/>
              <a:t>50ml)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LU" sz="2400" dirty="0"/>
              <a:t>C</a:t>
            </a:r>
            <a:r>
              <a:rPr lang="fr-LU" sz="2400" dirty="0" smtClean="0"/>
              <a:t>ontient </a:t>
            </a:r>
            <a:r>
              <a:rPr lang="fr-LU" sz="2400" dirty="0"/>
              <a:t>du thiosulfate de </a:t>
            </a:r>
            <a:r>
              <a:rPr lang="fr-LU" sz="2400" dirty="0" smtClean="0"/>
              <a:t>sodium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LU" sz="2400" dirty="0"/>
              <a:t>R</a:t>
            </a:r>
            <a:r>
              <a:rPr lang="fr-LU" sz="2400" dirty="0" smtClean="0"/>
              <a:t>emplir </a:t>
            </a:r>
            <a:r>
              <a:rPr lang="fr-LU" sz="2400" dirty="0"/>
              <a:t>complètement </a:t>
            </a:r>
            <a:endParaRPr lang="fr-LU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fr-FR" sz="2400" dirty="0" smtClean="0"/>
              <a:t>Bouchon rodé pour éviter qu’il reste une bulle d’air</a:t>
            </a:r>
          </a:p>
          <a:p>
            <a:pPr marL="0" indent="0">
              <a:buNone/>
            </a:pPr>
            <a:endParaRPr lang="fr-LU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11</a:t>
            </a:fld>
            <a:endParaRPr lang="fr-CH" dirty="0"/>
          </a:p>
        </p:txBody>
      </p:sp>
      <p:pic>
        <p:nvPicPr>
          <p:cNvPr id="3074" name="Picture 2" descr="T:\Manuela\fotos-flacons\1-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29" t="38505" r="31788" b="14891"/>
          <a:stretch/>
        </p:blipFill>
        <p:spPr bwMode="auto">
          <a:xfrm>
            <a:off x="611560" y="3573016"/>
            <a:ext cx="1080120" cy="247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T:\Manuela\fotos-flacons\2-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83" t="50424" r="32083" b="4997"/>
          <a:stretch/>
        </p:blipFill>
        <p:spPr bwMode="auto">
          <a:xfrm>
            <a:off x="7479461" y="1124744"/>
            <a:ext cx="102572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555776" y="3704587"/>
            <a:ext cx="6336704" cy="2228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•"/>
              <a:defRPr sz="2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alibri" pitchFamily="34" charset="0"/>
              <a:buChar char="‒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alibri" pitchFamily="34" charset="0"/>
              <a:buChar char="»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b="1" kern="1200" dirty="0" smtClean="0"/>
              <a:t>Bouteille pesticides (125ml)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400" kern="0" dirty="0" smtClean="0"/>
              <a:t>Verre brun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400" kern="0" dirty="0"/>
              <a:t>C</a:t>
            </a:r>
            <a:r>
              <a:rPr lang="fr-FR" sz="2400" kern="0" dirty="0" smtClean="0"/>
              <a:t>ontient du thiosulfate de sodium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400" kern="0" dirty="0" smtClean="0"/>
              <a:t>Remplir complètement</a:t>
            </a:r>
            <a:endParaRPr lang="fr-LU" sz="2400" kern="0" dirty="0"/>
          </a:p>
        </p:txBody>
      </p:sp>
    </p:spTree>
    <p:extLst>
      <p:ext uri="{BB962C8B-B14F-4D97-AF65-F5344CB8AC3E}">
        <p14:creationId xmlns:p14="http://schemas.microsoft.com/office/powerpoint/2010/main" val="309470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576" y="980728"/>
            <a:ext cx="3744416" cy="53382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L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Rapport d’analyse</a:t>
            </a:r>
            <a:endParaRPr lang="fr-L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6D50F976-ED03-4AFA-8DEC-1D2A8443733C}" type="slidenum">
              <a:rPr lang="fr-CH" smtClean="0"/>
              <a:pPr algn="r">
                <a:defRPr/>
              </a:pPr>
              <a:t>12</a:t>
            </a:fld>
            <a:endParaRPr lang="fr-C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82888"/>
            <a:ext cx="3744416" cy="5338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347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Accréditation</a:t>
            </a:r>
            <a:endParaRPr lang="fr-LU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340768"/>
            <a:ext cx="2608907" cy="864096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6D50F976-ED03-4AFA-8DEC-1D2A8443733C}" type="slidenum">
              <a:rPr lang="fr-CH" smtClean="0"/>
              <a:pPr algn="r">
                <a:defRPr/>
              </a:pPr>
              <a:t>13</a:t>
            </a:fld>
            <a:endParaRPr lang="fr-CH" dirty="0"/>
          </a:p>
        </p:txBody>
      </p:sp>
      <p:sp>
        <p:nvSpPr>
          <p:cNvPr id="7" name="Content Placeholder 5"/>
          <p:cNvSpPr>
            <a:spLocks noGrp="1"/>
          </p:cNvSpPr>
          <p:nvPr>
            <p:ph sz="half" idx="2"/>
          </p:nvPr>
        </p:nvSpPr>
        <p:spPr>
          <a:xfrm>
            <a:off x="467544" y="1268760"/>
            <a:ext cx="5904656" cy="4860000"/>
          </a:xfrm>
        </p:spPr>
        <p:txBody>
          <a:bodyPr/>
          <a:lstStyle/>
          <a:p>
            <a:pPr marL="0" indent="0">
              <a:buNone/>
            </a:pPr>
            <a:r>
              <a:rPr lang="fr-FR" b="1" dirty="0" smtClean="0"/>
              <a:t>Accréditation selon ISO 17025</a:t>
            </a:r>
          </a:p>
          <a:p>
            <a:pPr marL="0" indent="0">
              <a:buNone/>
            </a:pPr>
            <a:endParaRPr lang="fr-FR" b="1" dirty="0" smtClean="0"/>
          </a:p>
          <a:p>
            <a:r>
              <a:rPr lang="fr-FR" dirty="0" smtClean="0"/>
              <a:t>Assurance </a:t>
            </a:r>
            <a:r>
              <a:rPr lang="fr-FR" dirty="0" smtClean="0"/>
              <a:t>de </a:t>
            </a:r>
            <a:r>
              <a:rPr lang="fr-FR" dirty="0" smtClean="0"/>
              <a:t>la </a:t>
            </a:r>
            <a:r>
              <a:rPr lang="fr-FR" dirty="0" smtClean="0"/>
              <a:t>qualité des résultats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 smtClean="0"/>
              <a:t>Résultats fiables et traçables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 smtClean="0"/>
              <a:t>Méthodes d’analyses validées</a:t>
            </a:r>
            <a:endParaRPr lang="fr-FR" dirty="0" smtClean="0"/>
          </a:p>
          <a:p>
            <a:r>
              <a:rPr lang="fr-FR" dirty="0" smtClean="0"/>
              <a:t>Personnel qualifié</a:t>
            </a:r>
            <a:endParaRPr lang="fr-FR" dirty="0" smtClean="0"/>
          </a:p>
          <a:p>
            <a:r>
              <a:rPr lang="fr-FR" dirty="0" smtClean="0"/>
              <a:t>Equipements adéquats</a:t>
            </a:r>
          </a:p>
          <a:p>
            <a:r>
              <a:rPr lang="fr-FR" dirty="0" smtClean="0"/>
              <a:t>Audits interne et externe</a:t>
            </a:r>
          </a:p>
          <a:p>
            <a:pPr marL="0" indent="0">
              <a:buNone/>
            </a:pPr>
            <a:endParaRPr lang="fr-LU" dirty="0"/>
          </a:p>
        </p:txBody>
      </p:sp>
    </p:spTree>
    <p:extLst>
      <p:ext uri="{BB962C8B-B14F-4D97-AF65-F5344CB8AC3E}">
        <p14:creationId xmlns:p14="http://schemas.microsoft.com/office/powerpoint/2010/main" val="225368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Interprétation des résultats</a:t>
            </a:r>
            <a:endParaRPr lang="fr-L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552" y="1772816"/>
            <a:ext cx="8219256" cy="1808960"/>
          </a:xfrm>
        </p:spPr>
        <p:txBody>
          <a:bodyPr/>
          <a:lstStyle/>
          <a:p>
            <a:r>
              <a:rPr lang="fr-FR" dirty="0" smtClean="0"/>
              <a:t>Selon le RGD du 7 octobre 2002 relatif à la qualité des eaux destinées à la consommation humaine</a:t>
            </a:r>
            <a:endParaRPr lang="fr-L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6D50F976-ED03-4AFA-8DEC-1D2A8443733C}" type="slidenum">
              <a:rPr lang="fr-CH" smtClean="0"/>
              <a:pPr algn="r">
                <a:defRPr/>
              </a:pPr>
              <a:t>14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8592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Interprétation des résultats</a:t>
            </a:r>
            <a:endParaRPr lang="fr-L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552" y="1260000"/>
            <a:ext cx="8136904" cy="656832"/>
          </a:xfrm>
        </p:spPr>
        <p:txBody>
          <a:bodyPr/>
          <a:lstStyle/>
          <a:p>
            <a:pPr marL="0" indent="0" algn="ctr">
              <a:buNone/>
            </a:pPr>
            <a:r>
              <a:rPr lang="fr-FR" b="1" dirty="0" smtClean="0"/>
              <a:t>Microbiologie</a:t>
            </a:r>
          </a:p>
          <a:p>
            <a:pPr marL="0" indent="0">
              <a:buNone/>
            </a:pPr>
            <a:endParaRPr lang="fr-L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6D50F976-ED03-4AFA-8DEC-1D2A8443733C}" type="slidenum">
              <a:rPr lang="fr-CH" smtClean="0"/>
              <a:pPr algn="r">
                <a:defRPr/>
              </a:pPr>
              <a:t>15</a:t>
            </a:fld>
            <a:endParaRPr lang="fr-C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6832"/>
            <a:ext cx="8796928" cy="207777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577672" y="4365104"/>
            <a:ext cx="8098784" cy="1800200"/>
          </a:xfrm>
          <a:noFill/>
        </p:spPr>
        <p:txBody>
          <a:bodyPr/>
          <a:lstStyle/>
          <a:p>
            <a:r>
              <a:rPr lang="fr-LU" sz="2400" dirty="0" smtClean="0"/>
              <a:t>Rechercher </a:t>
            </a:r>
            <a:r>
              <a:rPr lang="fr-LU" sz="2400" dirty="0"/>
              <a:t>les bactéries indicatrices d’une contamination fécale et d’efficacité de traitement</a:t>
            </a:r>
          </a:p>
          <a:p>
            <a:r>
              <a:rPr lang="fr-LU" sz="2400" dirty="0" smtClean="0"/>
              <a:t>Garantir </a:t>
            </a:r>
            <a:r>
              <a:rPr lang="fr-LU" sz="2400" dirty="0"/>
              <a:t>la salubrité de l’eau potable</a:t>
            </a:r>
          </a:p>
          <a:p>
            <a:r>
              <a:rPr lang="fr-LU" sz="2400" dirty="0" smtClean="0"/>
              <a:t>Analyses nécessitent </a:t>
            </a:r>
            <a:r>
              <a:rPr lang="fr-LU" sz="2400" dirty="0"/>
              <a:t>24, 48 ou 72 </a:t>
            </a:r>
            <a:r>
              <a:rPr lang="fr-LU" sz="2400" dirty="0" smtClean="0"/>
              <a:t>heures</a:t>
            </a:r>
            <a:endParaRPr lang="fr-LU" dirty="0"/>
          </a:p>
        </p:txBody>
      </p:sp>
    </p:spTree>
    <p:extLst>
      <p:ext uri="{BB962C8B-B14F-4D97-AF65-F5344CB8AC3E}">
        <p14:creationId xmlns:p14="http://schemas.microsoft.com/office/powerpoint/2010/main" val="17838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Interprétation des résultats</a:t>
            </a:r>
            <a:endParaRPr lang="fr-L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0000"/>
            <a:ext cx="8435280" cy="4617272"/>
          </a:xfrm>
        </p:spPr>
        <p:txBody>
          <a:bodyPr/>
          <a:lstStyle/>
          <a:p>
            <a:pPr marL="0" indent="0" algn="ctr">
              <a:buNone/>
            </a:pPr>
            <a:r>
              <a:rPr lang="fr-FR" b="1" dirty="0" smtClean="0"/>
              <a:t>Microbiologie</a:t>
            </a:r>
          </a:p>
          <a:p>
            <a:pPr marL="0" indent="0">
              <a:buNone/>
            </a:pPr>
            <a:r>
              <a:rPr lang="fr-LU" dirty="0"/>
              <a:t>Germes totaux à </a:t>
            </a:r>
            <a:r>
              <a:rPr lang="fr-LU" dirty="0" smtClean="0"/>
              <a:t>22°C </a:t>
            </a:r>
            <a:r>
              <a:rPr lang="fr-LU" dirty="0"/>
              <a:t>(72 </a:t>
            </a:r>
            <a:r>
              <a:rPr lang="fr-LU" dirty="0" smtClean="0"/>
              <a:t>h) et à 36°C </a:t>
            </a:r>
            <a:r>
              <a:rPr lang="fr-LU" dirty="0"/>
              <a:t>(48 h</a:t>
            </a:r>
            <a:r>
              <a:rPr lang="fr-LU" dirty="0" smtClean="0"/>
              <a:t>)</a:t>
            </a:r>
          </a:p>
          <a:p>
            <a:r>
              <a:rPr lang="fr-FR" dirty="0" smtClean="0"/>
              <a:t>Indicateur</a:t>
            </a:r>
            <a:endParaRPr lang="fr-LU" dirty="0" smtClean="0"/>
          </a:p>
          <a:p>
            <a:pPr lvl="1"/>
            <a:r>
              <a:rPr lang="fr-FR" dirty="0" smtClean="0"/>
              <a:t>D’eaux stagnantes</a:t>
            </a:r>
            <a:endParaRPr lang="fr-LU" dirty="0" smtClean="0"/>
          </a:p>
          <a:p>
            <a:pPr lvl="1"/>
            <a:r>
              <a:rPr lang="fr-LU" dirty="0" smtClean="0"/>
              <a:t>D’installations de traitement domestiques mal entretenues</a:t>
            </a:r>
          </a:p>
          <a:p>
            <a:pPr lvl="1"/>
            <a:r>
              <a:rPr lang="fr-LU" dirty="0" smtClean="0"/>
              <a:t>De décollage du </a:t>
            </a:r>
            <a:r>
              <a:rPr lang="fr-LU" dirty="0"/>
              <a:t>biofilm </a:t>
            </a:r>
            <a:r>
              <a:rPr lang="fr-LU" dirty="0" smtClean="0"/>
              <a:t>dans </a:t>
            </a:r>
            <a:r>
              <a:rPr lang="fr-LU" dirty="0"/>
              <a:t>les conduites </a:t>
            </a:r>
          </a:p>
          <a:p>
            <a:pPr lvl="0">
              <a:buClr>
                <a:srgbClr val="FF0000"/>
              </a:buClr>
            </a:pPr>
            <a:r>
              <a:rPr lang="fr-FR" dirty="0" smtClean="0">
                <a:solidFill>
                  <a:srgbClr val="808080"/>
                </a:solidFill>
              </a:rPr>
              <a:t>Permettent de surveiller l’efficacité d’un traitement (p.ex. avant et après UV)</a:t>
            </a:r>
          </a:p>
          <a:p>
            <a:pPr lvl="0">
              <a:buClr>
                <a:srgbClr val="FF0000"/>
              </a:buClr>
            </a:pPr>
            <a:r>
              <a:rPr lang="fr-FR" dirty="0" smtClean="0">
                <a:solidFill>
                  <a:srgbClr val="808080"/>
                </a:solidFill>
              </a:rPr>
              <a:t>Pas de danger pour la santé</a:t>
            </a:r>
            <a:endParaRPr lang="fr-LU" dirty="0">
              <a:solidFill>
                <a:srgbClr val="808080"/>
              </a:solidFill>
            </a:endParaRPr>
          </a:p>
          <a:p>
            <a:pPr marL="457200" lvl="1" indent="0">
              <a:buNone/>
            </a:pPr>
            <a:endParaRPr lang="fr-LU" dirty="0"/>
          </a:p>
          <a:p>
            <a:pPr marL="457200" lvl="1" indent="0">
              <a:buNone/>
            </a:pPr>
            <a:endParaRPr lang="fr-FR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6D50F976-ED03-4AFA-8DEC-1D2A8443733C}" type="slidenum">
              <a:rPr lang="fr-CH" smtClean="0"/>
              <a:pPr algn="r">
                <a:defRPr/>
              </a:pPr>
              <a:t>16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7035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Interprétation des résultats</a:t>
            </a:r>
            <a:endParaRPr lang="fr-L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0000"/>
            <a:ext cx="8219256" cy="4905304"/>
          </a:xfrm>
        </p:spPr>
        <p:txBody>
          <a:bodyPr/>
          <a:lstStyle/>
          <a:p>
            <a:pPr marL="0" indent="0" algn="ctr">
              <a:buNone/>
            </a:pPr>
            <a:r>
              <a:rPr lang="fr-FR" b="1" dirty="0" smtClean="0"/>
              <a:t>Microbiologie</a:t>
            </a:r>
          </a:p>
          <a:p>
            <a:pPr marL="0" indent="0">
              <a:buNone/>
            </a:pPr>
            <a:r>
              <a:rPr lang="fr-LU" dirty="0" smtClean="0"/>
              <a:t>Coliformes totaux</a:t>
            </a:r>
          </a:p>
          <a:p>
            <a:r>
              <a:rPr lang="fr-LU" dirty="0" smtClean="0"/>
              <a:t>Groupe de bactéries </a:t>
            </a:r>
            <a:r>
              <a:rPr lang="fr-LU" dirty="0"/>
              <a:t>d’origine  environnementale et fécale (telle que l'E. coli</a:t>
            </a:r>
            <a:r>
              <a:rPr lang="fr-LU" dirty="0" smtClean="0"/>
              <a:t>)</a:t>
            </a:r>
          </a:p>
          <a:p>
            <a:r>
              <a:rPr lang="fr-LU" dirty="0" smtClean="0"/>
              <a:t>Montre une </a:t>
            </a:r>
            <a:r>
              <a:rPr lang="fr-LU" dirty="0"/>
              <a:t>dégradation de la qualité bactérienne de </a:t>
            </a:r>
            <a:r>
              <a:rPr lang="fr-LU" dirty="0" smtClean="0"/>
              <a:t>l’eau</a:t>
            </a:r>
          </a:p>
          <a:p>
            <a:r>
              <a:rPr lang="fr-LU" dirty="0" smtClean="0"/>
              <a:t>Cause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LU" sz="2400" dirty="0" smtClean="0"/>
              <a:t>infiltration </a:t>
            </a:r>
            <a:r>
              <a:rPr lang="fr-LU" sz="2400" dirty="0"/>
              <a:t>d’eau de </a:t>
            </a:r>
            <a:r>
              <a:rPr lang="fr-LU" sz="2400" dirty="0" smtClean="0"/>
              <a:t>surface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LU" sz="2400" dirty="0" smtClean="0"/>
              <a:t>relargage </a:t>
            </a:r>
            <a:r>
              <a:rPr lang="fr-LU" sz="2400" dirty="0"/>
              <a:t>de bactéries par le biofilm</a:t>
            </a:r>
            <a:endParaRPr lang="fr-LU" sz="2400" dirty="0" smtClean="0"/>
          </a:p>
          <a:p>
            <a:r>
              <a:rPr lang="fr-FR" dirty="0" smtClean="0"/>
              <a:t>Leur présence oblige une réaction immédiate </a:t>
            </a:r>
            <a:endParaRPr lang="fr-FR" dirty="0"/>
          </a:p>
          <a:p>
            <a:endParaRPr lang="fr-FR" dirty="0" smtClean="0"/>
          </a:p>
          <a:p>
            <a:endParaRPr lang="fr-LU" dirty="0" smtClean="0"/>
          </a:p>
          <a:p>
            <a:pPr marL="457200" lvl="1" indent="0">
              <a:buNone/>
            </a:pPr>
            <a:endParaRPr lang="fr-L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6D50F976-ED03-4AFA-8DEC-1D2A8443733C}" type="slidenum">
              <a:rPr lang="fr-CH" smtClean="0"/>
              <a:pPr algn="r">
                <a:defRPr/>
              </a:pPr>
              <a:t>17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35133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Interprétation des résultats</a:t>
            </a:r>
            <a:endParaRPr lang="fr-L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0000"/>
            <a:ext cx="8219256" cy="4473256"/>
          </a:xfrm>
        </p:spPr>
        <p:txBody>
          <a:bodyPr/>
          <a:lstStyle/>
          <a:p>
            <a:pPr marL="0" indent="0" algn="ctr">
              <a:buNone/>
            </a:pPr>
            <a:r>
              <a:rPr lang="fr-FR" b="1" dirty="0" smtClean="0"/>
              <a:t>Microbiologie</a:t>
            </a:r>
          </a:p>
          <a:p>
            <a:pPr marL="0" indent="0">
              <a:buNone/>
            </a:pPr>
            <a:r>
              <a:rPr lang="fr-LU" dirty="0" smtClean="0"/>
              <a:t>Entérocoques intestinaux, E. coli</a:t>
            </a:r>
          </a:p>
          <a:p>
            <a:r>
              <a:rPr lang="fr-LU" dirty="0" smtClean="0"/>
              <a:t>Témoins d’une contamination d’origine fécale</a:t>
            </a:r>
          </a:p>
          <a:p>
            <a:r>
              <a:rPr lang="fr-FR" dirty="0" smtClean="0"/>
              <a:t>Risque pour la santé humaine (présence possible de bactéries pathogènes, de virus ou de parasites)</a:t>
            </a:r>
          </a:p>
          <a:p>
            <a:r>
              <a:rPr lang="fr-FR" dirty="0" smtClean="0"/>
              <a:t>Eau non-conforme à la consommation</a:t>
            </a:r>
            <a:endParaRPr lang="fr-LU" dirty="0"/>
          </a:p>
          <a:p>
            <a:r>
              <a:rPr lang="fr-LU" dirty="0" smtClean="0"/>
              <a:t>Enquête sur l’origine </a:t>
            </a:r>
            <a:endParaRPr lang="fr-LU" dirty="0"/>
          </a:p>
          <a:p>
            <a:r>
              <a:rPr lang="fr-LU" dirty="0" smtClean="0"/>
              <a:t>Traitement </a:t>
            </a:r>
            <a:r>
              <a:rPr lang="fr-LU" dirty="0"/>
              <a:t>de </a:t>
            </a:r>
            <a:r>
              <a:rPr lang="fr-LU" dirty="0" smtClean="0"/>
              <a:t>désinfection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6D50F976-ED03-4AFA-8DEC-1D2A8443733C}" type="slidenum">
              <a:rPr lang="fr-CH" smtClean="0"/>
              <a:pPr algn="r">
                <a:defRPr/>
              </a:pPr>
              <a:t>18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90455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Interprétation des résultats</a:t>
            </a:r>
            <a:endParaRPr lang="fr-L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1273" y="1115984"/>
            <a:ext cx="8219256" cy="656832"/>
          </a:xfrm>
        </p:spPr>
        <p:txBody>
          <a:bodyPr/>
          <a:lstStyle/>
          <a:p>
            <a:pPr marL="0" indent="0" algn="ctr">
              <a:buNone/>
            </a:pPr>
            <a:r>
              <a:rPr lang="fr-FR" b="1" dirty="0" smtClean="0"/>
              <a:t>Caractéristiques</a:t>
            </a:r>
          </a:p>
          <a:p>
            <a:endParaRPr lang="fr-L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6D50F976-ED03-4AFA-8DEC-1D2A8443733C}" type="slidenum">
              <a:rPr lang="fr-CH" smtClean="0"/>
              <a:pPr algn="r">
                <a:defRPr/>
              </a:pPr>
              <a:t>19</a:t>
            </a:fld>
            <a:endParaRPr lang="fr-CH" dirty="0"/>
          </a:p>
        </p:txBody>
      </p:sp>
      <p:grpSp>
        <p:nvGrpSpPr>
          <p:cNvPr id="11" name="Group 10"/>
          <p:cNvGrpSpPr/>
          <p:nvPr/>
        </p:nvGrpSpPr>
        <p:grpSpPr>
          <a:xfrm>
            <a:off x="179512" y="1808411"/>
            <a:ext cx="8767365" cy="1742017"/>
            <a:chOff x="-18110" y="3955975"/>
            <a:chExt cx="9174819" cy="174201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09" y="3955975"/>
              <a:ext cx="9144000" cy="34716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09" y="4608236"/>
              <a:ext cx="9144000" cy="108975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110" y="4320053"/>
              <a:ext cx="9144000" cy="283320"/>
            </a:xfrm>
            <a:prstGeom prst="rect">
              <a:avLst/>
            </a:prstGeom>
          </p:spPr>
        </p:pic>
      </p:grp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38840" y="3861048"/>
            <a:ext cx="8478587" cy="2160240"/>
          </a:xfrm>
        </p:spPr>
        <p:txBody>
          <a:bodyPr/>
          <a:lstStyle/>
          <a:p>
            <a:pPr marL="0" indent="0">
              <a:buNone/>
            </a:pPr>
            <a:r>
              <a:rPr lang="fr-LU" dirty="0" smtClean="0"/>
              <a:t>Ces </a:t>
            </a:r>
            <a:r>
              <a:rPr lang="fr-LU" dirty="0"/>
              <a:t>paramètres permettent une première appréciation très rapide de </a:t>
            </a:r>
            <a:r>
              <a:rPr lang="fr-LU" dirty="0" smtClean="0"/>
              <a:t>l’échantillon </a:t>
            </a:r>
          </a:p>
          <a:p>
            <a:pPr marL="0" indent="0">
              <a:buNone/>
            </a:pPr>
            <a:r>
              <a:rPr lang="fr-LU" dirty="0" smtClean="0"/>
              <a:t>Ils </a:t>
            </a:r>
            <a:r>
              <a:rPr lang="fr-LU" dirty="0"/>
              <a:t>servent de premier indice si un problème </a:t>
            </a:r>
            <a:r>
              <a:rPr lang="fr-LU" dirty="0" smtClean="0"/>
              <a:t>surviendrait</a:t>
            </a:r>
            <a:endParaRPr lang="fr-LU" dirty="0"/>
          </a:p>
          <a:p>
            <a:endParaRPr lang="fr-LU" dirty="0"/>
          </a:p>
        </p:txBody>
      </p:sp>
    </p:spTree>
    <p:extLst>
      <p:ext uri="{BB962C8B-B14F-4D97-AF65-F5344CB8AC3E}">
        <p14:creationId xmlns:p14="http://schemas.microsoft.com/office/powerpoint/2010/main" val="104876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Echantillonnage</a:t>
            </a:r>
            <a:endParaRPr lang="fr-L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Source </a:t>
            </a:r>
            <a:r>
              <a:rPr lang="fr-FR" dirty="0" smtClean="0"/>
              <a:t>d’erreur non négligeable</a:t>
            </a:r>
            <a:endParaRPr lang="fr-FR" dirty="0" smtClean="0"/>
          </a:p>
          <a:p>
            <a:pPr marL="0" indent="0">
              <a:buNone/>
            </a:pPr>
            <a:r>
              <a:rPr lang="fr-LU" sz="2400" dirty="0" smtClean="0"/>
              <a:t>Un échantillonnage approprié est essentiel pour fournir des analyses représentatives</a:t>
            </a:r>
          </a:p>
          <a:p>
            <a:r>
              <a:rPr lang="fr-LU" dirty="0"/>
              <a:t>Personnel formé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2400" dirty="0">
                <a:ea typeface="+mn-ea"/>
                <a:cs typeface="+mn-cs"/>
              </a:rPr>
              <a:t>Connaître les particularités des différentes bouteilles de prélèvement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2400" dirty="0">
                <a:ea typeface="+mn-ea"/>
                <a:cs typeface="+mn-cs"/>
              </a:rPr>
              <a:t>Connaître et savoir appliquer les techniques de prélèvement</a:t>
            </a:r>
            <a:endParaRPr lang="fr-LU" sz="2400" dirty="0">
              <a:ea typeface="+mn-ea"/>
              <a:cs typeface="+mn-cs"/>
            </a:endParaRPr>
          </a:p>
          <a:p>
            <a:r>
              <a:rPr lang="fr-FR" dirty="0"/>
              <a:t>Identification correcte de </a:t>
            </a:r>
            <a:r>
              <a:rPr lang="fr-FR" dirty="0" smtClean="0"/>
              <a:t>l’échantillon</a:t>
            </a:r>
          </a:p>
          <a:p>
            <a:pPr marL="0" indent="0">
              <a:buNone/>
            </a:pPr>
            <a:r>
              <a:rPr lang="fr-FR" sz="2400" dirty="0" smtClean="0">
                <a:ea typeface="+mn-ea"/>
                <a:cs typeface="+mn-cs"/>
              </a:rPr>
              <a:t>Eviter des confusions et des </a:t>
            </a:r>
            <a:r>
              <a:rPr lang="fr-FR" sz="2400" dirty="0">
                <a:ea typeface="+mn-ea"/>
                <a:cs typeface="+mn-cs"/>
              </a:rPr>
              <a:t>conclusions </a:t>
            </a:r>
            <a:r>
              <a:rPr lang="fr-FR" sz="2400" dirty="0" smtClean="0">
                <a:ea typeface="+mn-ea"/>
                <a:cs typeface="+mn-cs"/>
              </a:rPr>
              <a:t>erronées</a:t>
            </a:r>
            <a:endParaRPr lang="fr-FR" sz="2400" dirty="0">
              <a:ea typeface="+mn-ea"/>
              <a:cs typeface="+mn-cs"/>
            </a:endParaRPr>
          </a:p>
          <a:p>
            <a:pPr marL="0" indent="0">
              <a:buNone/>
            </a:pPr>
            <a:r>
              <a:rPr lang="fr-FR" dirty="0">
                <a:latin typeface="Arial,Bold"/>
              </a:rPr>
              <a:t>	</a:t>
            </a:r>
            <a:endParaRPr lang="fr-LU" dirty="0">
              <a:latin typeface="Arial,Bold"/>
            </a:endParaRPr>
          </a:p>
          <a:p>
            <a:pPr marL="0" indent="0">
              <a:buNone/>
            </a:pPr>
            <a:endParaRPr lang="fr-F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2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10967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Interprétation des résultats</a:t>
            </a:r>
            <a:endParaRPr lang="fr-L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0000"/>
            <a:ext cx="8219256" cy="4761288"/>
          </a:xfrm>
        </p:spPr>
        <p:txBody>
          <a:bodyPr/>
          <a:lstStyle/>
          <a:p>
            <a:pPr marL="0" indent="0" algn="ctr">
              <a:buNone/>
            </a:pPr>
            <a:r>
              <a:rPr lang="fr-FR" b="1" dirty="0" smtClean="0"/>
              <a:t>Physico-chimie</a:t>
            </a:r>
          </a:p>
          <a:p>
            <a:r>
              <a:rPr lang="fr-LU" dirty="0" smtClean="0"/>
              <a:t>pH, </a:t>
            </a:r>
            <a:r>
              <a:rPr lang="fr-FR" dirty="0" smtClean="0"/>
              <a:t>conductibilité </a:t>
            </a:r>
            <a:r>
              <a:rPr lang="fr-FR" dirty="0"/>
              <a:t>électrique, </a:t>
            </a:r>
            <a:r>
              <a:rPr lang="fr-FR" dirty="0" smtClean="0"/>
              <a:t>chlorures, sulfates, sodium, potassium, calcium, magnésium</a:t>
            </a:r>
            <a:endParaRPr lang="fr-F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fr-FR" dirty="0" smtClean="0"/>
              <a:t>Composition générale d’une eau</a:t>
            </a:r>
            <a:endParaRPr lang="fr-LU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fr-LU" dirty="0" smtClean="0"/>
              <a:t>pH indique </a:t>
            </a:r>
            <a:r>
              <a:rPr lang="fr-LU" dirty="0"/>
              <a:t>si l’eau est neutre, acide ou </a:t>
            </a:r>
            <a:r>
              <a:rPr lang="fr-LU" dirty="0" smtClean="0"/>
              <a:t>basique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6D50F976-ED03-4AFA-8DEC-1D2A8443733C}" type="slidenum">
              <a:rPr lang="fr-CH" smtClean="0"/>
              <a:pPr algn="r">
                <a:defRPr/>
              </a:pPr>
              <a:t>20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41200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Interprétation des résultats</a:t>
            </a:r>
            <a:endParaRPr lang="fr-L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5804" y="1040897"/>
            <a:ext cx="8219256" cy="4761288"/>
          </a:xfrm>
        </p:spPr>
        <p:txBody>
          <a:bodyPr/>
          <a:lstStyle/>
          <a:p>
            <a:pPr marL="0" indent="0" algn="ctr">
              <a:buNone/>
            </a:pPr>
            <a:r>
              <a:rPr lang="fr-FR" b="1" dirty="0" smtClean="0"/>
              <a:t>Physico-chimie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endParaRPr lang="fr-FR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fr-LU" dirty="0" smtClean="0"/>
              <a:t>s’exprime </a:t>
            </a:r>
            <a:r>
              <a:rPr lang="fr-LU" dirty="0"/>
              <a:t>en degrés français (°f) ou degrés allemands (</a:t>
            </a:r>
            <a:r>
              <a:rPr lang="fr-LU" dirty="0" err="1"/>
              <a:t>dH</a:t>
            </a:r>
            <a:r>
              <a:rPr lang="fr-LU" dirty="0"/>
              <a:t>).</a:t>
            </a:r>
          </a:p>
          <a:p>
            <a:endParaRPr lang="fr-FR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6D50F976-ED03-4AFA-8DEC-1D2A8443733C}" type="slidenum">
              <a:rPr lang="fr-CH" smtClean="0"/>
              <a:pPr algn="r">
                <a:defRPr/>
              </a:pPr>
              <a:t>21</a:t>
            </a:fld>
            <a:endParaRPr lang="fr-CH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1036654"/>
              </p:ext>
            </p:extLst>
          </p:nvPr>
        </p:nvGraphicFramePr>
        <p:xfrm>
          <a:off x="2111942" y="3861048"/>
          <a:ext cx="4886980" cy="1974984"/>
        </p:xfrm>
        <a:graphic>
          <a:graphicData uri="http://schemas.openxmlformats.org/drawingml/2006/table">
            <a:tbl>
              <a:tblPr firstRow="1" firstCol="1" bandRow="1" bandCol="1">
                <a:tableStyleId>{72833802-FEF1-4C79-8D5D-14CF1EAF98D9}</a:tableStyleId>
              </a:tblPr>
              <a:tblGrid>
                <a:gridCol w="1021093"/>
                <a:gridCol w="1029218"/>
                <a:gridCol w="2836669"/>
              </a:tblGrid>
              <a:tr h="3291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LU" sz="1100" dirty="0">
                          <a:effectLst/>
                        </a:rPr>
                        <a:t>°f</a:t>
                      </a:r>
                      <a:endParaRPr lang="fr-LU" sz="11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LU" sz="1100" dirty="0" err="1">
                          <a:effectLst/>
                        </a:rPr>
                        <a:t>dH</a:t>
                      </a:r>
                      <a:endParaRPr lang="fr-LU" sz="11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LU" sz="1100">
                          <a:effectLst/>
                        </a:rPr>
                        <a:t>Description de l’eau</a:t>
                      </a:r>
                      <a:endParaRPr lang="fr-LU" sz="11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91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LU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0-7</a:t>
                      </a:r>
                      <a:endParaRPr lang="fr-LU" sz="11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LU" sz="11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0-3</a:t>
                      </a:r>
                      <a:endParaRPr lang="fr-LU" sz="11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LU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Très douce</a:t>
                      </a:r>
                      <a:endParaRPr lang="fr-LU" sz="11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91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LU" sz="11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7-15</a:t>
                      </a:r>
                      <a:endParaRPr lang="fr-LU" sz="11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LU" sz="11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3-7</a:t>
                      </a:r>
                      <a:endParaRPr lang="fr-LU" sz="11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LU" sz="11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Douce</a:t>
                      </a:r>
                      <a:endParaRPr lang="fr-LU" sz="11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91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LU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15-25</a:t>
                      </a:r>
                      <a:endParaRPr lang="fr-LU" sz="11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LU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7-14</a:t>
                      </a:r>
                      <a:endParaRPr lang="fr-LU" sz="11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LU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Moyennement dure</a:t>
                      </a:r>
                      <a:endParaRPr lang="fr-LU" sz="11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91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LU" sz="11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25-42</a:t>
                      </a:r>
                      <a:endParaRPr lang="fr-LU" sz="11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LU" sz="11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14-21</a:t>
                      </a:r>
                      <a:endParaRPr lang="fr-LU" sz="11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LU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Dure</a:t>
                      </a:r>
                      <a:endParaRPr lang="fr-LU" sz="11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91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LU" sz="11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&gt;42</a:t>
                      </a:r>
                      <a:endParaRPr lang="fr-LU" sz="11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LU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&gt;21</a:t>
                      </a:r>
                      <a:endParaRPr lang="fr-LU" sz="11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LU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Très dure</a:t>
                      </a:r>
                      <a:endParaRPr lang="fr-LU" sz="11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251520" y="1781051"/>
            <a:ext cx="8679833" cy="1031619"/>
            <a:chOff x="-3474" y="2348880"/>
            <a:chExt cx="9147474" cy="103161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85705"/>
              <a:ext cx="9144000" cy="28332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474" y="2348880"/>
              <a:ext cx="9144000" cy="38769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069025"/>
              <a:ext cx="9144000" cy="3114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7891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Interprétation des résultats</a:t>
            </a:r>
            <a:endParaRPr lang="fr-L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0000"/>
            <a:ext cx="8219256" cy="4761288"/>
          </a:xfrm>
        </p:spPr>
        <p:txBody>
          <a:bodyPr/>
          <a:lstStyle/>
          <a:p>
            <a:pPr marL="0" indent="0" algn="ctr">
              <a:buNone/>
            </a:pPr>
            <a:r>
              <a:rPr lang="fr-FR" b="1" dirty="0" smtClean="0"/>
              <a:t>Physico-chimie</a:t>
            </a:r>
          </a:p>
          <a:p>
            <a:r>
              <a:rPr lang="fr-FR" dirty="0" smtClean="0"/>
              <a:t>Dureté totale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LU" sz="2800" dirty="0" smtClean="0"/>
              <a:t>Ne </a:t>
            </a:r>
            <a:r>
              <a:rPr lang="fr-LU" sz="2800" dirty="0"/>
              <a:t>présente aucun problème pour la </a:t>
            </a:r>
            <a:r>
              <a:rPr lang="fr-LU" sz="2800" dirty="0" smtClean="0"/>
              <a:t>santé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LU" sz="2800" dirty="0" smtClean="0"/>
              <a:t>Peut </a:t>
            </a:r>
            <a:r>
              <a:rPr lang="fr-LU" sz="2800" dirty="0"/>
              <a:t>causer des dépôts dans les </a:t>
            </a:r>
            <a:r>
              <a:rPr lang="fr-LU" sz="2800" dirty="0" smtClean="0"/>
              <a:t>conduites d’eau chaude</a:t>
            </a:r>
            <a:endParaRPr lang="fr-LU" sz="2800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fr-LU" sz="2800" dirty="0" smtClean="0"/>
              <a:t>Le </a:t>
            </a:r>
            <a:r>
              <a:rPr lang="fr-LU" sz="2800" dirty="0"/>
              <a:t>problème peut être résolu en diminuant la température de la chaudière à 55-60 °</a:t>
            </a:r>
            <a:r>
              <a:rPr lang="fr-LU" sz="2800" dirty="0" smtClean="0"/>
              <a:t>C</a:t>
            </a:r>
            <a:endParaRPr lang="fr-LU" sz="2800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6D50F976-ED03-4AFA-8DEC-1D2A8443733C}" type="slidenum">
              <a:rPr lang="fr-CH" smtClean="0"/>
              <a:pPr algn="r">
                <a:defRPr/>
              </a:pPr>
              <a:t>22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75445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Interprétation des résultats</a:t>
            </a:r>
            <a:endParaRPr lang="fr-L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0000"/>
            <a:ext cx="8507288" cy="4761288"/>
          </a:xfrm>
        </p:spPr>
        <p:txBody>
          <a:bodyPr/>
          <a:lstStyle/>
          <a:p>
            <a:pPr marL="0" indent="0" algn="ctr">
              <a:buNone/>
            </a:pPr>
            <a:r>
              <a:rPr lang="fr-FR" b="1" dirty="0" smtClean="0"/>
              <a:t>Physico-chimie</a:t>
            </a:r>
          </a:p>
          <a:p>
            <a:r>
              <a:rPr lang="fr-FR" dirty="0" smtClean="0"/>
              <a:t>Dureté totale; installation d’un adoucisseur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LU" dirty="0" smtClean="0"/>
              <a:t>Seulement si </a:t>
            </a:r>
            <a:r>
              <a:rPr lang="fr-LU" dirty="0"/>
              <a:t>la dureté totale excède &gt; </a:t>
            </a:r>
            <a:r>
              <a:rPr lang="fr-LU" dirty="0" smtClean="0"/>
              <a:t>30°f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LU" dirty="0" smtClean="0"/>
              <a:t>À </a:t>
            </a:r>
            <a:r>
              <a:rPr lang="fr-LU" dirty="0"/>
              <a:t>brancher </a:t>
            </a:r>
            <a:r>
              <a:rPr lang="fr-LU" dirty="0" smtClean="0"/>
              <a:t>de préférence sur </a:t>
            </a:r>
            <a:r>
              <a:rPr lang="fr-LU" dirty="0"/>
              <a:t>le circuit d’eau </a:t>
            </a:r>
            <a:r>
              <a:rPr lang="fr-LU" dirty="0" smtClean="0"/>
              <a:t>chaude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LU" dirty="0"/>
              <a:t>G</a:t>
            </a:r>
            <a:r>
              <a:rPr lang="fr-LU" dirty="0" smtClean="0"/>
              <a:t>arder impérativement une </a:t>
            </a:r>
            <a:r>
              <a:rPr lang="fr-LU" dirty="0"/>
              <a:t>dureté au minimum de 10-15 </a:t>
            </a:r>
            <a:r>
              <a:rPr lang="fr-LU" dirty="0" smtClean="0"/>
              <a:t>°f,</a:t>
            </a:r>
          </a:p>
          <a:p>
            <a:pPr marL="457200" lvl="1" indent="0">
              <a:buNone/>
            </a:pPr>
            <a:r>
              <a:rPr lang="fr-LU" dirty="0" smtClean="0"/>
              <a:t>    sinon </a:t>
            </a:r>
            <a:r>
              <a:rPr lang="fr-LU" dirty="0"/>
              <a:t>on produit une eau </a:t>
            </a:r>
            <a:r>
              <a:rPr lang="fr-LU" dirty="0" smtClean="0"/>
              <a:t>agressive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LU" dirty="0" smtClean="0"/>
              <a:t>Un adoucisseur </a:t>
            </a:r>
            <a:r>
              <a:rPr lang="fr-LU" dirty="0"/>
              <a:t>nécessite un entretien régulier et professionnel, sinon il peut devenir la source d’une contamination bactériologique du réseau </a:t>
            </a:r>
            <a:r>
              <a:rPr lang="fr-LU" dirty="0" smtClean="0"/>
              <a:t>interne!</a:t>
            </a:r>
            <a:endParaRPr lang="fr-FR" dirty="0" smtClean="0"/>
          </a:p>
          <a:p>
            <a:pPr marL="0" indent="0">
              <a:buNone/>
            </a:pPr>
            <a:endParaRPr lang="fr-FR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6D50F976-ED03-4AFA-8DEC-1D2A8443733C}" type="slidenum">
              <a:rPr lang="fr-CH" smtClean="0"/>
              <a:pPr algn="r">
                <a:defRPr/>
              </a:pPr>
              <a:t>23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00261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Interprétation des résultats</a:t>
            </a:r>
            <a:endParaRPr lang="fr-L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0000"/>
            <a:ext cx="8219256" cy="4761288"/>
          </a:xfrm>
        </p:spPr>
        <p:txBody>
          <a:bodyPr/>
          <a:lstStyle/>
          <a:p>
            <a:pPr marL="0" indent="0" algn="ctr">
              <a:buNone/>
            </a:pPr>
            <a:r>
              <a:rPr lang="fr-FR" b="1" dirty="0" smtClean="0"/>
              <a:t>Physico-chimie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fr-LU" dirty="0" smtClean="0"/>
          </a:p>
          <a:p>
            <a:pPr lvl="1">
              <a:buFont typeface="Wingdings" panose="05000000000000000000" pitchFamily="2" charset="2"/>
              <a:buChar char="ü"/>
            </a:pPr>
            <a:endParaRPr lang="fr-LU" dirty="0"/>
          </a:p>
          <a:p>
            <a:pPr lvl="1">
              <a:buFont typeface="Wingdings" panose="05000000000000000000" pitchFamily="2" charset="2"/>
              <a:buChar char="ü"/>
            </a:pPr>
            <a:endParaRPr lang="fr-LU" dirty="0" smtClean="0"/>
          </a:p>
          <a:p>
            <a:pPr marL="457200" lvl="1" indent="0">
              <a:buNone/>
            </a:pPr>
            <a:endParaRPr lang="fr-LU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fr-LU" dirty="0" smtClean="0"/>
              <a:t>Les </a:t>
            </a:r>
            <a:r>
              <a:rPr lang="fr-LU" dirty="0"/>
              <a:t>nitrates proviennent de la fertilisation des sols avec des engrais (organiques et </a:t>
            </a:r>
            <a:r>
              <a:rPr lang="fr-LU" dirty="0" smtClean="0"/>
              <a:t>minéraux)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LU" dirty="0" smtClean="0"/>
              <a:t>Ils </a:t>
            </a:r>
            <a:r>
              <a:rPr lang="fr-LU" dirty="0"/>
              <a:t>témoignent généralement d’une forte activité agricole dans la zone d’alimentation de la ressource </a:t>
            </a:r>
            <a:r>
              <a:rPr lang="fr-LU" dirty="0" smtClean="0"/>
              <a:t>d’eau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6D50F976-ED03-4AFA-8DEC-1D2A8443733C}" type="slidenum">
              <a:rPr lang="fr-CH" smtClean="0"/>
              <a:pPr algn="r">
                <a:defRPr/>
              </a:pPr>
              <a:t>24</a:t>
            </a:fld>
            <a:endParaRPr lang="fr-CH" dirty="0"/>
          </a:p>
        </p:txBody>
      </p:sp>
      <p:grpSp>
        <p:nvGrpSpPr>
          <p:cNvPr id="8" name="Group 7"/>
          <p:cNvGrpSpPr/>
          <p:nvPr/>
        </p:nvGrpSpPr>
        <p:grpSpPr>
          <a:xfrm>
            <a:off x="172919" y="2147765"/>
            <a:ext cx="8863577" cy="1018926"/>
            <a:chOff x="0" y="1772816"/>
            <a:chExt cx="9179496" cy="101892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96" y="1772816"/>
              <a:ext cx="9144000" cy="38769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177426"/>
              <a:ext cx="9144000" cy="28332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63382"/>
              <a:ext cx="9144000" cy="3283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2442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Interprétation des résultats</a:t>
            </a:r>
            <a:endParaRPr lang="fr-L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0000"/>
            <a:ext cx="8219256" cy="4761288"/>
          </a:xfrm>
        </p:spPr>
        <p:txBody>
          <a:bodyPr/>
          <a:lstStyle/>
          <a:p>
            <a:pPr marL="0" indent="0" algn="ctr">
              <a:buNone/>
            </a:pPr>
            <a:r>
              <a:rPr lang="fr-FR" b="1" dirty="0" smtClean="0"/>
              <a:t>Physico-chimie</a:t>
            </a:r>
          </a:p>
          <a:p>
            <a:pPr marL="0" indent="0">
              <a:buNone/>
            </a:pPr>
            <a:endParaRPr lang="fr-LU" dirty="0" smtClean="0"/>
          </a:p>
          <a:p>
            <a:pPr marL="0" indent="0">
              <a:buNone/>
            </a:pPr>
            <a:endParaRPr lang="fr-LU" dirty="0"/>
          </a:p>
          <a:p>
            <a:pPr>
              <a:buFont typeface="Wingdings" panose="05000000000000000000" pitchFamily="2" charset="2"/>
              <a:buChar char="ü"/>
            </a:pPr>
            <a:endParaRPr lang="fr-LU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fr-LU" dirty="0" smtClean="0"/>
              <a:t>Produits </a:t>
            </a:r>
            <a:r>
              <a:rPr lang="fr-LU" dirty="0"/>
              <a:t>de décomposition des </a:t>
            </a:r>
            <a:r>
              <a:rPr lang="fr-LU" dirty="0" smtClean="0"/>
              <a:t>nitrates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LU" dirty="0" smtClean="0"/>
              <a:t>Nuisibles </a:t>
            </a:r>
            <a:r>
              <a:rPr lang="fr-LU" dirty="0"/>
              <a:t>pour les nourrissons</a:t>
            </a:r>
            <a:endParaRPr lang="fr-FR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6D50F976-ED03-4AFA-8DEC-1D2A8443733C}" type="slidenum">
              <a:rPr lang="fr-CH" smtClean="0"/>
              <a:pPr algn="r">
                <a:defRPr/>
              </a:pPr>
              <a:t>25</a:t>
            </a:fld>
            <a:endParaRPr lang="fr-CH" dirty="0"/>
          </a:p>
        </p:txBody>
      </p:sp>
      <p:grpSp>
        <p:nvGrpSpPr>
          <p:cNvPr id="8" name="Group 7"/>
          <p:cNvGrpSpPr/>
          <p:nvPr/>
        </p:nvGrpSpPr>
        <p:grpSpPr>
          <a:xfrm>
            <a:off x="276234" y="2068553"/>
            <a:ext cx="8688254" cy="973090"/>
            <a:chOff x="0" y="1844824"/>
            <a:chExt cx="9144000" cy="97309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844824"/>
              <a:ext cx="9144000" cy="38769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232959"/>
              <a:ext cx="9144000" cy="28332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516279"/>
              <a:ext cx="9144000" cy="3016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3431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Interprétation des résultats</a:t>
            </a:r>
            <a:endParaRPr lang="fr-L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0000"/>
            <a:ext cx="8219256" cy="4761288"/>
          </a:xfrm>
        </p:spPr>
        <p:txBody>
          <a:bodyPr/>
          <a:lstStyle/>
          <a:p>
            <a:pPr marL="0" indent="0">
              <a:buNone/>
            </a:pPr>
            <a:r>
              <a:rPr lang="fr-FR" b="1" dirty="0"/>
              <a:t>Analyses supplémentaires </a:t>
            </a:r>
            <a:r>
              <a:rPr lang="fr-FR" b="1" dirty="0" smtClean="0"/>
              <a:t>réalisées dans </a:t>
            </a:r>
            <a:r>
              <a:rPr lang="fr-FR" b="1" dirty="0"/>
              <a:t>le cadre du contrôle </a:t>
            </a:r>
            <a:r>
              <a:rPr lang="fr-FR" b="1" dirty="0" smtClean="0"/>
              <a:t>complet</a:t>
            </a:r>
          </a:p>
          <a:p>
            <a:pPr marL="0" indent="0">
              <a:buNone/>
            </a:pPr>
            <a:endParaRPr lang="fr-LU" sz="2000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fr-FR" dirty="0" smtClean="0"/>
              <a:t>Métaux totaux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/>
              <a:t>V</a:t>
            </a:r>
            <a:r>
              <a:rPr lang="fr-FR" dirty="0" smtClean="0"/>
              <a:t>olatils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 smtClean="0"/>
              <a:t>HAP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 smtClean="0"/>
              <a:t>Pesticides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6D50F976-ED03-4AFA-8DEC-1D2A8443733C}" type="slidenum">
              <a:rPr lang="fr-CH" smtClean="0"/>
              <a:pPr algn="r">
                <a:defRPr/>
              </a:pPr>
              <a:t>26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58664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Interprétation des résultats</a:t>
            </a:r>
            <a:endParaRPr lang="fr-L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0000"/>
            <a:ext cx="8219256" cy="4977312"/>
          </a:xfrm>
        </p:spPr>
        <p:txBody>
          <a:bodyPr/>
          <a:lstStyle/>
          <a:p>
            <a:pPr marL="0" indent="0" algn="ctr">
              <a:buNone/>
            </a:pPr>
            <a:r>
              <a:rPr lang="fr-FR" b="1" dirty="0" smtClean="0"/>
              <a:t>Métaux totaux</a:t>
            </a:r>
          </a:p>
          <a:p>
            <a:r>
              <a:rPr lang="de-DE" dirty="0" smtClean="0"/>
              <a:t>Al, As, </a:t>
            </a:r>
            <a:r>
              <a:rPr lang="de-DE" dirty="0" err="1" smtClean="0"/>
              <a:t>Cr</a:t>
            </a:r>
            <a:r>
              <a:rPr lang="de-DE" dirty="0" smtClean="0"/>
              <a:t>, </a:t>
            </a:r>
            <a:r>
              <a:rPr lang="de-DE" dirty="0" err="1" smtClean="0"/>
              <a:t>Cu</a:t>
            </a:r>
            <a:r>
              <a:rPr lang="de-DE" dirty="0" smtClean="0"/>
              <a:t>, </a:t>
            </a:r>
            <a:r>
              <a:rPr lang="de-DE" dirty="0" err="1" smtClean="0"/>
              <a:t>Fe</a:t>
            </a:r>
            <a:r>
              <a:rPr lang="de-DE" dirty="0" smtClean="0"/>
              <a:t>, </a:t>
            </a:r>
            <a:r>
              <a:rPr lang="de-DE" dirty="0" err="1" smtClean="0"/>
              <a:t>Mn</a:t>
            </a:r>
            <a:r>
              <a:rPr lang="de-DE" dirty="0" smtClean="0"/>
              <a:t>, </a:t>
            </a:r>
            <a:r>
              <a:rPr lang="de-DE" dirty="0" err="1" smtClean="0"/>
              <a:t>Ni</a:t>
            </a:r>
            <a:r>
              <a:rPr lang="de-DE" dirty="0" smtClean="0"/>
              <a:t>, </a:t>
            </a:r>
            <a:r>
              <a:rPr lang="de-DE" dirty="0" err="1" smtClean="0"/>
              <a:t>Pb</a:t>
            </a:r>
            <a:r>
              <a:rPr lang="de-DE" dirty="0" smtClean="0"/>
              <a:t>, </a:t>
            </a:r>
            <a:r>
              <a:rPr lang="de-DE" dirty="0" err="1" smtClean="0"/>
              <a:t>Zn</a:t>
            </a:r>
            <a:r>
              <a:rPr lang="de-DE" dirty="0" smtClean="0"/>
              <a:t>,…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LU" dirty="0" smtClean="0"/>
              <a:t>Origine naturelle dans la </a:t>
            </a:r>
            <a:r>
              <a:rPr lang="fr-LU" dirty="0"/>
              <a:t>croûte </a:t>
            </a:r>
            <a:r>
              <a:rPr lang="fr-LU" dirty="0" smtClean="0"/>
              <a:t>terrestre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LU" dirty="0" smtClean="0"/>
              <a:t>Utilisés </a:t>
            </a:r>
            <a:r>
              <a:rPr lang="fr-LU" dirty="0"/>
              <a:t>dans les activités </a:t>
            </a:r>
            <a:r>
              <a:rPr lang="fr-LU" dirty="0" smtClean="0"/>
              <a:t>industrielles</a:t>
            </a:r>
          </a:p>
          <a:p>
            <a:r>
              <a:rPr lang="fr-FR" dirty="0" smtClean="0"/>
              <a:t>Fe, Zn et Cu</a:t>
            </a:r>
            <a:endParaRPr lang="fr-LU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fr-LU" dirty="0" smtClean="0"/>
              <a:t>Sont des indicateurs </a:t>
            </a:r>
            <a:r>
              <a:rPr lang="fr-LU" dirty="0"/>
              <a:t>pour des phénomènes de corrosion </a:t>
            </a:r>
            <a:r>
              <a:rPr lang="fr-LU" dirty="0" smtClean="0"/>
              <a:t>d’une installation</a:t>
            </a:r>
          </a:p>
          <a:p>
            <a:r>
              <a:rPr lang="fr-FR" dirty="0" smtClean="0"/>
              <a:t>Hg, Pb</a:t>
            </a:r>
            <a:endParaRPr lang="fr-LU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fr-LU" dirty="0" smtClean="0"/>
              <a:t>Eléments toxiques </a:t>
            </a:r>
            <a:r>
              <a:rPr lang="fr-LU" dirty="0"/>
              <a:t>pour </a:t>
            </a:r>
            <a:r>
              <a:rPr lang="fr-LU" dirty="0" smtClean="0"/>
              <a:t>l’homme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LU" dirty="0" smtClean="0"/>
              <a:t>Hg: Surtout </a:t>
            </a:r>
            <a:r>
              <a:rPr lang="fr-LU" dirty="0"/>
              <a:t>émis par des activités </a:t>
            </a:r>
            <a:r>
              <a:rPr lang="fr-LU" dirty="0" smtClean="0"/>
              <a:t>industrielles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dirty="0" smtClean="0"/>
              <a:t>Pb: </a:t>
            </a:r>
            <a:r>
              <a:rPr lang="fr-FR" dirty="0"/>
              <a:t>V</a:t>
            </a:r>
            <a:r>
              <a:rPr lang="fr-FR" dirty="0" smtClean="0"/>
              <a:t>ieux tuyaux ou connexions </a:t>
            </a:r>
            <a:endParaRPr lang="fr-LU" dirty="0" smtClean="0"/>
          </a:p>
          <a:p>
            <a:pPr marL="0" indent="0">
              <a:buNone/>
            </a:pPr>
            <a:endParaRPr lang="fr-LU" dirty="0"/>
          </a:p>
          <a:p>
            <a:pPr marL="0" indent="0">
              <a:buNone/>
            </a:pPr>
            <a:endParaRPr lang="fr-LU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6D50F976-ED03-4AFA-8DEC-1D2A8443733C}" type="slidenum">
              <a:rPr lang="fr-CH" smtClean="0"/>
              <a:pPr algn="r">
                <a:defRPr/>
              </a:pPr>
              <a:t>27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86347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Interprétation des résultats</a:t>
            </a:r>
            <a:endParaRPr lang="fr-L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908720"/>
            <a:ext cx="8219256" cy="4977312"/>
          </a:xfrm>
        </p:spPr>
        <p:txBody>
          <a:bodyPr/>
          <a:lstStyle/>
          <a:p>
            <a:pPr marL="0" indent="0" algn="ctr">
              <a:buNone/>
            </a:pPr>
            <a:r>
              <a:rPr lang="fr-FR" b="1" dirty="0" smtClean="0"/>
              <a:t>Organique</a:t>
            </a:r>
          </a:p>
          <a:p>
            <a:pPr marL="0" indent="0">
              <a:buNone/>
            </a:pPr>
            <a:r>
              <a:rPr lang="de-DE" u="sng" dirty="0" err="1" smtClean="0"/>
              <a:t>Volatils</a:t>
            </a:r>
            <a:endParaRPr lang="de-DE" u="sng" dirty="0"/>
          </a:p>
          <a:p>
            <a:r>
              <a:rPr lang="de-DE" sz="2400" dirty="0" smtClean="0"/>
              <a:t>THMs: </a:t>
            </a:r>
            <a:r>
              <a:rPr lang="de-DE" sz="2400" dirty="0" err="1" smtClean="0"/>
              <a:t>Bromoforme</a:t>
            </a:r>
            <a:r>
              <a:rPr lang="de-DE" sz="2400" dirty="0" smtClean="0"/>
              <a:t>, </a:t>
            </a:r>
            <a:r>
              <a:rPr lang="de-DE" sz="2400" dirty="0" err="1" smtClean="0"/>
              <a:t>Chlorodibromométhane</a:t>
            </a:r>
            <a:r>
              <a:rPr lang="de-DE" sz="2400" dirty="0" smtClean="0"/>
              <a:t>, </a:t>
            </a:r>
            <a:r>
              <a:rPr lang="de-DE" sz="2400" dirty="0" err="1" smtClean="0"/>
              <a:t>Chloroforme</a:t>
            </a:r>
            <a:r>
              <a:rPr lang="de-DE" sz="2400" dirty="0" smtClean="0"/>
              <a:t>, </a:t>
            </a:r>
            <a:r>
              <a:rPr lang="de-DE" sz="2400" dirty="0" err="1" smtClean="0"/>
              <a:t>Dichlorobromométhane</a:t>
            </a:r>
            <a:endParaRPr lang="de-DE" sz="2400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fr-LU" sz="2200" dirty="0" smtClean="0"/>
              <a:t>Ces </a:t>
            </a:r>
            <a:r>
              <a:rPr lang="fr-LU" sz="2200" dirty="0"/>
              <a:t>4 substances </a:t>
            </a:r>
            <a:r>
              <a:rPr lang="fr-LU" sz="2200" dirty="0" smtClean="0"/>
              <a:t>peuvent se former </a:t>
            </a:r>
            <a:r>
              <a:rPr lang="fr-LU" sz="2200" dirty="0"/>
              <a:t>lorsqu’une eau naturelle est traitée au </a:t>
            </a:r>
            <a:r>
              <a:rPr lang="fr-LU" sz="2200" dirty="0" smtClean="0"/>
              <a:t>chlore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LU" sz="2200" dirty="0"/>
              <a:t>N</a:t>
            </a:r>
            <a:r>
              <a:rPr lang="fr-LU" sz="2200" dirty="0" smtClean="0"/>
              <a:t>e </a:t>
            </a:r>
            <a:r>
              <a:rPr lang="fr-LU" sz="2200" dirty="0"/>
              <a:t>sont pas réglementées individuellement, mais au niveau de la somme des </a:t>
            </a:r>
            <a:r>
              <a:rPr lang="fr-LU" sz="2200" dirty="0" err="1"/>
              <a:t>trihalométhanes</a:t>
            </a:r>
            <a:r>
              <a:rPr lang="fr-LU" sz="2200" dirty="0"/>
              <a:t> </a:t>
            </a:r>
            <a:r>
              <a:rPr lang="fr-LU" sz="2200" dirty="0" smtClean="0"/>
              <a:t>(TTHM) qui </a:t>
            </a:r>
            <a:r>
              <a:rPr lang="fr-LU" sz="2200" dirty="0"/>
              <a:t>ne doit pas dépasser les 50 </a:t>
            </a:r>
            <a:r>
              <a:rPr lang="fr-LU" sz="2200" dirty="0" smtClean="0"/>
              <a:t>µg/L</a:t>
            </a:r>
            <a:r>
              <a:rPr lang="fr-LU" sz="2200" dirty="0"/>
              <a:t>.</a:t>
            </a:r>
            <a:endParaRPr lang="fr-LU" sz="2200" dirty="0" smtClean="0"/>
          </a:p>
          <a:p>
            <a:r>
              <a:rPr lang="fr-LU" sz="2400" dirty="0" smtClean="0"/>
              <a:t>Solvants: 1,2-dichloroéthane</a:t>
            </a:r>
            <a:r>
              <a:rPr lang="fr-LU" sz="2400" dirty="0"/>
              <a:t>, Benzène, </a:t>
            </a:r>
            <a:r>
              <a:rPr lang="fr-LU" sz="2400" dirty="0" err="1"/>
              <a:t>tétrachloroéthylène</a:t>
            </a:r>
            <a:r>
              <a:rPr lang="fr-LU" sz="2400" dirty="0"/>
              <a:t> et </a:t>
            </a:r>
            <a:r>
              <a:rPr lang="fr-LU" sz="2400" dirty="0" err="1" smtClean="0"/>
              <a:t>trichloroéthylène</a:t>
            </a:r>
            <a:r>
              <a:rPr lang="fr-LU" sz="2400" dirty="0" smtClean="0"/>
              <a:t>,… </a:t>
            </a:r>
            <a:endParaRPr lang="fr-LU" sz="24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fr-LU" sz="2200" dirty="0"/>
              <a:t>Réactifs ou </a:t>
            </a:r>
            <a:r>
              <a:rPr lang="fr-LU" sz="2200" dirty="0" smtClean="0"/>
              <a:t>solvants </a:t>
            </a:r>
            <a:r>
              <a:rPr lang="fr-LU" sz="2200" dirty="0"/>
              <a:t>chimiques très fréquemment </a:t>
            </a:r>
            <a:r>
              <a:rPr lang="fr-LU" sz="2200" dirty="0" smtClean="0"/>
              <a:t>utilisés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LU" sz="2200" dirty="0"/>
              <a:t>Indicateurs d’une pollution anthropogénique</a:t>
            </a:r>
          </a:p>
          <a:p>
            <a:pPr marL="457200" lvl="1" indent="0">
              <a:buNone/>
            </a:pPr>
            <a:r>
              <a:rPr lang="fr-LU" dirty="0" smtClean="0"/>
              <a:t> </a:t>
            </a:r>
            <a:endParaRPr lang="fr-LU" dirty="0"/>
          </a:p>
          <a:p>
            <a:pPr marL="0" indent="0">
              <a:buNone/>
            </a:pPr>
            <a:endParaRPr lang="fr-LU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6D50F976-ED03-4AFA-8DEC-1D2A8443733C}" type="slidenum">
              <a:rPr lang="fr-CH" smtClean="0"/>
              <a:pPr algn="r">
                <a:defRPr/>
              </a:pPr>
              <a:t>28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92466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Interprétation des résultats</a:t>
            </a:r>
            <a:endParaRPr lang="fr-L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0000"/>
            <a:ext cx="8075240" cy="4761288"/>
          </a:xfrm>
        </p:spPr>
        <p:txBody>
          <a:bodyPr/>
          <a:lstStyle/>
          <a:p>
            <a:pPr marL="0" indent="0" algn="ctr">
              <a:buNone/>
            </a:pPr>
            <a:r>
              <a:rPr lang="fr-FR" b="1" dirty="0" smtClean="0"/>
              <a:t>Organique</a:t>
            </a:r>
          </a:p>
          <a:p>
            <a:pPr marL="0" indent="0">
              <a:buNone/>
            </a:pPr>
            <a:r>
              <a:rPr lang="fr-LU" u="sng" dirty="0" smtClean="0"/>
              <a:t>Hydrocarbures </a:t>
            </a:r>
            <a:r>
              <a:rPr lang="fr-LU" u="sng" dirty="0"/>
              <a:t>polycycliques aromatiques </a:t>
            </a:r>
            <a:r>
              <a:rPr lang="fr-LU" u="sng" dirty="0" smtClean="0"/>
              <a:t>(</a:t>
            </a:r>
            <a:r>
              <a:rPr lang="fr-LU" u="sng" dirty="0" err="1" smtClean="0"/>
              <a:t>PAKs</a:t>
            </a:r>
            <a:r>
              <a:rPr lang="fr-LU" u="sng" dirty="0" smtClean="0"/>
              <a:t>)</a:t>
            </a:r>
          </a:p>
          <a:p>
            <a:r>
              <a:rPr lang="fr-LU" dirty="0" smtClean="0"/>
              <a:t>Anthracène, </a:t>
            </a:r>
            <a:r>
              <a:rPr lang="fr-LU" dirty="0" err="1" smtClean="0"/>
              <a:t>Fluoranthène</a:t>
            </a:r>
            <a:r>
              <a:rPr lang="fr-LU" dirty="0" smtClean="0"/>
              <a:t>, Pyrène,...</a:t>
            </a:r>
            <a:endParaRPr lang="fr-LU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fr-LU" dirty="0" smtClean="0"/>
              <a:t>Origine </a:t>
            </a:r>
            <a:r>
              <a:rPr lang="fr-LU" dirty="0"/>
              <a:t>dans les activités </a:t>
            </a:r>
            <a:r>
              <a:rPr lang="fr-LU" dirty="0" smtClean="0"/>
              <a:t>humaines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LU" dirty="0" smtClean="0"/>
              <a:t>Produites </a:t>
            </a:r>
            <a:r>
              <a:rPr lang="fr-LU" dirty="0"/>
              <a:t>lors de la combustion de carburants </a:t>
            </a:r>
            <a:endParaRPr lang="fr-LU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fr-LU" dirty="0" smtClean="0"/>
              <a:t>Peuvent </a:t>
            </a:r>
            <a:r>
              <a:rPr lang="fr-LU" dirty="0"/>
              <a:t>également se trouver dans des sites </a:t>
            </a:r>
            <a:r>
              <a:rPr lang="fr-LU" dirty="0" smtClean="0"/>
              <a:t>pollués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LU" dirty="0" smtClean="0"/>
              <a:t>Indicateurs </a:t>
            </a:r>
            <a:r>
              <a:rPr lang="fr-LU" dirty="0"/>
              <a:t>d’une pollution anthropogénique</a:t>
            </a:r>
          </a:p>
          <a:p>
            <a:pPr marL="0" indent="0">
              <a:buNone/>
            </a:pPr>
            <a:endParaRPr lang="fr-L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6D50F976-ED03-4AFA-8DEC-1D2A8443733C}" type="slidenum">
              <a:rPr lang="fr-CH" smtClean="0"/>
              <a:pPr algn="r">
                <a:defRPr/>
              </a:pPr>
              <a:t>29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15460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Etiquetage</a:t>
            </a:r>
            <a:endParaRPr lang="fr-L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6D50F976-ED03-4AFA-8DEC-1D2A8443733C}" type="slidenum">
              <a:rPr lang="fr-CH" smtClean="0"/>
              <a:pPr algn="r">
                <a:defRPr/>
              </a:pPr>
              <a:t>3</a:t>
            </a:fld>
            <a:endParaRPr lang="fr-CH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39552" y="1916832"/>
            <a:ext cx="8147248" cy="4211928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Informations nécessaires à fournir</a:t>
            </a:r>
          </a:p>
          <a:p>
            <a:r>
              <a:rPr lang="fr-FR" sz="2400" dirty="0" smtClean="0"/>
              <a:t>Nom du requérant </a:t>
            </a:r>
          </a:p>
          <a:p>
            <a:r>
              <a:rPr lang="fr-FR" sz="2400" dirty="0" smtClean="0"/>
              <a:t>Objet de l’analyse (p.ex. contrôle de routine, corrosion, contrôle adoucisseur,...)</a:t>
            </a:r>
          </a:p>
          <a:p>
            <a:r>
              <a:rPr lang="fr-FR" sz="2400" dirty="0" smtClean="0"/>
              <a:t>Date et heure de prélèvement </a:t>
            </a:r>
          </a:p>
          <a:p>
            <a:r>
              <a:rPr lang="fr-FR" sz="2400" dirty="0" smtClean="0"/>
              <a:t>Origine avec indication du </a:t>
            </a:r>
            <a:r>
              <a:rPr lang="fr-FR" sz="2400" b="1" dirty="0" smtClean="0"/>
              <a:t>Code national </a:t>
            </a:r>
          </a:p>
          <a:p>
            <a:r>
              <a:rPr lang="fr-FR" sz="2400" dirty="0" smtClean="0"/>
              <a:t>Informations supplémentaires sur le point de prélèvement (p.ex. avant ou après traitement UV/chlore, hors service,…)</a:t>
            </a:r>
            <a:endParaRPr lang="fr-L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1194568"/>
            <a:ext cx="849694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tx2"/>
                </a:solidFill>
                <a:latin typeface="+mn-lt"/>
              </a:rPr>
              <a:t>Importance d’un étiquetage correct</a:t>
            </a:r>
          </a:p>
          <a:p>
            <a:endParaRPr lang="fr-L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96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Interprétation des résultats</a:t>
            </a:r>
            <a:endParaRPr lang="fr-L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0000"/>
            <a:ext cx="8219256" cy="4761288"/>
          </a:xfrm>
        </p:spPr>
        <p:txBody>
          <a:bodyPr/>
          <a:lstStyle/>
          <a:p>
            <a:pPr marL="0" indent="0" algn="ctr">
              <a:buNone/>
            </a:pPr>
            <a:r>
              <a:rPr lang="fr-FR" b="1" dirty="0" smtClean="0"/>
              <a:t>Organique</a:t>
            </a:r>
          </a:p>
          <a:p>
            <a:pPr marL="0" indent="0">
              <a:buNone/>
            </a:pPr>
            <a:r>
              <a:rPr lang="fr-LU" u="sng" dirty="0" smtClean="0"/>
              <a:t>Pesticides et métabolites</a:t>
            </a:r>
          </a:p>
          <a:p>
            <a:r>
              <a:rPr lang="fr-LU" dirty="0" smtClean="0"/>
              <a:t>Atrazine, </a:t>
            </a:r>
            <a:r>
              <a:rPr lang="fr-LU" dirty="0" err="1" smtClean="0"/>
              <a:t>Métazachlore</a:t>
            </a:r>
            <a:r>
              <a:rPr lang="fr-LU" dirty="0" smtClean="0"/>
              <a:t>-ESA, …</a:t>
            </a:r>
            <a:endParaRPr lang="fr-LU" u="sng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fr-LU" sz="2200" dirty="0" smtClean="0"/>
              <a:t>Le choix des pesticides à analyser prend en compte les substances qui présentent le plus grand risque à être transportées des sols et des plantes où elles sont appliquées dans l’eau souterraine ou les rivières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LU" sz="2200" dirty="0" smtClean="0"/>
              <a:t>La valeur paramétrique est choisie de façon </a:t>
            </a:r>
            <a:r>
              <a:rPr lang="fr-LU" sz="2200" dirty="0"/>
              <a:t>idéologique et ne correspond pas à une concentration présentant une toxicité pour l’homme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LU" sz="2200" dirty="0"/>
              <a:t>E</a:t>
            </a:r>
            <a:r>
              <a:rPr lang="fr-LU" sz="2200" dirty="0" smtClean="0"/>
              <a:t>viter de trouver ces substances non souhaitées dans une eau potable </a:t>
            </a:r>
          </a:p>
          <a:p>
            <a:pPr marL="0" indent="0">
              <a:buNone/>
            </a:pPr>
            <a:endParaRPr lang="fr-LU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6D50F976-ED03-4AFA-8DEC-1D2A8443733C}" type="slidenum">
              <a:rPr lang="fr-CH" smtClean="0"/>
              <a:pPr algn="r">
                <a:defRPr/>
              </a:pPr>
              <a:t>30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39014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</a:t>
            </a:r>
            <a:r>
              <a:rPr lang="fr-FR" dirty="0" smtClean="0"/>
              <a:t>ppréciation</a:t>
            </a:r>
            <a:endParaRPr lang="fr-L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0000"/>
            <a:ext cx="8219256" cy="4761288"/>
          </a:xfrm>
        </p:spPr>
        <p:txBody>
          <a:bodyPr/>
          <a:lstStyle/>
          <a:p>
            <a:pPr marL="0" indent="0" algn="ctr">
              <a:buNone/>
            </a:pPr>
            <a:r>
              <a:rPr lang="fr-FR" b="1" dirty="0" smtClean="0"/>
              <a:t>Exemples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LU" dirty="0" smtClean="0"/>
              <a:t>L’échantillon est </a:t>
            </a:r>
            <a:r>
              <a:rPr lang="fr-LU" dirty="0"/>
              <a:t>conforme aux normes en vigueur en ce qui concerne les paramètres </a:t>
            </a:r>
            <a:r>
              <a:rPr lang="fr-LU" dirty="0" smtClean="0"/>
              <a:t>analysés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LU" dirty="0"/>
              <a:t>L’échantillon analysé dépasse les valeurs-guides en vigueur pour les germes totaux à 22°C et 36°C pour une eau </a:t>
            </a:r>
            <a:r>
              <a:rPr lang="fr-LU" dirty="0" smtClean="0"/>
              <a:t>potable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/>
              <a:t>Les teneurs </a:t>
            </a:r>
            <a:r>
              <a:rPr lang="fr-FR" dirty="0" smtClean="0"/>
              <a:t>élevées en </a:t>
            </a:r>
            <a:r>
              <a:rPr lang="fr-FR" dirty="0"/>
              <a:t>fer </a:t>
            </a:r>
            <a:r>
              <a:rPr lang="fr-FR" dirty="0" smtClean="0"/>
              <a:t>témoignent d’un </a:t>
            </a:r>
            <a:r>
              <a:rPr lang="fr-FR" dirty="0"/>
              <a:t>phénomène de corrosion </a:t>
            </a:r>
            <a:r>
              <a:rPr lang="fr-FR" dirty="0" smtClean="0"/>
              <a:t>de </a:t>
            </a:r>
            <a:r>
              <a:rPr lang="fr-FR" dirty="0"/>
              <a:t>cette partie du circuit </a:t>
            </a:r>
            <a:r>
              <a:rPr lang="fr-FR" dirty="0" smtClean="0"/>
              <a:t>interne</a:t>
            </a:r>
            <a:endParaRPr lang="fr-FR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 smtClean="0"/>
              <a:t>Nous vous recommandons de régler votre adoucisseur afin d’avoir une dureté totale entre 10-12 </a:t>
            </a:r>
            <a:r>
              <a:rPr lang="fr-FR" dirty="0" err="1" smtClean="0"/>
              <a:t>d°fr</a:t>
            </a:r>
            <a:endParaRPr lang="fr-L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6D50F976-ED03-4AFA-8DEC-1D2A8443733C}" type="slidenum">
              <a:rPr lang="fr-CH" smtClean="0"/>
              <a:pPr algn="r">
                <a:defRPr/>
              </a:pPr>
              <a:t>31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76788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MERCI FIR D’NOLÄUSCHTEREN!</a:t>
            </a:r>
            <a:endParaRPr lang="fr-LU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32</a:t>
            </a:fld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1840" y="5085184"/>
            <a:ext cx="3178696" cy="1160888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Hutt </a:t>
            </a:r>
            <a:r>
              <a:rPr lang="fr-FR" dirty="0" err="1" smtClean="0"/>
              <a:t>Dir</a:t>
            </a:r>
            <a:r>
              <a:rPr lang="fr-FR" dirty="0" smtClean="0"/>
              <a:t> </a:t>
            </a:r>
            <a:r>
              <a:rPr lang="fr-FR" dirty="0" err="1" smtClean="0"/>
              <a:t>Froen</a:t>
            </a:r>
            <a:r>
              <a:rPr lang="fr-FR" dirty="0" smtClean="0"/>
              <a:t>?</a:t>
            </a:r>
            <a:endParaRPr lang="fr-LU" dirty="0"/>
          </a:p>
        </p:txBody>
      </p:sp>
      <p:pic>
        <p:nvPicPr>
          <p:cNvPr id="6" name="Picture 5" descr="http://www.zaubereinmaleins.de/images/kunde/2013/3Dmask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988840"/>
            <a:ext cx="2130045" cy="29406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659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Echantillonnage</a:t>
            </a:r>
            <a:endParaRPr lang="fr-L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0000"/>
            <a:ext cx="8363272" cy="4929411"/>
          </a:xfrm>
        </p:spPr>
        <p:txBody>
          <a:bodyPr/>
          <a:lstStyle/>
          <a:p>
            <a:pPr marL="0" indent="0">
              <a:buNone/>
            </a:pPr>
            <a:r>
              <a:rPr lang="fr-FR" b="1" dirty="0" smtClean="0"/>
              <a:t>Echantillonnage</a:t>
            </a:r>
          </a:p>
          <a:p>
            <a:r>
              <a:rPr lang="fr-FR" sz="2400" dirty="0" smtClean="0"/>
              <a:t>Microbiologie</a:t>
            </a:r>
          </a:p>
          <a:p>
            <a:r>
              <a:rPr lang="fr-FR" sz="2400" dirty="0" smtClean="0"/>
              <a:t>Physico-chimie </a:t>
            </a:r>
          </a:p>
          <a:p>
            <a:r>
              <a:rPr lang="fr-FR" sz="2400" dirty="0" smtClean="0"/>
              <a:t>Contrôle complet</a:t>
            </a:r>
          </a:p>
          <a:p>
            <a:pPr marL="0" indent="0">
              <a:buNone/>
            </a:pPr>
            <a:endParaRPr lang="fr-FR" sz="2400" dirty="0" smtClean="0"/>
          </a:p>
          <a:p>
            <a:pPr marL="0" indent="0">
              <a:buNone/>
            </a:pPr>
            <a:r>
              <a:rPr lang="fr-FR" dirty="0" smtClean="0"/>
              <a:t>Pour chaque type de prélèvement il est essentiel </a:t>
            </a:r>
          </a:p>
          <a:p>
            <a:r>
              <a:rPr lang="fr-FR" sz="2400" dirty="0" smtClean="0"/>
              <a:t>d’utiliser les bouteilles adéquates </a:t>
            </a:r>
            <a:endParaRPr lang="fr-FR" sz="2400" dirty="0"/>
          </a:p>
          <a:p>
            <a:pPr marL="0" indent="0">
              <a:buNone/>
            </a:pPr>
            <a:r>
              <a:rPr lang="fr-FR" sz="2400" dirty="0" smtClean="0"/>
              <a:t>     (peuvent contenir des réactifs, ne pas rincer!)</a:t>
            </a:r>
          </a:p>
          <a:p>
            <a:r>
              <a:rPr lang="fr-FR" sz="2400" dirty="0" smtClean="0"/>
              <a:t>de faire le prélèvement le jour de la remise au labo</a:t>
            </a:r>
            <a:endParaRPr lang="fr-LU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4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25789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Echantillonnage Microbiologie</a:t>
            </a:r>
            <a:endParaRPr lang="fr-L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2400" dirty="0" smtClean="0"/>
              <a:t>Prendre les précautions nécessaires pour éviter la contamination de l’échantillon par le préleveur ou le milieu ambiant </a:t>
            </a:r>
          </a:p>
          <a:p>
            <a:r>
              <a:rPr lang="fr-FR" sz="2400" dirty="0" smtClean="0"/>
              <a:t>Bouteille stérile contenant du thiosulfate de sodium </a:t>
            </a:r>
          </a:p>
          <a:p>
            <a:pPr marL="0" indent="0">
              <a:buNone/>
            </a:pPr>
            <a:r>
              <a:rPr lang="fr-FR" sz="2400" dirty="0" smtClean="0"/>
              <a:t>     (agent neutralisant du chlore)</a:t>
            </a:r>
          </a:p>
          <a:p>
            <a:r>
              <a:rPr lang="fr-FR" sz="2400" dirty="0" smtClean="0"/>
              <a:t>Ne pas rincer au préalable</a:t>
            </a:r>
          </a:p>
          <a:p>
            <a:r>
              <a:rPr lang="fr-FR" sz="2400" dirty="0" smtClean="0"/>
              <a:t>Ne pas toucher le bouchon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L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5</a:t>
            </a:fld>
            <a:endParaRPr lang="fr-CH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9" t="7897" r="17839" b="13345"/>
          <a:stretch/>
        </p:blipFill>
        <p:spPr>
          <a:xfrm>
            <a:off x="5076056" y="3129893"/>
            <a:ext cx="1767254" cy="289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81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Echantillonnage </a:t>
            </a:r>
            <a:r>
              <a:rPr lang="fr-FR" dirty="0" smtClean="0"/>
              <a:t>Microbiologie</a:t>
            </a:r>
            <a:endParaRPr lang="fr-L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328592"/>
          </a:xfrm>
        </p:spPr>
        <p:txBody>
          <a:bodyPr/>
          <a:lstStyle/>
          <a:p>
            <a:pPr marL="0" indent="0" algn="ctr">
              <a:buNone/>
            </a:pPr>
            <a:r>
              <a:rPr lang="fr-FR" b="1" dirty="0"/>
              <a:t>Prélèvement sur une </a:t>
            </a:r>
            <a:r>
              <a:rPr lang="fr-FR" b="1" dirty="0" smtClean="0"/>
              <a:t>conduite</a:t>
            </a:r>
            <a:endParaRPr lang="fr-FR" b="1" dirty="0"/>
          </a:p>
          <a:p>
            <a:r>
              <a:rPr lang="fr-FR" sz="2800" dirty="0" smtClean="0"/>
              <a:t>Enlever le mousseur </a:t>
            </a:r>
          </a:p>
          <a:p>
            <a:r>
              <a:rPr lang="fr-FR" sz="2800" dirty="0" smtClean="0"/>
              <a:t>Laisser </a:t>
            </a:r>
            <a:r>
              <a:rPr lang="fr-FR" sz="2800" dirty="0"/>
              <a:t>couler l’eau pendant au moins deux minutes à débit régulier</a:t>
            </a:r>
            <a:endParaRPr lang="fr-LU" sz="2800" dirty="0"/>
          </a:p>
          <a:p>
            <a:r>
              <a:rPr lang="fr-FR" sz="2800" dirty="0" smtClean="0"/>
              <a:t>Fermer </a:t>
            </a:r>
            <a:r>
              <a:rPr lang="fr-FR" sz="2800" dirty="0"/>
              <a:t>le robinet et </a:t>
            </a:r>
            <a:r>
              <a:rPr lang="fr-FR" sz="2800" b="1" dirty="0"/>
              <a:t>stériliser</a:t>
            </a:r>
            <a:r>
              <a:rPr lang="fr-FR" sz="2800" dirty="0"/>
              <a:t> le bout du </a:t>
            </a:r>
            <a:r>
              <a:rPr lang="fr-FR" sz="2800" dirty="0" smtClean="0"/>
              <a:t>robinet</a:t>
            </a:r>
          </a:p>
          <a:p>
            <a:r>
              <a:rPr lang="fr-FR" sz="2800" dirty="0" smtClean="0"/>
              <a:t>Laisser </a:t>
            </a:r>
            <a:r>
              <a:rPr lang="fr-FR" sz="2800" dirty="0"/>
              <a:t>couler l’eau pendant trente secondes au moins, puis remplir la bouteille stérile en évitant les </a:t>
            </a:r>
            <a:r>
              <a:rPr lang="fr-FR" sz="2800" dirty="0" smtClean="0"/>
              <a:t>éclaboussures</a:t>
            </a:r>
          </a:p>
          <a:p>
            <a:r>
              <a:rPr lang="fr-FR" sz="2800" dirty="0" smtClean="0"/>
              <a:t>Refermer </a:t>
            </a:r>
            <a:r>
              <a:rPr lang="fr-FR" sz="2800" dirty="0"/>
              <a:t>la bouteille tout de suite après le </a:t>
            </a:r>
            <a:r>
              <a:rPr lang="fr-FR" sz="2800" dirty="0" smtClean="0"/>
              <a:t>prélèvement</a:t>
            </a:r>
            <a:endParaRPr lang="fr-LU" sz="2800" dirty="0"/>
          </a:p>
          <a:p>
            <a:pPr marL="0" indent="0">
              <a:buNone/>
            </a:pPr>
            <a:endParaRPr lang="fr-L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6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51535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Echantillonnage Microbiologie</a:t>
            </a:r>
            <a:endParaRPr lang="fr-L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FR" b="1" dirty="0" smtClean="0"/>
              <a:t>Prélèvement dans un réservoir</a:t>
            </a:r>
          </a:p>
          <a:p>
            <a:r>
              <a:rPr lang="fr-FR" dirty="0" smtClean="0"/>
              <a:t>Utiliser d</a:t>
            </a:r>
            <a:r>
              <a:rPr lang="fr-LU" dirty="0" smtClean="0"/>
              <a:t>es </a:t>
            </a:r>
            <a:r>
              <a:rPr lang="fr-LU" dirty="0"/>
              <a:t>flacons stériles à l'intérieur et </a:t>
            </a:r>
            <a:r>
              <a:rPr lang="fr-LU" dirty="0" smtClean="0"/>
              <a:t>à l'extérieur</a:t>
            </a:r>
            <a:r>
              <a:rPr lang="fr-LU" dirty="0"/>
              <a:t>, protégés par du papier kraft</a:t>
            </a:r>
            <a:endParaRPr lang="fr-FR" dirty="0" smtClean="0"/>
          </a:p>
          <a:p>
            <a:r>
              <a:rPr lang="fr-FR" dirty="0" smtClean="0"/>
              <a:t>Plonger la bouteille environ 10 cm en dessous du niveau de l’eau et remplir pratiquement entièrement la bouteille</a:t>
            </a:r>
          </a:p>
          <a:p>
            <a:r>
              <a:rPr lang="fr-FR" dirty="0" smtClean="0"/>
              <a:t>Refermer la bouteille tout de suite après le prélèvement</a:t>
            </a:r>
            <a:endParaRPr lang="fr-L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7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69479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Echantillonnage Chimie</a:t>
            </a:r>
            <a:endParaRPr lang="fr-L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8</a:t>
            </a:fld>
            <a:endParaRPr lang="fr-CH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FR" b="1" dirty="0"/>
              <a:t>Prélèvement sur une </a:t>
            </a:r>
            <a:r>
              <a:rPr lang="fr-FR" b="1" dirty="0" smtClean="0"/>
              <a:t>conduite</a:t>
            </a:r>
            <a:endParaRPr lang="fr-FR" b="1" dirty="0"/>
          </a:p>
          <a:p>
            <a:r>
              <a:rPr lang="fr-FR" dirty="0"/>
              <a:t>Laisser couler l’eau pendant 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deux </a:t>
            </a:r>
            <a:r>
              <a:rPr lang="fr-FR" dirty="0"/>
              <a:t>minutes avec un débit 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régulier </a:t>
            </a:r>
          </a:p>
          <a:p>
            <a:r>
              <a:rPr lang="fr-FR" dirty="0" smtClean="0"/>
              <a:t>remplir </a:t>
            </a:r>
            <a:r>
              <a:rPr lang="fr-FR" dirty="0"/>
              <a:t>la </a:t>
            </a:r>
            <a:r>
              <a:rPr lang="fr-FR" dirty="0" smtClean="0"/>
              <a:t>bouteille</a:t>
            </a:r>
          </a:p>
          <a:p>
            <a:pPr marL="0" indent="0">
              <a:buNone/>
            </a:pPr>
            <a:r>
              <a:rPr lang="fr-FR" dirty="0" smtClean="0"/>
              <a:t> </a:t>
            </a:r>
            <a:r>
              <a:rPr lang="fr-FR" dirty="0"/>
              <a:t>entièrement</a:t>
            </a:r>
            <a:endParaRPr lang="fr-L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5" t="8142" r="14711" b="11352"/>
          <a:stretch/>
        </p:blipFill>
        <p:spPr>
          <a:xfrm>
            <a:off x="6156176" y="2503917"/>
            <a:ext cx="1948442" cy="295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7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Echantillonnage </a:t>
            </a:r>
            <a:r>
              <a:rPr lang="fr-FR" dirty="0" smtClean="0"/>
              <a:t>Chimie</a:t>
            </a:r>
            <a:endParaRPr lang="fr-L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6694" y="1745432"/>
            <a:ext cx="6969642" cy="5112568"/>
          </a:xfrm>
        </p:spPr>
        <p:txBody>
          <a:bodyPr/>
          <a:lstStyle/>
          <a:p>
            <a:r>
              <a:rPr lang="fr-FR" dirty="0" smtClean="0"/>
              <a:t>Plonger </a:t>
            </a:r>
            <a:r>
              <a:rPr lang="fr-FR" dirty="0"/>
              <a:t>la bouteille environ 10 cm en dessous du niveau de l’eau </a:t>
            </a:r>
            <a:endParaRPr lang="fr-FR" dirty="0" smtClean="0"/>
          </a:p>
          <a:p>
            <a:r>
              <a:rPr lang="fr-FR" dirty="0" smtClean="0"/>
              <a:t>remplir </a:t>
            </a:r>
            <a:r>
              <a:rPr lang="fr-FR" dirty="0"/>
              <a:t>entièrement la bouteille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9</a:t>
            </a:fld>
            <a:endParaRPr lang="fr-CH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11560" y="1052736"/>
            <a:ext cx="7344816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•"/>
              <a:defRPr sz="2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alibri" pitchFamily="34" charset="0"/>
              <a:buChar char="‒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alibri" pitchFamily="34" charset="0"/>
              <a:buChar char="»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fr-FR" b="1" kern="0" dirty="0" smtClean="0"/>
              <a:t>Prélèvement dans un réservoir</a:t>
            </a:r>
          </a:p>
        </p:txBody>
      </p:sp>
    </p:spTree>
    <p:extLst>
      <p:ext uri="{BB962C8B-B14F-4D97-AF65-F5344CB8AC3E}">
        <p14:creationId xmlns:p14="http://schemas.microsoft.com/office/powerpoint/2010/main" val="156345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Gouvernement luxembourgeois">
      <a:dk1>
        <a:srgbClr val="FF0000"/>
      </a:dk1>
      <a:lt1>
        <a:srgbClr val="FFFFFF"/>
      </a:lt1>
      <a:dk2>
        <a:srgbClr val="80808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ouvernement luxembourgeoi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1804</TotalTime>
  <Words>1292</Words>
  <Application>Microsoft Office PowerPoint</Application>
  <PresentationFormat>On-screen Show (4:3)</PresentationFormat>
  <Paragraphs>269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Theme1</vt:lpstr>
      <vt:lpstr>Echantillonnage Interprétation des résultats</vt:lpstr>
      <vt:lpstr>Echantillonnage</vt:lpstr>
      <vt:lpstr>Etiquetage</vt:lpstr>
      <vt:lpstr>Echantillonnage</vt:lpstr>
      <vt:lpstr>Echantillonnage Microbiologie</vt:lpstr>
      <vt:lpstr>Echantillonnage Microbiologie</vt:lpstr>
      <vt:lpstr>Echantillonnage Microbiologie</vt:lpstr>
      <vt:lpstr>Echantillonnage Chimie</vt:lpstr>
      <vt:lpstr>Echantillonnage Chimie</vt:lpstr>
      <vt:lpstr>Contrôle complet</vt:lpstr>
      <vt:lpstr>Contrôle complet</vt:lpstr>
      <vt:lpstr>Rapport d’analyse</vt:lpstr>
      <vt:lpstr>Accréditation</vt:lpstr>
      <vt:lpstr>Interprétation des résultats</vt:lpstr>
      <vt:lpstr>Interprétation des résultats</vt:lpstr>
      <vt:lpstr>Interprétation des résultats</vt:lpstr>
      <vt:lpstr>Interprétation des résultats</vt:lpstr>
      <vt:lpstr>Interprétation des résultats</vt:lpstr>
      <vt:lpstr>Interprétation des résultats</vt:lpstr>
      <vt:lpstr>Interprétation des résultats</vt:lpstr>
      <vt:lpstr>Interprétation des résultats</vt:lpstr>
      <vt:lpstr>Interprétation des résultats</vt:lpstr>
      <vt:lpstr>Interprétation des résultats</vt:lpstr>
      <vt:lpstr>Interprétation des résultats</vt:lpstr>
      <vt:lpstr>Interprétation des résultats</vt:lpstr>
      <vt:lpstr>Interprétation des résultats</vt:lpstr>
      <vt:lpstr>Interprétation des résultats</vt:lpstr>
      <vt:lpstr>Interprétation des résultats</vt:lpstr>
      <vt:lpstr>Interprétation des résultats</vt:lpstr>
      <vt:lpstr>Interprétation des résultats</vt:lpstr>
      <vt:lpstr>Appréciation</vt:lpstr>
      <vt:lpstr>MERCI FIR D’NOLÄUSCHTEREN!</vt:lpstr>
    </vt:vector>
  </TitlesOfParts>
  <Company>CIE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C.I.E.</dc:creator>
  <cp:lastModifiedBy>Manuela Barboni</cp:lastModifiedBy>
  <cp:revision>728</cp:revision>
  <cp:lastPrinted>2015-11-23T15:44:05Z</cp:lastPrinted>
  <dcterms:created xsi:type="dcterms:W3CDTF">2008-08-25T08:47:22Z</dcterms:created>
  <dcterms:modified xsi:type="dcterms:W3CDTF">2015-11-24T07:30:47Z</dcterms:modified>
</cp:coreProperties>
</file>