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46"/>
  </p:notesMasterIdLst>
  <p:handoutMasterIdLst>
    <p:handoutMasterId r:id="rId47"/>
  </p:handoutMasterIdLst>
  <p:sldIdLst>
    <p:sldId id="286" r:id="rId2"/>
    <p:sldId id="287" r:id="rId3"/>
    <p:sldId id="304" r:id="rId4"/>
    <p:sldId id="296" r:id="rId5"/>
    <p:sldId id="303" r:id="rId6"/>
    <p:sldId id="326" r:id="rId7"/>
    <p:sldId id="289" r:id="rId8"/>
    <p:sldId id="308" r:id="rId9"/>
    <p:sldId id="307" r:id="rId10"/>
    <p:sldId id="309" r:id="rId11"/>
    <p:sldId id="310" r:id="rId12"/>
    <p:sldId id="312" r:id="rId13"/>
    <p:sldId id="311" r:id="rId14"/>
    <p:sldId id="306" r:id="rId15"/>
    <p:sldId id="327" r:id="rId16"/>
    <p:sldId id="313" r:id="rId17"/>
    <p:sldId id="291" r:id="rId18"/>
    <p:sldId id="325" r:id="rId19"/>
    <p:sldId id="328" r:id="rId20"/>
    <p:sldId id="329" r:id="rId21"/>
    <p:sldId id="330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31" r:id="rId31"/>
    <p:sldId id="332" r:id="rId32"/>
    <p:sldId id="340" r:id="rId33"/>
    <p:sldId id="333" r:id="rId34"/>
    <p:sldId id="334" r:id="rId35"/>
    <p:sldId id="305" r:id="rId36"/>
    <p:sldId id="322" r:id="rId37"/>
    <p:sldId id="293" r:id="rId38"/>
    <p:sldId id="335" r:id="rId39"/>
    <p:sldId id="336" r:id="rId40"/>
    <p:sldId id="323" r:id="rId41"/>
    <p:sldId id="337" r:id="rId42"/>
    <p:sldId id="338" r:id="rId43"/>
    <p:sldId id="339" r:id="rId44"/>
    <p:sldId id="295" r:id="rId4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7151" userDrawn="1">
          <p15:clr>
            <a:srgbClr val="A4A3A4"/>
          </p15:clr>
        </p15:guide>
        <p15:guide id="5" pos="5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CE1"/>
    <a:srgbClr val="00A383"/>
    <a:srgbClr val="003366"/>
    <a:srgbClr val="70C6D0"/>
    <a:srgbClr val="9AAEB3"/>
    <a:srgbClr val="3F8293"/>
    <a:srgbClr val="139F7E"/>
    <a:srgbClr val="23426C"/>
    <a:srgbClr val="47B178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86395"/>
  </p:normalViewPr>
  <p:slideViewPr>
    <p:cSldViewPr snapToGrid="0" snapToObjects="1" showGuides="1">
      <p:cViewPr varScale="1">
        <p:scale>
          <a:sx n="121" d="100"/>
          <a:sy n="121" d="100"/>
        </p:scale>
        <p:origin x="108" y="252"/>
      </p:cViewPr>
      <p:guideLst>
        <p:guide orient="horz" pos="958"/>
        <p:guide pos="7151"/>
        <p:guide pos="529"/>
      </p:guideLst>
    </p:cSldViewPr>
  </p:slideViewPr>
  <p:outlineViewPr>
    <p:cViewPr>
      <p:scale>
        <a:sx n="33" d="100"/>
        <a:sy n="33" d="100"/>
      </p:scale>
      <p:origin x="0" y="-38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3822" y="6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15C06B-D4CA-419E-80A1-99A3D9814B29}" type="doc">
      <dgm:prSet loTypeId="urn:microsoft.com/office/officeart/2005/8/layout/hProcess4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de-DE"/>
        </a:p>
      </dgm:t>
    </dgm:pt>
    <dgm:pt modelId="{A0CF60DE-97B7-4AA8-A457-5D0963EB8349}">
      <dgm:prSet phldrT="[Text]"/>
      <dgm:spPr/>
      <dgm:t>
        <a:bodyPr/>
        <a:lstStyle/>
        <a:p>
          <a:r>
            <a:rPr lang="de-DE" dirty="0" smtClean="0">
              <a:latin typeface="Material Design Icons" panose="02000503000000000000" pitchFamily="2" charset="0"/>
            </a:rPr>
            <a:t></a:t>
          </a:r>
          <a:endParaRPr lang="de-DE" dirty="0"/>
        </a:p>
      </dgm:t>
    </dgm:pt>
    <dgm:pt modelId="{BE534F02-EE37-48D7-9668-FBC98E21E27A}" type="parTrans" cxnId="{B49D0C1B-2019-4B20-B934-C7703498508C}">
      <dgm:prSet/>
      <dgm:spPr/>
      <dgm:t>
        <a:bodyPr/>
        <a:lstStyle/>
        <a:p>
          <a:endParaRPr lang="de-DE"/>
        </a:p>
      </dgm:t>
    </dgm:pt>
    <dgm:pt modelId="{20C4ACB6-5085-4850-8841-8098B57AF14C}" type="sibTrans" cxnId="{B49D0C1B-2019-4B20-B934-C7703498508C}">
      <dgm:prSet/>
      <dgm:spPr/>
      <dgm:t>
        <a:bodyPr/>
        <a:lstStyle/>
        <a:p>
          <a:endParaRPr lang="de-DE"/>
        </a:p>
      </dgm:t>
    </dgm:pt>
    <dgm:pt modelId="{361A5B03-6A4D-46A2-A009-28E4F0F1A047}">
      <dgm:prSet phldrT="[Text]"/>
      <dgm:spPr/>
      <dgm:t>
        <a:bodyPr/>
        <a:lstStyle/>
        <a:p>
          <a:r>
            <a:rPr lang="de-DE" dirty="0" smtClean="0">
              <a:latin typeface="Material Design Icons" panose="02000503000000000000" pitchFamily="2" charset="0"/>
            </a:rPr>
            <a:t></a:t>
          </a:r>
          <a:endParaRPr lang="de-DE" dirty="0"/>
        </a:p>
      </dgm:t>
    </dgm:pt>
    <dgm:pt modelId="{8CF47497-7AA7-4AEC-98A2-DA3D33BF1351}" type="parTrans" cxnId="{E0932623-9F62-4C84-BC92-A0F38701D663}">
      <dgm:prSet/>
      <dgm:spPr/>
      <dgm:t>
        <a:bodyPr/>
        <a:lstStyle/>
        <a:p>
          <a:endParaRPr lang="de-DE"/>
        </a:p>
      </dgm:t>
    </dgm:pt>
    <dgm:pt modelId="{B416F716-C2D9-41B9-AEC5-0768326088DB}" type="sibTrans" cxnId="{E0932623-9F62-4C84-BC92-A0F38701D663}">
      <dgm:prSet/>
      <dgm:spPr/>
      <dgm:t>
        <a:bodyPr/>
        <a:lstStyle/>
        <a:p>
          <a:endParaRPr lang="de-DE"/>
        </a:p>
      </dgm:t>
    </dgm:pt>
    <dgm:pt modelId="{4E54BFEC-6DB7-40A2-9B05-320E199C0418}">
      <dgm:prSet phldrT="[Text]"/>
      <dgm:spPr/>
      <dgm:t>
        <a:bodyPr/>
        <a:lstStyle/>
        <a:p>
          <a:r>
            <a:rPr lang="de-DE" dirty="0" smtClean="0">
              <a:latin typeface="Material Design Icons" panose="02000503000000000000" pitchFamily="2" charset="0"/>
            </a:rPr>
            <a:t></a:t>
          </a:r>
          <a:endParaRPr lang="de-DE" dirty="0"/>
        </a:p>
      </dgm:t>
    </dgm:pt>
    <dgm:pt modelId="{86F54E06-C149-4425-A089-F2FE4C00DC45}" type="parTrans" cxnId="{A47451D6-5D86-48A6-8487-0944453529CA}">
      <dgm:prSet/>
      <dgm:spPr/>
      <dgm:t>
        <a:bodyPr/>
        <a:lstStyle/>
        <a:p>
          <a:endParaRPr lang="de-DE"/>
        </a:p>
      </dgm:t>
    </dgm:pt>
    <dgm:pt modelId="{BC035806-C79D-4032-B867-2B975D451AE1}" type="sibTrans" cxnId="{A47451D6-5D86-48A6-8487-0944453529CA}">
      <dgm:prSet/>
      <dgm:spPr/>
      <dgm:t>
        <a:bodyPr/>
        <a:lstStyle/>
        <a:p>
          <a:endParaRPr lang="de-DE"/>
        </a:p>
      </dgm:t>
    </dgm:pt>
    <dgm:pt modelId="{1CA2912E-28FF-4668-B2EF-737660119201}">
      <dgm:prSet/>
      <dgm:spPr/>
      <dgm:t>
        <a:bodyPr anchor="ctr"/>
        <a:lstStyle/>
        <a:p>
          <a:r>
            <a:rPr lang="de-DE" b="1" dirty="0" smtClean="0"/>
            <a:t>Kontamination des Trinkwassers</a:t>
          </a:r>
          <a:endParaRPr lang="de-DE" b="1" dirty="0"/>
        </a:p>
      </dgm:t>
    </dgm:pt>
    <dgm:pt modelId="{CD0E6B1D-474E-4E3E-B129-CBA452AF0AC4}" type="parTrans" cxnId="{41FA3A4B-421A-4CEF-AC71-12B9C2C8A00B}">
      <dgm:prSet/>
      <dgm:spPr/>
      <dgm:t>
        <a:bodyPr/>
        <a:lstStyle/>
        <a:p>
          <a:endParaRPr lang="de-DE"/>
        </a:p>
      </dgm:t>
    </dgm:pt>
    <dgm:pt modelId="{129DDD9C-2423-4833-8FAB-B78D78AEDB84}" type="sibTrans" cxnId="{41FA3A4B-421A-4CEF-AC71-12B9C2C8A00B}">
      <dgm:prSet/>
      <dgm:spPr/>
      <dgm:t>
        <a:bodyPr/>
        <a:lstStyle/>
        <a:p>
          <a:endParaRPr lang="de-DE"/>
        </a:p>
      </dgm:t>
    </dgm:pt>
    <dgm:pt modelId="{618EE597-2DCF-45EE-92CA-71CECD0AC948}">
      <dgm:prSet/>
      <dgm:spPr/>
      <dgm:t>
        <a:bodyPr anchor="ctr"/>
        <a:lstStyle/>
        <a:p>
          <a:r>
            <a:rPr lang="de-DE" b="1" dirty="0" smtClean="0"/>
            <a:t>Konsum des Trinkwassers</a:t>
          </a:r>
          <a:endParaRPr lang="de-DE" b="1" dirty="0"/>
        </a:p>
      </dgm:t>
    </dgm:pt>
    <dgm:pt modelId="{28229EFA-71F6-4D40-B347-64F7571A9062}" type="parTrans" cxnId="{889596CC-EE1C-461F-9707-F6A606F0642D}">
      <dgm:prSet/>
      <dgm:spPr/>
      <dgm:t>
        <a:bodyPr/>
        <a:lstStyle/>
        <a:p>
          <a:endParaRPr lang="de-DE"/>
        </a:p>
      </dgm:t>
    </dgm:pt>
    <dgm:pt modelId="{72608AE6-1A99-4C76-83DC-9BB94755BA95}" type="sibTrans" cxnId="{889596CC-EE1C-461F-9707-F6A606F0642D}">
      <dgm:prSet/>
      <dgm:spPr/>
      <dgm:t>
        <a:bodyPr/>
        <a:lstStyle/>
        <a:p>
          <a:endParaRPr lang="de-DE"/>
        </a:p>
      </dgm:t>
    </dgm:pt>
    <dgm:pt modelId="{B3AB3818-6F25-4B04-A5B1-C6FD0DBE2B9B}">
      <dgm:prSet/>
      <dgm:spPr/>
      <dgm:t>
        <a:bodyPr anchor="ctr"/>
        <a:lstStyle/>
        <a:p>
          <a:r>
            <a:rPr lang="de-DE" b="1" dirty="0" smtClean="0"/>
            <a:t>Vorliegen aller Analyseergebnisse</a:t>
          </a:r>
          <a:endParaRPr lang="de-DE" b="1" dirty="0"/>
        </a:p>
      </dgm:t>
    </dgm:pt>
    <dgm:pt modelId="{9468946A-672C-4BB5-9281-14920AA4CFF9}" type="parTrans" cxnId="{2E61E5DD-2E32-497C-8A7F-0543383EB298}">
      <dgm:prSet/>
      <dgm:spPr/>
      <dgm:t>
        <a:bodyPr/>
        <a:lstStyle/>
        <a:p>
          <a:endParaRPr lang="de-DE"/>
        </a:p>
      </dgm:t>
    </dgm:pt>
    <dgm:pt modelId="{8F6C39A8-324F-4BE0-9331-4EE211937E08}" type="sibTrans" cxnId="{2E61E5DD-2E32-497C-8A7F-0543383EB298}">
      <dgm:prSet/>
      <dgm:spPr/>
      <dgm:t>
        <a:bodyPr/>
        <a:lstStyle/>
        <a:p>
          <a:endParaRPr lang="de-DE"/>
        </a:p>
      </dgm:t>
    </dgm:pt>
    <dgm:pt modelId="{42AB8116-DBDE-4952-ABBF-A350B6CA29BF}" type="pres">
      <dgm:prSet presAssocID="{FD15C06B-D4CA-419E-80A1-99A3D9814B2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1639E879-121E-44B5-A0CF-1100CD3B4D0E}" type="pres">
      <dgm:prSet presAssocID="{FD15C06B-D4CA-419E-80A1-99A3D9814B29}" presName="tSp" presStyleCnt="0"/>
      <dgm:spPr/>
      <dgm:t>
        <a:bodyPr/>
        <a:lstStyle/>
        <a:p>
          <a:endParaRPr lang="de-DE"/>
        </a:p>
      </dgm:t>
    </dgm:pt>
    <dgm:pt modelId="{8646B0B1-C0E7-4419-AF34-3BEBCE9A4E8E}" type="pres">
      <dgm:prSet presAssocID="{FD15C06B-D4CA-419E-80A1-99A3D9814B29}" presName="bSp" presStyleCnt="0"/>
      <dgm:spPr/>
      <dgm:t>
        <a:bodyPr/>
        <a:lstStyle/>
        <a:p>
          <a:endParaRPr lang="de-DE"/>
        </a:p>
      </dgm:t>
    </dgm:pt>
    <dgm:pt modelId="{BF13D8CF-6757-4E23-AB59-1D9551F2A55E}" type="pres">
      <dgm:prSet presAssocID="{FD15C06B-D4CA-419E-80A1-99A3D9814B29}" presName="process" presStyleCnt="0"/>
      <dgm:spPr/>
      <dgm:t>
        <a:bodyPr/>
        <a:lstStyle/>
        <a:p>
          <a:endParaRPr lang="de-DE"/>
        </a:p>
      </dgm:t>
    </dgm:pt>
    <dgm:pt modelId="{33F0CDDD-1CC7-4C27-87C0-FC02361C4F13}" type="pres">
      <dgm:prSet presAssocID="{A0CF60DE-97B7-4AA8-A457-5D0963EB8349}" presName="composite1" presStyleCnt="0"/>
      <dgm:spPr/>
      <dgm:t>
        <a:bodyPr/>
        <a:lstStyle/>
        <a:p>
          <a:endParaRPr lang="de-DE"/>
        </a:p>
      </dgm:t>
    </dgm:pt>
    <dgm:pt modelId="{530CB9E9-197A-4291-8B90-46CA10475A3F}" type="pres">
      <dgm:prSet presAssocID="{A0CF60DE-97B7-4AA8-A457-5D0963EB8349}" presName="dummyNode1" presStyleLbl="node1" presStyleIdx="0" presStyleCnt="3"/>
      <dgm:spPr/>
      <dgm:t>
        <a:bodyPr/>
        <a:lstStyle/>
        <a:p>
          <a:endParaRPr lang="de-DE"/>
        </a:p>
      </dgm:t>
    </dgm:pt>
    <dgm:pt modelId="{D0C83E5F-85E8-463F-A277-F246E301371A}" type="pres">
      <dgm:prSet presAssocID="{A0CF60DE-97B7-4AA8-A457-5D0963EB8349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B960497-945F-452C-A398-09A0B0A9C730}" type="pres">
      <dgm:prSet presAssocID="{A0CF60DE-97B7-4AA8-A457-5D0963EB8349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896E9DE-7202-4DCB-8379-C257795B1560}" type="pres">
      <dgm:prSet presAssocID="{A0CF60DE-97B7-4AA8-A457-5D0963EB8349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546D1B0-A7E5-43BB-8331-3484E5452E5C}" type="pres">
      <dgm:prSet presAssocID="{A0CF60DE-97B7-4AA8-A457-5D0963EB8349}" presName="connSite1" presStyleCnt="0"/>
      <dgm:spPr/>
      <dgm:t>
        <a:bodyPr/>
        <a:lstStyle/>
        <a:p>
          <a:endParaRPr lang="de-DE"/>
        </a:p>
      </dgm:t>
    </dgm:pt>
    <dgm:pt modelId="{22807F2D-DDBE-4B73-BD5C-BEFEFA79A3AB}" type="pres">
      <dgm:prSet presAssocID="{20C4ACB6-5085-4850-8841-8098B57AF14C}" presName="Name9" presStyleLbl="sibTrans2D1" presStyleIdx="0" presStyleCnt="2"/>
      <dgm:spPr/>
      <dgm:t>
        <a:bodyPr/>
        <a:lstStyle/>
        <a:p>
          <a:endParaRPr lang="de-DE"/>
        </a:p>
      </dgm:t>
    </dgm:pt>
    <dgm:pt modelId="{60B810CA-AB77-456A-A9BB-149220FE1436}" type="pres">
      <dgm:prSet presAssocID="{361A5B03-6A4D-46A2-A009-28E4F0F1A047}" presName="composite2" presStyleCnt="0"/>
      <dgm:spPr/>
      <dgm:t>
        <a:bodyPr/>
        <a:lstStyle/>
        <a:p>
          <a:endParaRPr lang="de-DE"/>
        </a:p>
      </dgm:t>
    </dgm:pt>
    <dgm:pt modelId="{E38C7DC8-11E1-4E2E-9710-54128C3BA77A}" type="pres">
      <dgm:prSet presAssocID="{361A5B03-6A4D-46A2-A009-28E4F0F1A047}" presName="dummyNode2" presStyleLbl="node1" presStyleIdx="0" presStyleCnt="3"/>
      <dgm:spPr/>
      <dgm:t>
        <a:bodyPr/>
        <a:lstStyle/>
        <a:p>
          <a:endParaRPr lang="de-DE"/>
        </a:p>
      </dgm:t>
    </dgm:pt>
    <dgm:pt modelId="{1E0A3D44-4632-4A1C-A497-D718CA616256}" type="pres">
      <dgm:prSet presAssocID="{361A5B03-6A4D-46A2-A009-28E4F0F1A047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6672EC8-C2EB-4234-8CBD-50C65E79FB73}" type="pres">
      <dgm:prSet presAssocID="{361A5B03-6A4D-46A2-A009-28E4F0F1A047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7C3AB18-B30D-437B-842F-B20BB2B1FD33}" type="pres">
      <dgm:prSet presAssocID="{361A5B03-6A4D-46A2-A009-28E4F0F1A047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9B9B443-949E-4A67-B00F-1D3312CED3AA}" type="pres">
      <dgm:prSet presAssocID="{361A5B03-6A4D-46A2-A009-28E4F0F1A047}" presName="connSite2" presStyleCnt="0"/>
      <dgm:spPr/>
      <dgm:t>
        <a:bodyPr/>
        <a:lstStyle/>
        <a:p>
          <a:endParaRPr lang="de-DE"/>
        </a:p>
      </dgm:t>
    </dgm:pt>
    <dgm:pt modelId="{64519292-9817-4A9D-B5CA-2FAED0BE9511}" type="pres">
      <dgm:prSet presAssocID="{B416F716-C2D9-41B9-AEC5-0768326088DB}" presName="Name18" presStyleLbl="sibTrans2D1" presStyleIdx="1" presStyleCnt="2"/>
      <dgm:spPr/>
      <dgm:t>
        <a:bodyPr/>
        <a:lstStyle/>
        <a:p>
          <a:endParaRPr lang="de-DE"/>
        </a:p>
      </dgm:t>
    </dgm:pt>
    <dgm:pt modelId="{37005D19-301C-498B-9643-0815A4618485}" type="pres">
      <dgm:prSet presAssocID="{4E54BFEC-6DB7-40A2-9B05-320E199C0418}" presName="composite1" presStyleCnt="0"/>
      <dgm:spPr/>
      <dgm:t>
        <a:bodyPr/>
        <a:lstStyle/>
        <a:p>
          <a:endParaRPr lang="de-DE"/>
        </a:p>
      </dgm:t>
    </dgm:pt>
    <dgm:pt modelId="{8004B62D-AA84-41E4-9AB2-60F09A46284B}" type="pres">
      <dgm:prSet presAssocID="{4E54BFEC-6DB7-40A2-9B05-320E199C0418}" presName="dummyNode1" presStyleLbl="node1" presStyleIdx="1" presStyleCnt="3"/>
      <dgm:spPr/>
      <dgm:t>
        <a:bodyPr/>
        <a:lstStyle/>
        <a:p>
          <a:endParaRPr lang="de-DE"/>
        </a:p>
      </dgm:t>
    </dgm:pt>
    <dgm:pt modelId="{649C6C29-CF33-41AB-995F-7E5E2AEFFF8D}" type="pres">
      <dgm:prSet presAssocID="{4E54BFEC-6DB7-40A2-9B05-320E199C0418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E2E48CB-16B6-42AD-AA5D-9FA28356C8EF}" type="pres">
      <dgm:prSet presAssocID="{4E54BFEC-6DB7-40A2-9B05-320E199C041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92C8051-4704-4AB0-A06D-26AD9278E976}" type="pres">
      <dgm:prSet presAssocID="{4E54BFEC-6DB7-40A2-9B05-320E199C0418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B8D46D9-D09F-449C-8900-4F5F26AE6D15}" type="pres">
      <dgm:prSet presAssocID="{4E54BFEC-6DB7-40A2-9B05-320E199C0418}" presName="connSite1" presStyleCnt="0"/>
      <dgm:spPr/>
      <dgm:t>
        <a:bodyPr/>
        <a:lstStyle/>
        <a:p>
          <a:endParaRPr lang="de-DE"/>
        </a:p>
      </dgm:t>
    </dgm:pt>
  </dgm:ptLst>
  <dgm:cxnLst>
    <dgm:cxn modelId="{E0932623-9F62-4C84-BC92-A0F38701D663}" srcId="{FD15C06B-D4CA-419E-80A1-99A3D9814B29}" destId="{361A5B03-6A4D-46A2-A009-28E4F0F1A047}" srcOrd="1" destOrd="0" parTransId="{8CF47497-7AA7-4AEC-98A2-DA3D33BF1351}" sibTransId="{B416F716-C2D9-41B9-AEC5-0768326088DB}"/>
    <dgm:cxn modelId="{333823D7-80E8-472D-994F-DE42409D2119}" type="presOf" srcId="{1CA2912E-28FF-4668-B2EF-737660119201}" destId="{D0C83E5F-85E8-463F-A277-F246E301371A}" srcOrd="0" destOrd="0" presId="urn:microsoft.com/office/officeart/2005/8/layout/hProcess4"/>
    <dgm:cxn modelId="{B49D0C1B-2019-4B20-B934-C7703498508C}" srcId="{FD15C06B-D4CA-419E-80A1-99A3D9814B29}" destId="{A0CF60DE-97B7-4AA8-A457-5D0963EB8349}" srcOrd="0" destOrd="0" parTransId="{BE534F02-EE37-48D7-9668-FBC98E21E27A}" sibTransId="{20C4ACB6-5085-4850-8841-8098B57AF14C}"/>
    <dgm:cxn modelId="{0BBE4C5A-FE8E-40CF-AAD2-8BBC076FC3B2}" type="presOf" srcId="{20C4ACB6-5085-4850-8841-8098B57AF14C}" destId="{22807F2D-DDBE-4B73-BD5C-BEFEFA79A3AB}" srcOrd="0" destOrd="0" presId="urn:microsoft.com/office/officeart/2005/8/layout/hProcess4"/>
    <dgm:cxn modelId="{41FA3A4B-421A-4CEF-AC71-12B9C2C8A00B}" srcId="{A0CF60DE-97B7-4AA8-A457-5D0963EB8349}" destId="{1CA2912E-28FF-4668-B2EF-737660119201}" srcOrd="0" destOrd="0" parTransId="{CD0E6B1D-474E-4E3E-B129-CBA452AF0AC4}" sibTransId="{129DDD9C-2423-4833-8FAB-B78D78AEDB84}"/>
    <dgm:cxn modelId="{0B23F5BE-04E0-4BC3-A41A-A48F3FC5B387}" type="presOf" srcId="{B3AB3818-6F25-4B04-A5B1-C6FD0DBE2B9B}" destId="{4E2E48CB-16B6-42AD-AA5D-9FA28356C8EF}" srcOrd="1" destOrd="0" presId="urn:microsoft.com/office/officeart/2005/8/layout/hProcess4"/>
    <dgm:cxn modelId="{153CD972-247C-45FA-9CBF-91178F6535C5}" type="presOf" srcId="{1CA2912E-28FF-4668-B2EF-737660119201}" destId="{2B960497-945F-452C-A398-09A0B0A9C730}" srcOrd="1" destOrd="0" presId="urn:microsoft.com/office/officeart/2005/8/layout/hProcess4"/>
    <dgm:cxn modelId="{889596CC-EE1C-461F-9707-F6A606F0642D}" srcId="{361A5B03-6A4D-46A2-A009-28E4F0F1A047}" destId="{618EE597-2DCF-45EE-92CA-71CECD0AC948}" srcOrd="0" destOrd="0" parTransId="{28229EFA-71F6-4D40-B347-64F7571A9062}" sibTransId="{72608AE6-1A99-4C76-83DC-9BB94755BA95}"/>
    <dgm:cxn modelId="{21EF2BB8-5CD3-45CA-8FCF-3A1C23A749EC}" type="presOf" srcId="{B416F716-C2D9-41B9-AEC5-0768326088DB}" destId="{64519292-9817-4A9D-B5CA-2FAED0BE9511}" srcOrd="0" destOrd="0" presId="urn:microsoft.com/office/officeart/2005/8/layout/hProcess4"/>
    <dgm:cxn modelId="{824E135F-E06D-4DF1-B8F8-D3035E8F9A0F}" type="presOf" srcId="{618EE597-2DCF-45EE-92CA-71CECD0AC948}" destId="{1E0A3D44-4632-4A1C-A497-D718CA616256}" srcOrd="0" destOrd="0" presId="urn:microsoft.com/office/officeart/2005/8/layout/hProcess4"/>
    <dgm:cxn modelId="{A47451D6-5D86-48A6-8487-0944453529CA}" srcId="{FD15C06B-D4CA-419E-80A1-99A3D9814B29}" destId="{4E54BFEC-6DB7-40A2-9B05-320E199C0418}" srcOrd="2" destOrd="0" parTransId="{86F54E06-C149-4425-A089-F2FE4C00DC45}" sibTransId="{BC035806-C79D-4032-B867-2B975D451AE1}"/>
    <dgm:cxn modelId="{1C44051E-0007-4011-9342-D761BEDF1966}" type="presOf" srcId="{A0CF60DE-97B7-4AA8-A457-5D0963EB8349}" destId="{5896E9DE-7202-4DCB-8379-C257795B1560}" srcOrd="0" destOrd="0" presId="urn:microsoft.com/office/officeart/2005/8/layout/hProcess4"/>
    <dgm:cxn modelId="{60532390-81BB-4F3E-AB7D-56E6D02F596B}" type="presOf" srcId="{361A5B03-6A4D-46A2-A009-28E4F0F1A047}" destId="{27C3AB18-B30D-437B-842F-B20BB2B1FD33}" srcOrd="0" destOrd="0" presId="urn:microsoft.com/office/officeart/2005/8/layout/hProcess4"/>
    <dgm:cxn modelId="{DA17B614-F8D9-4006-8768-7F816E91C0F7}" type="presOf" srcId="{B3AB3818-6F25-4B04-A5B1-C6FD0DBE2B9B}" destId="{649C6C29-CF33-41AB-995F-7E5E2AEFFF8D}" srcOrd="0" destOrd="0" presId="urn:microsoft.com/office/officeart/2005/8/layout/hProcess4"/>
    <dgm:cxn modelId="{4E606758-6210-4AAC-B09C-5AAB9DA9AC66}" type="presOf" srcId="{FD15C06B-D4CA-419E-80A1-99A3D9814B29}" destId="{42AB8116-DBDE-4952-ABBF-A350B6CA29BF}" srcOrd="0" destOrd="0" presId="urn:microsoft.com/office/officeart/2005/8/layout/hProcess4"/>
    <dgm:cxn modelId="{226452F4-CEBE-49FB-9A3C-51D465B6A6C3}" type="presOf" srcId="{618EE597-2DCF-45EE-92CA-71CECD0AC948}" destId="{F6672EC8-C2EB-4234-8CBD-50C65E79FB73}" srcOrd="1" destOrd="0" presId="urn:microsoft.com/office/officeart/2005/8/layout/hProcess4"/>
    <dgm:cxn modelId="{2E61E5DD-2E32-497C-8A7F-0543383EB298}" srcId="{4E54BFEC-6DB7-40A2-9B05-320E199C0418}" destId="{B3AB3818-6F25-4B04-A5B1-C6FD0DBE2B9B}" srcOrd="0" destOrd="0" parTransId="{9468946A-672C-4BB5-9281-14920AA4CFF9}" sibTransId="{8F6C39A8-324F-4BE0-9331-4EE211937E08}"/>
    <dgm:cxn modelId="{710DEB1E-3AB1-47D3-B86B-31FA8ABBE5E9}" type="presOf" srcId="{4E54BFEC-6DB7-40A2-9B05-320E199C0418}" destId="{C92C8051-4704-4AB0-A06D-26AD9278E976}" srcOrd="0" destOrd="0" presId="urn:microsoft.com/office/officeart/2005/8/layout/hProcess4"/>
    <dgm:cxn modelId="{2E802E62-49D9-4758-9443-2445D2DEF577}" type="presParOf" srcId="{42AB8116-DBDE-4952-ABBF-A350B6CA29BF}" destId="{1639E879-121E-44B5-A0CF-1100CD3B4D0E}" srcOrd="0" destOrd="0" presId="urn:microsoft.com/office/officeart/2005/8/layout/hProcess4"/>
    <dgm:cxn modelId="{3B9E7525-4630-4518-81F9-0415FBBE17FA}" type="presParOf" srcId="{42AB8116-DBDE-4952-ABBF-A350B6CA29BF}" destId="{8646B0B1-C0E7-4419-AF34-3BEBCE9A4E8E}" srcOrd="1" destOrd="0" presId="urn:microsoft.com/office/officeart/2005/8/layout/hProcess4"/>
    <dgm:cxn modelId="{3E4F2E71-105D-4940-A46D-00B667AC6D06}" type="presParOf" srcId="{42AB8116-DBDE-4952-ABBF-A350B6CA29BF}" destId="{BF13D8CF-6757-4E23-AB59-1D9551F2A55E}" srcOrd="2" destOrd="0" presId="urn:microsoft.com/office/officeart/2005/8/layout/hProcess4"/>
    <dgm:cxn modelId="{C4D87CF4-6A4F-48D7-8891-30F12CFDC8FB}" type="presParOf" srcId="{BF13D8CF-6757-4E23-AB59-1D9551F2A55E}" destId="{33F0CDDD-1CC7-4C27-87C0-FC02361C4F13}" srcOrd="0" destOrd="0" presId="urn:microsoft.com/office/officeart/2005/8/layout/hProcess4"/>
    <dgm:cxn modelId="{0A0EF079-D528-42E6-9D6E-888C990ADF44}" type="presParOf" srcId="{33F0CDDD-1CC7-4C27-87C0-FC02361C4F13}" destId="{530CB9E9-197A-4291-8B90-46CA10475A3F}" srcOrd="0" destOrd="0" presId="urn:microsoft.com/office/officeart/2005/8/layout/hProcess4"/>
    <dgm:cxn modelId="{61BD3255-3210-4B7A-9F77-5A998D261891}" type="presParOf" srcId="{33F0CDDD-1CC7-4C27-87C0-FC02361C4F13}" destId="{D0C83E5F-85E8-463F-A277-F246E301371A}" srcOrd="1" destOrd="0" presId="urn:microsoft.com/office/officeart/2005/8/layout/hProcess4"/>
    <dgm:cxn modelId="{AD9A558B-E6ED-4CC0-9E07-808C747E24B1}" type="presParOf" srcId="{33F0CDDD-1CC7-4C27-87C0-FC02361C4F13}" destId="{2B960497-945F-452C-A398-09A0B0A9C730}" srcOrd="2" destOrd="0" presId="urn:microsoft.com/office/officeart/2005/8/layout/hProcess4"/>
    <dgm:cxn modelId="{C5BC9BB7-34E0-42F0-96C0-070FD0DE8006}" type="presParOf" srcId="{33F0CDDD-1CC7-4C27-87C0-FC02361C4F13}" destId="{5896E9DE-7202-4DCB-8379-C257795B1560}" srcOrd="3" destOrd="0" presId="urn:microsoft.com/office/officeart/2005/8/layout/hProcess4"/>
    <dgm:cxn modelId="{820B1186-1E60-4306-93CD-82B6C63D55A4}" type="presParOf" srcId="{33F0CDDD-1CC7-4C27-87C0-FC02361C4F13}" destId="{1546D1B0-A7E5-43BB-8331-3484E5452E5C}" srcOrd="4" destOrd="0" presId="urn:microsoft.com/office/officeart/2005/8/layout/hProcess4"/>
    <dgm:cxn modelId="{C5E96E2C-5E9F-46CF-B053-FBB3675877F7}" type="presParOf" srcId="{BF13D8CF-6757-4E23-AB59-1D9551F2A55E}" destId="{22807F2D-DDBE-4B73-BD5C-BEFEFA79A3AB}" srcOrd="1" destOrd="0" presId="urn:microsoft.com/office/officeart/2005/8/layout/hProcess4"/>
    <dgm:cxn modelId="{334EBFFC-3C54-426D-9C69-CEB05A5F3041}" type="presParOf" srcId="{BF13D8CF-6757-4E23-AB59-1D9551F2A55E}" destId="{60B810CA-AB77-456A-A9BB-149220FE1436}" srcOrd="2" destOrd="0" presId="urn:microsoft.com/office/officeart/2005/8/layout/hProcess4"/>
    <dgm:cxn modelId="{94D23DA5-5039-41A7-B174-7C162ECED459}" type="presParOf" srcId="{60B810CA-AB77-456A-A9BB-149220FE1436}" destId="{E38C7DC8-11E1-4E2E-9710-54128C3BA77A}" srcOrd="0" destOrd="0" presId="urn:microsoft.com/office/officeart/2005/8/layout/hProcess4"/>
    <dgm:cxn modelId="{9E7AF37F-7FEA-420F-9A47-8413F76CCA06}" type="presParOf" srcId="{60B810CA-AB77-456A-A9BB-149220FE1436}" destId="{1E0A3D44-4632-4A1C-A497-D718CA616256}" srcOrd="1" destOrd="0" presId="urn:microsoft.com/office/officeart/2005/8/layout/hProcess4"/>
    <dgm:cxn modelId="{64B3FC65-DBA0-44F2-91FF-BF25E807DC37}" type="presParOf" srcId="{60B810CA-AB77-456A-A9BB-149220FE1436}" destId="{F6672EC8-C2EB-4234-8CBD-50C65E79FB73}" srcOrd="2" destOrd="0" presId="urn:microsoft.com/office/officeart/2005/8/layout/hProcess4"/>
    <dgm:cxn modelId="{8725701A-82CF-4219-B681-32F7EB605B7A}" type="presParOf" srcId="{60B810CA-AB77-456A-A9BB-149220FE1436}" destId="{27C3AB18-B30D-437B-842F-B20BB2B1FD33}" srcOrd="3" destOrd="0" presId="urn:microsoft.com/office/officeart/2005/8/layout/hProcess4"/>
    <dgm:cxn modelId="{3E92B5B4-78B5-4B41-8FB7-C286A3B0AC6D}" type="presParOf" srcId="{60B810CA-AB77-456A-A9BB-149220FE1436}" destId="{49B9B443-949E-4A67-B00F-1D3312CED3AA}" srcOrd="4" destOrd="0" presId="urn:microsoft.com/office/officeart/2005/8/layout/hProcess4"/>
    <dgm:cxn modelId="{3A6CDBEF-DC95-4534-A408-B2146F4EE67F}" type="presParOf" srcId="{BF13D8CF-6757-4E23-AB59-1D9551F2A55E}" destId="{64519292-9817-4A9D-B5CA-2FAED0BE9511}" srcOrd="3" destOrd="0" presId="urn:microsoft.com/office/officeart/2005/8/layout/hProcess4"/>
    <dgm:cxn modelId="{FAACBF87-954F-4FD2-8BEF-6EC8152A0F5A}" type="presParOf" srcId="{BF13D8CF-6757-4E23-AB59-1D9551F2A55E}" destId="{37005D19-301C-498B-9643-0815A4618485}" srcOrd="4" destOrd="0" presId="urn:microsoft.com/office/officeart/2005/8/layout/hProcess4"/>
    <dgm:cxn modelId="{0B939E86-9F73-42E1-B99E-7262B4D12324}" type="presParOf" srcId="{37005D19-301C-498B-9643-0815A4618485}" destId="{8004B62D-AA84-41E4-9AB2-60F09A46284B}" srcOrd="0" destOrd="0" presId="urn:microsoft.com/office/officeart/2005/8/layout/hProcess4"/>
    <dgm:cxn modelId="{FB555C59-22D6-4003-9A92-7126168EE390}" type="presParOf" srcId="{37005D19-301C-498B-9643-0815A4618485}" destId="{649C6C29-CF33-41AB-995F-7E5E2AEFFF8D}" srcOrd="1" destOrd="0" presId="urn:microsoft.com/office/officeart/2005/8/layout/hProcess4"/>
    <dgm:cxn modelId="{0C63B9D8-A2EC-4506-92FC-DC574A6DD65F}" type="presParOf" srcId="{37005D19-301C-498B-9643-0815A4618485}" destId="{4E2E48CB-16B6-42AD-AA5D-9FA28356C8EF}" srcOrd="2" destOrd="0" presId="urn:microsoft.com/office/officeart/2005/8/layout/hProcess4"/>
    <dgm:cxn modelId="{2DA471D6-0C90-4B15-BD90-1FA99E2D4B69}" type="presParOf" srcId="{37005D19-301C-498B-9643-0815A4618485}" destId="{C92C8051-4704-4AB0-A06D-26AD9278E976}" srcOrd="3" destOrd="0" presId="urn:microsoft.com/office/officeart/2005/8/layout/hProcess4"/>
    <dgm:cxn modelId="{6A09B82B-8376-4BC9-9E63-B1599C1435C9}" type="presParOf" srcId="{37005D19-301C-498B-9643-0815A4618485}" destId="{0B8D46D9-D09F-449C-8900-4F5F26AE6D15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83E5F-85E8-463F-A277-F246E301371A}">
      <dsp:nvSpPr>
        <dsp:cNvPr id="0" name=""/>
        <dsp:cNvSpPr/>
      </dsp:nvSpPr>
      <dsp:spPr>
        <a:xfrm>
          <a:off x="973" y="1038097"/>
          <a:ext cx="1483773" cy="1223802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b="1" kern="1200" dirty="0" smtClean="0"/>
            <a:t>Kontamination des Trinkwassers</a:t>
          </a:r>
          <a:endParaRPr lang="de-DE" sz="1200" b="1" kern="1200" dirty="0"/>
        </a:p>
      </dsp:txBody>
      <dsp:txXfrm>
        <a:off x="29136" y="1066260"/>
        <a:ext cx="1427447" cy="905233"/>
      </dsp:txXfrm>
    </dsp:sp>
    <dsp:sp modelId="{22807F2D-DDBE-4B73-BD5C-BEFEFA79A3AB}">
      <dsp:nvSpPr>
        <dsp:cNvPr id="0" name=""/>
        <dsp:cNvSpPr/>
      </dsp:nvSpPr>
      <dsp:spPr>
        <a:xfrm>
          <a:off x="847889" y="1376527"/>
          <a:ext cx="1566955" cy="1566955"/>
        </a:xfrm>
        <a:prstGeom prst="leftCircularArrow">
          <a:avLst>
            <a:gd name="adj1" fmla="val 2715"/>
            <a:gd name="adj2" fmla="val 330657"/>
            <a:gd name="adj3" fmla="val 2106168"/>
            <a:gd name="adj4" fmla="val 9024489"/>
            <a:gd name="adj5" fmla="val 316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96E9DE-7202-4DCB-8379-C257795B1560}">
      <dsp:nvSpPr>
        <dsp:cNvPr id="0" name=""/>
        <dsp:cNvSpPr/>
      </dsp:nvSpPr>
      <dsp:spPr>
        <a:xfrm>
          <a:off x="330700" y="1999656"/>
          <a:ext cx="1318909" cy="5244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900" kern="1200" dirty="0" smtClean="0">
              <a:latin typeface="Material Design Icons" panose="02000503000000000000" pitchFamily="2" charset="0"/>
            </a:rPr>
            <a:t></a:t>
          </a:r>
          <a:endParaRPr lang="de-DE" sz="2900" kern="1200" dirty="0"/>
        </a:p>
      </dsp:txBody>
      <dsp:txXfrm>
        <a:off x="346062" y="2015018"/>
        <a:ext cx="1288185" cy="493762"/>
      </dsp:txXfrm>
    </dsp:sp>
    <dsp:sp modelId="{1E0A3D44-4632-4A1C-A497-D718CA616256}">
      <dsp:nvSpPr>
        <dsp:cNvPr id="0" name=""/>
        <dsp:cNvSpPr/>
      </dsp:nvSpPr>
      <dsp:spPr>
        <a:xfrm>
          <a:off x="1852177" y="1038097"/>
          <a:ext cx="1483773" cy="1223802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b="1" kern="1200" dirty="0" smtClean="0"/>
            <a:t>Konsum des Trinkwassers</a:t>
          </a:r>
          <a:endParaRPr lang="de-DE" sz="1200" b="1" kern="1200" dirty="0"/>
        </a:p>
      </dsp:txBody>
      <dsp:txXfrm>
        <a:off x="1880340" y="1328503"/>
        <a:ext cx="1427447" cy="905233"/>
      </dsp:txXfrm>
    </dsp:sp>
    <dsp:sp modelId="{64519292-9817-4A9D-B5CA-2FAED0BE9511}">
      <dsp:nvSpPr>
        <dsp:cNvPr id="0" name=""/>
        <dsp:cNvSpPr/>
      </dsp:nvSpPr>
      <dsp:spPr>
        <a:xfrm>
          <a:off x="2686728" y="308530"/>
          <a:ext cx="1756548" cy="1756548"/>
        </a:xfrm>
        <a:prstGeom prst="circularArrow">
          <a:avLst>
            <a:gd name="adj1" fmla="val 2422"/>
            <a:gd name="adj2" fmla="val 292967"/>
            <a:gd name="adj3" fmla="val 19531522"/>
            <a:gd name="adj4" fmla="val 12575511"/>
            <a:gd name="adj5" fmla="val 2825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3AB18-B30D-437B-842F-B20BB2B1FD33}">
      <dsp:nvSpPr>
        <dsp:cNvPr id="0" name=""/>
        <dsp:cNvSpPr/>
      </dsp:nvSpPr>
      <dsp:spPr>
        <a:xfrm>
          <a:off x="2181904" y="775853"/>
          <a:ext cx="1318909" cy="5244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900" kern="1200" dirty="0" smtClean="0">
              <a:latin typeface="Material Design Icons" panose="02000503000000000000" pitchFamily="2" charset="0"/>
            </a:rPr>
            <a:t></a:t>
          </a:r>
          <a:endParaRPr lang="de-DE" sz="2900" kern="1200" dirty="0"/>
        </a:p>
      </dsp:txBody>
      <dsp:txXfrm>
        <a:off x="2197266" y="791215"/>
        <a:ext cx="1288185" cy="493762"/>
      </dsp:txXfrm>
    </dsp:sp>
    <dsp:sp modelId="{649C6C29-CF33-41AB-995F-7E5E2AEFFF8D}">
      <dsp:nvSpPr>
        <dsp:cNvPr id="0" name=""/>
        <dsp:cNvSpPr/>
      </dsp:nvSpPr>
      <dsp:spPr>
        <a:xfrm>
          <a:off x="3703380" y="1038097"/>
          <a:ext cx="1483773" cy="1223802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200" b="1" kern="1200" dirty="0" smtClean="0"/>
            <a:t>Vorliegen aller Analyseergebnisse</a:t>
          </a:r>
          <a:endParaRPr lang="de-DE" sz="1200" b="1" kern="1200" dirty="0"/>
        </a:p>
      </dsp:txBody>
      <dsp:txXfrm>
        <a:off x="3731543" y="1066260"/>
        <a:ext cx="1427447" cy="905233"/>
      </dsp:txXfrm>
    </dsp:sp>
    <dsp:sp modelId="{C92C8051-4704-4AB0-A06D-26AD9278E976}">
      <dsp:nvSpPr>
        <dsp:cNvPr id="0" name=""/>
        <dsp:cNvSpPr/>
      </dsp:nvSpPr>
      <dsp:spPr>
        <a:xfrm>
          <a:off x="4033108" y="1999656"/>
          <a:ext cx="1318909" cy="5244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900" kern="1200" dirty="0" smtClean="0">
              <a:latin typeface="Material Design Icons" panose="02000503000000000000" pitchFamily="2" charset="0"/>
            </a:rPr>
            <a:t></a:t>
          </a:r>
          <a:endParaRPr lang="de-DE" sz="2900" kern="1200" dirty="0"/>
        </a:p>
      </dsp:txBody>
      <dsp:txXfrm>
        <a:off x="4048470" y="2015018"/>
        <a:ext cx="1288185" cy="493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4E7CE6A-754F-C64A-9D80-1184D349B2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49724D9-1B9E-6D4D-8EBA-9EDAEFE0A4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F31D6-90D5-6A49-9470-DF2C1F74F694}" type="datetimeFigureOut">
              <a:rPr lang="fr-FR" smtClean="0"/>
              <a:t>30/03/2023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D38D73-44C8-654A-86A9-9149E5E588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73A8AF9-D3ED-664A-861D-89D39C2CFE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45C4A-CB87-9440-9723-7B2BD7C631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3956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45617-60EE-FA47-B318-6C8084FD12A7}" type="datetimeFigureOut">
              <a:rPr lang="fr-FR" smtClean="0"/>
              <a:t>30/03/2023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70FC1-2537-BF41-9446-51691C4F05D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771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70FC1-2537-BF41-9446-51691C4F05D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459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6.emf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rme libre 28">
            <a:extLst>
              <a:ext uri="{FF2B5EF4-FFF2-40B4-BE49-F238E27FC236}">
                <a16:creationId xmlns:a16="http://schemas.microsoft.com/office/drawing/2014/main" id="{E07F72A8-38D8-D04B-9474-6783889581ED}"/>
              </a:ext>
            </a:extLst>
          </p:cNvPr>
          <p:cNvSpPr/>
          <p:nvPr userDrawn="1"/>
        </p:nvSpPr>
        <p:spPr>
          <a:xfrm>
            <a:off x="-456" y="4153981"/>
            <a:ext cx="12205170" cy="2704020"/>
          </a:xfrm>
          <a:custGeom>
            <a:avLst/>
            <a:gdLst>
              <a:gd name="connsiteX0" fmla="*/ 1620340 w 18640175"/>
              <a:gd name="connsiteY0" fmla="*/ 149973 h 4151458"/>
              <a:gd name="connsiteX1" fmla="*/ 3645083 w 18640175"/>
              <a:gd name="connsiteY1" fmla="*/ 646361 h 4151458"/>
              <a:gd name="connsiteX2" fmla="*/ 5656763 w 18640175"/>
              <a:gd name="connsiteY2" fmla="*/ 254476 h 4151458"/>
              <a:gd name="connsiteX3" fmla="*/ 7733757 w 18640175"/>
              <a:gd name="connsiteY3" fmla="*/ 646361 h 4151458"/>
              <a:gd name="connsiteX4" fmla="*/ 9745437 w 18640175"/>
              <a:gd name="connsiteY4" fmla="*/ 254476 h 4151458"/>
              <a:gd name="connsiteX5" fmla="*/ 11796306 w 18640175"/>
              <a:gd name="connsiteY5" fmla="*/ 659424 h 4151458"/>
              <a:gd name="connsiteX6" fmla="*/ 13807986 w 18640175"/>
              <a:gd name="connsiteY6" fmla="*/ 254476 h 4151458"/>
              <a:gd name="connsiteX7" fmla="*/ 15845792 w 18640175"/>
              <a:gd name="connsiteY7" fmla="*/ 633298 h 4151458"/>
              <a:gd name="connsiteX8" fmla="*/ 17387209 w 18640175"/>
              <a:gd name="connsiteY8" fmla="*/ 254476 h 4151458"/>
              <a:gd name="connsiteX9" fmla="*/ 17374146 w 18640175"/>
              <a:gd name="connsiteY9" fmla="*/ 3650818 h 4151458"/>
              <a:gd name="connsiteX10" fmla="*/ 1137014 w 18640175"/>
              <a:gd name="connsiteY10" fmla="*/ 3768384 h 4151458"/>
              <a:gd name="connsiteX11" fmla="*/ 1620340 w 18640175"/>
              <a:gd name="connsiteY11" fmla="*/ 149973 h 4151458"/>
              <a:gd name="connsiteX0" fmla="*/ 1659523 w 18679358"/>
              <a:gd name="connsiteY0" fmla="*/ 50514 h 4051999"/>
              <a:gd name="connsiteX1" fmla="*/ 3684266 w 18679358"/>
              <a:gd name="connsiteY1" fmla="*/ 546902 h 4051999"/>
              <a:gd name="connsiteX2" fmla="*/ 5695946 w 18679358"/>
              <a:gd name="connsiteY2" fmla="*/ 155017 h 4051999"/>
              <a:gd name="connsiteX3" fmla="*/ 7772940 w 18679358"/>
              <a:gd name="connsiteY3" fmla="*/ 546902 h 4051999"/>
              <a:gd name="connsiteX4" fmla="*/ 9784620 w 18679358"/>
              <a:gd name="connsiteY4" fmla="*/ 155017 h 4051999"/>
              <a:gd name="connsiteX5" fmla="*/ 11835489 w 18679358"/>
              <a:gd name="connsiteY5" fmla="*/ 559965 h 4051999"/>
              <a:gd name="connsiteX6" fmla="*/ 13847169 w 18679358"/>
              <a:gd name="connsiteY6" fmla="*/ 155017 h 4051999"/>
              <a:gd name="connsiteX7" fmla="*/ 15884975 w 18679358"/>
              <a:gd name="connsiteY7" fmla="*/ 533839 h 4051999"/>
              <a:gd name="connsiteX8" fmla="*/ 17426392 w 18679358"/>
              <a:gd name="connsiteY8" fmla="*/ 155017 h 4051999"/>
              <a:gd name="connsiteX9" fmla="*/ 17413329 w 18679358"/>
              <a:gd name="connsiteY9" fmla="*/ 3551359 h 4051999"/>
              <a:gd name="connsiteX10" fmla="*/ 1176197 w 18679358"/>
              <a:gd name="connsiteY10" fmla="*/ 3668925 h 4051999"/>
              <a:gd name="connsiteX11" fmla="*/ 1659523 w 18679358"/>
              <a:gd name="connsiteY11" fmla="*/ 50514 h 4051999"/>
              <a:gd name="connsiteX0" fmla="*/ 1537881 w 18557716"/>
              <a:gd name="connsiteY0" fmla="*/ 50514 h 4051999"/>
              <a:gd name="connsiteX1" fmla="*/ 3562624 w 18557716"/>
              <a:gd name="connsiteY1" fmla="*/ 546902 h 4051999"/>
              <a:gd name="connsiteX2" fmla="*/ 5574304 w 18557716"/>
              <a:gd name="connsiteY2" fmla="*/ 155017 h 4051999"/>
              <a:gd name="connsiteX3" fmla="*/ 7651298 w 18557716"/>
              <a:gd name="connsiteY3" fmla="*/ 546902 h 4051999"/>
              <a:gd name="connsiteX4" fmla="*/ 9662978 w 18557716"/>
              <a:gd name="connsiteY4" fmla="*/ 155017 h 4051999"/>
              <a:gd name="connsiteX5" fmla="*/ 11713847 w 18557716"/>
              <a:gd name="connsiteY5" fmla="*/ 559965 h 4051999"/>
              <a:gd name="connsiteX6" fmla="*/ 13725527 w 18557716"/>
              <a:gd name="connsiteY6" fmla="*/ 155017 h 4051999"/>
              <a:gd name="connsiteX7" fmla="*/ 15763333 w 18557716"/>
              <a:gd name="connsiteY7" fmla="*/ 533839 h 4051999"/>
              <a:gd name="connsiteX8" fmla="*/ 17304750 w 18557716"/>
              <a:gd name="connsiteY8" fmla="*/ 155017 h 4051999"/>
              <a:gd name="connsiteX9" fmla="*/ 17291687 w 18557716"/>
              <a:gd name="connsiteY9" fmla="*/ 3551359 h 4051999"/>
              <a:gd name="connsiteX10" fmla="*/ 1054555 w 18557716"/>
              <a:gd name="connsiteY10" fmla="*/ 3668925 h 4051999"/>
              <a:gd name="connsiteX11" fmla="*/ 1537881 w 18557716"/>
              <a:gd name="connsiteY11" fmla="*/ 50514 h 4051999"/>
              <a:gd name="connsiteX0" fmla="*/ 483326 w 17503161"/>
              <a:gd name="connsiteY0" fmla="*/ 50514 h 4051999"/>
              <a:gd name="connsiteX1" fmla="*/ 2508069 w 17503161"/>
              <a:gd name="connsiteY1" fmla="*/ 546902 h 4051999"/>
              <a:gd name="connsiteX2" fmla="*/ 4519749 w 17503161"/>
              <a:gd name="connsiteY2" fmla="*/ 155017 h 4051999"/>
              <a:gd name="connsiteX3" fmla="*/ 6596743 w 17503161"/>
              <a:gd name="connsiteY3" fmla="*/ 546902 h 4051999"/>
              <a:gd name="connsiteX4" fmla="*/ 8608423 w 17503161"/>
              <a:gd name="connsiteY4" fmla="*/ 155017 h 4051999"/>
              <a:gd name="connsiteX5" fmla="*/ 10659292 w 17503161"/>
              <a:gd name="connsiteY5" fmla="*/ 559965 h 4051999"/>
              <a:gd name="connsiteX6" fmla="*/ 12670972 w 17503161"/>
              <a:gd name="connsiteY6" fmla="*/ 155017 h 4051999"/>
              <a:gd name="connsiteX7" fmla="*/ 14708778 w 17503161"/>
              <a:gd name="connsiteY7" fmla="*/ 533839 h 4051999"/>
              <a:gd name="connsiteX8" fmla="*/ 16250195 w 17503161"/>
              <a:gd name="connsiteY8" fmla="*/ 155017 h 4051999"/>
              <a:gd name="connsiteX9" fmla="*/ 16237132 w 17503161"/>
              <a:gd name="connsiteY9" fmla="*/ 3551359 h 4051999"/>
              <a:gd name="connsiteX10" fmla="*/ 0 w 17503161"/>
              <a:gd name="connsiteY10" fmla="*/ 3668925 h 4051999"/>
              <a:gd name="connsiteX11" fmla="*/ 483326 w 17503161"/>
              <a:gd name="connsiteY11" fmla="*/ 50514 h 4051999"/>
              <a:gd name="connsiteX0" fmla="*/ 483326 w 17503161"/>
              <a:gd name="connsiteY0" fmla="*/ 50514 h 3908208"/>
              <a:gd name="connsiteX1" fmla="*/ 2508069 w 17503161"/>
              <a:gd name="connsiteY1" fmla="*/ 546902 h 3908208"/>
              <a:gd name="connsiteX2" fmla="*/ 4519749 w 17503161"/>
              <a:gd name="connsiteY2" fmla="*/ 155017 h 3908208"/>
              <a:gd name="connsiteX3" fmla="*/ 6596743 w 17503161"/>
              <a:gd name="connsiteY3" fmla="*/ 546902 h 3908208"/>
              <a:gd name="connsiteX4" fmla="*/ 8608423 w 17503161"/>
              <a:gd name="connsiteY4" fmla="*/ 155017 h 3908208"/>
              <a:gd name="connsiteX5" fmla="*/ 10659292 w 17503161"/>
              <a:gd name="connsiteY5" fmla="*/ 559965 h 3908208"/>
              <a:gd name="connsiteX6" fmla="*/ 12670972 w 17503161"/>
              <a:gd name="connsiteY6" fmla="*/ 155017 h 3908208"/>
              <a:gd name="connsiteX7" fmla="*/ 14708778 w 17503161"/>
              <a:gd name="connsiteY7" fmla="*/ 533839 h 3908208"/>
              <a:gd name="connsiteX8" fmla="*/ 16250195 w 17503161"/>
              <a:gd name="connsiteY8" fmla="*/ 155017 h 3908208"/>
              <a:gd name="connsiteX9" fmla="*/ 16237132 w 17503161"/>
              <a:gd name="connsiteY9" fmla="*/ 3551359 h 3908208"/>
              <a:gd name="connsiteX10" fmla="*/ 0 w 17503161"/>
              <a:gd name="connsiteY10" fmla="*/ 3668925 h 3908208"/>
              <a:gd name="connsiteX11" fmla="*/ 483326 w 17503161"/>
              <a:gd name="connsiteY11" fmla="*/ 50514 h 3908208"/>
              <a:gd name="connsiteX0" fmla="*/ 0 w 17019835"/>
              <a:gd name="connsiteY0" fmla="*/ 50514 h 3689430"/>
              <a:gd name="connsiteX1" fmla="*/ 2024743 w 17019835"/>
              <a:gd name="connsiteY1" fmla="*/ 546902 h 3689430"/>
              <a:gd name="connsiteX2" fmla="*/ 4036423 w 17019835"/>
              <a:gd name="connsiteY2" fmla="*/ 155017 h 3689430"/>
              <a:gd name="connsiteX3" fmla="*/ 6113417 w 17019835"/>
              <a:gd name="connsiteY3" fmla="*/ 546902 h 3689430"/>
              <a:gd name="connsiteX4" fmla="*/ 8125097 w 17019835"/>
              <a:gd name="connsiteY4" fmla="*/ 155017 h 3689430"/>
              <a:gd name="connsiteX5" fmla="*/ 10175966 w 17019835"/>
              <a:gd name="connsiteY5" fmla="*/ 559965 h 3689430"/>
              <a:gd name="connsiteX6" fmla="*/ 12187646 w 17019835"/>
              <a:gd name="connsiteY6" fmla="*/ 155017 h 3689430"/>
              <a:gd name="connsiteX7" fmla="*/ 14225452 w 17019835"/>
              <a:gd name="connsiteY7" fmla="*/ 533839 h 3689430"/>
              <a:gd name="connsiteX8" fmla="*/ 15766869 w 17019835"/>
              <a:gd name="connsiteY8" fmla="*/ 155017 h 3689430"/>
              <a:gd name="connsiteX9" fmla="*/ 15753806 w 17019835"/>
              <a:gd name="connsiteY9" fmla="*/ 3551359 h 3689430"/>
              <a:gd name="connsiteX10" fmla="*/ 2821577 w 17019835"/>
              <a:gd name="connsiteY10" fmla="*/ 2480205 h 3689430"/>
              <a:gd name="connsiteX11" fmla="*/ 0 w 17019835"/>
              <a:gd name="connsiteY11" fmla="*/ 50514 h 3689430"/>
              <a:gd name="connsiteX0" fmla="*/ 0 w 17019835"/>
              <a:gd name="connsiteY0" fmla="*/ 50514 h 3724017"/>
              <a:gd name="connsiteX1" fmla="*/ 2024743 w 17019835"/>
              <a:gd name="connsiteY1" fmla="*/ 546902 h 3724017"/>
              <a:gd name="connsiteX2" fmla="*/ 4036423 w 17019835"/>
              <a:gd name="connsiteY2" fmla="*/ 155017 h 3724017"/>
              <a:gd name="connsiteX3" fmla="*/ 6113417 w 17019835"/>
              <a:gd name="connsiteY3" fmla="*/ 546902 h 3724017"/>
              <a:gd name="connsiteX4" fmla="*/ 8125097 w 17019835"/>
              <a:gd name="connsiteY4" fmla="*/ 155017 h 3724017"/>
              <a:gd name="connsiteX5" fmla="*/ 10175966 w 17019835"/>
              <a:gd name="connsiteY5" fmla="*/ 559965 h 3724017"/>
              <a:gd name="connsiteX6" fmla="*/ 12187646 w 17019835"/>
              <a:gd name="connsiteY6" fmla="*/ 155017 h 3724017"/>
              <a:gd name="connsiteX7" fmla="*/ 14225452 w 17019835"/>
              <a:gd name="connsiteY7" fmla="*/ 533839 h 3724017"/>
              <a:gd name="connsiteX8" fmla="*/ 15766869 w 17019835"/>
              <a:gd name="connsiteY8" fmla="*/ 155017 h 3724017"/>
              <a:gd name="connsiteX9" fmla="*/ 15753806 w 17019835"/>
              <a:gd name="connsiteY9" fmla="*/ 3551359 h 3724017"/>
              <a:gd name="connsiteX10" fmla="*/ 2024743 w 17019835"/>
              <a:gd name="connsiteY10" fmla="*/ 2859028 h 3724017"/>
              <a:gd name="connsiteX11" fmla="*/ 0 w 17019835"/>
              <a:gd name="connsiteY11" fmla="*/ 50514 h 3724017"/>
              <a:gd name="connsiteX0" fmla="*/ 0 w 17019835"/>
              <a:gd name="connsiteY0" fmla="*/ 50514 h 3724017"/>
              <a:gd name="connsiteX1" fmla="*/ 2024743 w 17019835"/>
              <a:gd name="connsiteY1" fmla="*/ 546902 h 3724017"/>
              <a:gd name="connsiteX2" fmla="*/ 4036423 w 17019835"/>
              <a:gd name="connsiteY2" fmla="*/ 155017 h 3724017"/>
              <a:gd name="connsiteX3" fmla="*/ 6113417 w 17019835"/>
              <a:gd name="connsiteY3" fmla="*/ 546902 h 3724017"/>
              <a:gd name="connsiteX4" fmla="*/ 8125097 w 17019835"/>
              <a:gd name="connsiteY4" fmla="*/ 155017 h 3724017"/>
              <a:gd name="connsiteX5" fmla="*/ 10175966 w 17019835"/>
              <a:gd name="connsiteY5" fmla="*/ 559965 h 3724017"/>
              <a:gd name="connsiteX6" fmla="*/ 12187646 w 17019835"/>
              <a:gd name="connsiteY6" fmla="*/ 155017 h 3724017"/>
              <a:gd name="connsiteX7" fmla="*/ 14225452 w 17019835"/>
              <a:gd name="connsiteY7" fmla="*/ 533839 h 3724017"/>
              <a:gd name="connsiteX8" fmla="*/ 15766869 w 17019835"/>
              <a:gd name="connsiteY8" fmla="*/ 155017 h 3724017"/>
              <a:gd name="connsiteX9" fmla="*/ 15753806 w 17019835"/>
              <a:gd name="connsiteY9" fmla="*/ 3551359 h 3724017"/>
              <a:gd name="connsiteX10" fmla="*/ 2024743 w 17019835"/>
              <a:gd name="connsiteY10" fmla="*/ 2859028 h 3724017"/>
              <a:gd name="connsiteX11" fmla="*/ 0 w 17019835"/>
              <a:gd name="connsiteY11" fmla="*/ 50514 h 3724017"/>
              <a:gd name="connsiteX0" fmla="*/ 1095658 w 16090750"/>
              <a:gd name="connsiteY0" fmla="*/ 2859028 h 3724017"/>
              <a:gd name="connsiteX1" fmla="*/ 1095658 w 16090750"/>
              <a:gd name="connsiteY1" fmla="*/ 546902 h 3724017"/>
              <a:gd name="connsiteX2" fmla="*/ 3107338 w 16090750"/>
              <a:gd name="connsiteY2" fmla="*/ 155017 h 3724017"/>
              <a:gd name="connsiteX3" fmla="*/ 5184332 w 16090750"/>
              <a:gd name="connsiteY3" fmla="*/ 546902 h 3724017"/>
              <a:gd name="connsiteX4" fmla="*/ 7196012 w 16090750"/>
              <a:gd name="connsiteY4" fmla="*/ 155017 h 3724017"/>
              <a:gd name="connsiteX5" fmla="*/ 9246881 w 16090750"/>
              <a:gd name="connsiteY5" fmla="*/ 559965 h 3724017"/>
              <a:gd name="connsiteX6" fmla="*/ 11258561 w 16090750"/>
              <a:gd name="connsiteY6" fmla="*/ 155017 h 3724017"/>
              <a:gd name="connsiteX7" fmla="*/ 13296367 w 16090750"/>
              <a:gd name="connsiteY7" fmla="*/ 533839 h 3724017"/>
              <a:gd name="connsiteX8" fmla="*/ 14837784 w 16090750"/>
              <a:gd name="connsiteY8" fmla="*/ 155017 h 3724017"/>
              <a:gd name="connsiteX9" fmla="*/ 14824721 w 16090750"/>
              <a:gd name="connsiteY9" fmla="*/ 3551359 h 3724017"/>
              <a:gd name="connsiteX10" fmla="*/ 1095658 w 16090750"/>
              <a:gd name="connsiteY10" fmla="*/ 2859028 h 3724017"/>
              <a:gd name="connsiteX0" fmla="*/ 1095658 w 16090750"/>
              <a:gd name="connsiteY0" fmla="*/ 2859028 h 3724017"/>
              <a:gd name="connsiteX1" fmla="*/ 1095658 w 16090750"/>
              <a:gd name="connsiteY1" fmla="*/ 546902 h 3724017"/>
              <a:gd name="connsiteX2" fmla="*/ 3107338 w 16090750"/>
              <a:gd name="connsiteY2" fmla="*/ 155017 h 3724017"/>
              <a:gd name="connsiteX3" fmla="*/ 5184332 w 16090750"/>
              <a:gd name="connsiteY3" fmla="*/ 546902 h 3724017"/>
              <a:gd name="connsiteX4" fmla="*/ 7196012 w 16090750"/>
              <a:gd name="connsiteY4" fmla="*/ 155017 h 3724017"/>
              <a:gd name="connsiteX5" fmla="*/ 9246881 w 16090750"/>
              <a:gd name="connsiteY5" fmla="*/ 559965 h 3724017"/>
              <a:gd name="connsiteX6" fmla="*/ 11258561 w 16090750"/>
              <a:gd name="connsiteY6" fmla="*/ 155017 h 3724017"/>
              <a:gd name="connsiteX7" fmla="*/ 13296367 w 16090750"/>
              <a:gd name="connsiteY7" fmla="*/ 533839 h 3724017"/>
              <a:gd name="connsiteX8" fmla="*/ 14837784 w 16090750"/>
              <a:gd name="connsiteY8" fmla="*/ 155017 h 3724017"/>
              <a:gd name="connsiteX9" fmla="*/ 14824721 w 16090750"/>
              <a:gd name="connsiteY9" fmla="*/ 3551359 h 3724017"/>
              <a:gd name="connsiteX10" fmla="*/ 1095658 w 16090750"/>
              <a:gd name="connsiteY10" fmla="*/ 2859028 h 3724017"/>
              <a:gd name="connsiteX0" fmla="*/ 1016001 w 16011093"/>
              <a:gd name="connsiteY0" fmla="*/ 2859028 h 3724017"/>
              <a:gd name="connsiteX1" fmla="*/ 1016001 w 16011093"/>
              <a:gd name="connsiteY1" fmla="*/ 546902 h 3724017"/>
              <a:gd name="connsiteX2" fmla="*/ 3027681 w 16011093"/>
              <a:gd name="connsiteY2" fmla="*/ 155017 h 3724017"/>
              <a:gd name="connsiteX3" fmla="*/ 5104675 w 16011093"/>
              <a:gd name="connsiteY3" fmla="*/ 546902 h 3724017"/>
              <a:gd name="connsiteX4" fmla="*/ 7116355 w 16011093"/>
              <a:gd name="connsiteY4" fmla="*/ 155017 h 3724017"/>
              <a:gd name="connsiteX5" fmla="*/ 9167224 w 16011093"/>
              <a:gd name="connsiteY5" fmla="*/ 559965 h 3724017"/>
              <a:gd name="connsiteX6" fmla="*/ 11178904 w 16011093"/>
              <a:gd name="connsiteY6" fmla="*/ 155017 h 3724017"/>
              <a:gd name="connsiteX7" fmla="*/ 13216710 w 16011093"/>
              <a:gd name="connsiteY7" fmla="*/ 533839 h 3724017"/>
              <a:gd name="connsiteX8" fmla="*/ 14758127 w 16011093"/>
              <a:gd name="connsiteY8" fmla="*/ 155017 h 3724017"/>
              <a:gd name="connsiteX9" fmla="*/ 14745064 w 16011093"/>
              <a:gd name="connsiteY9" fmla="*/ 3551359 h 3724017"/>
              <a:gd name="connsiteX10" fmla="*/ 1016001 w 16011093"/>
              <a:gd name="connsiteY10" fmla="*/ 2859028 h 3724017"/>
              <a:gd name="connsiteX0" fmla="*/ 458 w 14995550"/>
              <a:gd name="connsiteY0" fmla="*/ 2859028 h 3724017"/>
              <a:gd name="connsiteX1" fmla="*/ 458 w 14995550"/>
              <a:gd name="connsiteY1" fmla="*/ 546902 h 3724017"/>
              <a:gd name="connsiteX2" fmla="*/ 2012138 w 14995550"/>
              <a:gd name="connsiteY2" fmla="*/ 155017 h 3724017"/>
              <a:gd name="connsiteX3" fmla="*/ 4089132 w 14995550"/>
              <a:gd name="connsiteY3" fmla="*/ 546902 h 3724017"/>
              <a:gd name="connsiteX4" fmla="*/ 6100812 w 14995550"/>
              <a:gd name="connsiteY4" fmla="*/ 155017 h 3724017"/>
              <a:gd name="connsiteX5" fmla="*/ 8151681 w 14995550"/>
              <a:gd name="connsiteY5" fmla="*/ 559965 h 3724017"/>
              <a:gd name="connsiteX6" fmla="*/ 10163361 w 14995550"/>
              <a:gd name="connsiteY6" fmla="*/ 155017 h 3724017"/>
              <a:gd name="connsiteX7" fmla="*/ 12201167 w 14995550"/>
              <a:gd name="connsiteY7" fmla="*/ 533839 h 3724017"/>
              <a:gd name="connsiteX8" fmla="*/ 13742584 w 14995550"/>
              <a:gd name="connsiteY8" fmla="*/ 155017 h 3724017"/>
              <a:gd name="connsiteX9" fmla="*/ 13729521 w 14995550"/>
              <a:gd name="connsiteY9" fmla="*/ 3551359 h 3724017"/>
              <a:gd name="connsiteX10" fmla="*/ 458 w 14995550"/>
              <a:gd name="connsiteY10" fmla="*/ 2859028 h 3724017"/>
              <a:gd name="connsiteX0" fmla="*/ 458 w 13947038"/>
              <a:gd name="connsiteY0" fmla="*/ 2812594 h 3115443"/>
              <a:gd name="connsiteX1" fmla="*/ 458 w 13947038"/>
              <a:gd name="connsiteY1" fmla="*/ 500468 h 3115443"/>
              <a:gd name="connsiteX2" fmla="*/ 2012138 w 13947038"/>
              <a:gd name="connsiteY2" fmla="*/ 108583 h 3115443"/>
              <a:gd name="connsiteX3" fmla="*/ 4089132 w 13947038"/>
              <a:gd name="connsiteY3" fmla="*/ 500468 h 3115443"/>
              <a:gd name="connsiteX4" fmla="*/ 6100812 w 13947038"/>
              <a:gd name="connsiteY4" fmla="*/ 108583 h 3115443"/>
              <a:gd name="connsiteX5" fmla="*/ 8151681 w 13947038"/>
              <a:gd name="connsiteY5" fmla="*/ 513531 h 3115443"/>
              <a:gd name="connsiteX6" fmla="*/ 10163361 w 13947038"/>
              <a:gd name="connsiteY6" fmla="*/ 108583 h 3115443"/>
              <a:gd name="connsiteX7" fmla="*/ 12201167 w 13947038"/>
              <a:gd name="connsiteY7" fmla="*/ 487405 h 3115443"/>
              <a:gd name="connsiteX8" fmla="*/ 13742584 w 13947038"/>
              <a:gd name="connsiteY8" fmla="*/ 108583 h 3115443"/>
              <a:gd name="connsiteX9" fmla="*/ 12109726 w 13947038"/>
              <a:gd name="connsiteY9" fmla="*/ 2799531 h 3115443"/>
              <a:gd name="connsiteX10" fmla="*/ 458 w 13947038"/>
              <a:gd name="connsiteY10" fmla="*/ 2812594 h 3115443"/>
              <a:gd name="connsiteX0" fmla="*/ 458 w 13742763"/>
              <a:gd name="connsiteY0" fmla="*/ 2812594 h 3115443"/>
              <a:gd name="connsiteX1" fmla="*/ 458 w 13742763"/>
              <a:gd name="connsiteY1" fmla="*/ 500468 h 3115443"/>
              <a:gd name="connsiteX2" fmla="*/ 2012138 w 13742763"/>
              <a:gd name="connsiteY2" fmla="*/ 108583 h 3115443"/>
              <a:gd name="connsiteX3" fmla="*/ 4089132 w 13742763"/>
              <a:gd name="connsiteY3" fmla="*/ 500468 h 3115443"/>
              <a:gd name="connsiteX4" fmla="*/ 6100812 w 13742763"/>
              <a:gd name="connsiteY4" fmla="*/ 108583 h 3115443"/>
              <a:gd name="connsiteX5" fmla="*/ 8151681 w 13742763"/>
              <a:gd name="connsiteY5" fmla="*/ 513531 h 3115443"/>
              <a:gd name="connsiteX6" fmla="*/ 10163361 w 13742763"/>
              <a:gd name="connsiteY6" fmla="*/ 108583 h 3115443"/>
              <a:gd name="connsiteX7" fmla="*/ 12201167 w 13742763"/>
              <a:gd name="connsiteY7" fmla="*/ 487405 h 3115443"/>
              <a:gd name="connsiteX8" fmla="*/ 13742584 w 13742763"/>
              <a:gd name="connsiteY8" fmla="*/ 108583 h 3115443"/>
              <a:gd name="connsiteX9" fmla="*/ 12109726 w 13742763"/>
              <a:gd name="connsiteY9" fmla="*/ 2799531 h 3115443"/>
              <a:gd name="connsiteX10" fmla="*/ 458 w 13742763"/>
              <a:gd name="connsiteY10" fmla="*/ 2812594 h 3115443"/>
              <a:gd name="connsiteX0" fmla="*/ 458 w 13117836"/>
              <a:gd name="connsiteY0" fmla="*/ 2709737 h 3012586"/>
              <a:gd name="connsiteX1" fmla="*/ 458 w 13117836"/>
              <a:gd name="connsiteY1" fmla="*/ 397611 h 3012586"/>
              <a:gd name="connsiteX2" fmla="*/ 2012138 w 13117836"/>
              <a:gd name="connsiteY2" fmla="*/ 5726 h 3012586"/>
              <a:gd name="connsiteX3" fmla="*/ 4089132 w 13117836"/>
              <a:gd name="connsiteY3" fmla="*/ 397611 h 3012586"/>
              <a:gd name="connsiteX4" fmla="*/ 6100812 w 13117836"/>
              <a:gd name="connsiteY4" fmla="*/ 5726 h 3012586"/>
              <a:gd name="connsiteX5" fmla="*/ 8151681 w 13117836"/>
              <a:gd name="connsiteY5" fmla="*/ 410674 h 3012586"/>
              <a:gd name="connsiteX6" fmla="*/ 10163361 w 13117836"/>
              <a:gd name="connsiteY6" fmla="*/ 5726 h 3012586"/>
              <a:gd name="connsiteX7" fmla="*/ 12201167 w 13117836"/>
              <a:gd name="connsiteY7" fmla="*/ 384548 h 3012586"/>
              <a:gd name="connsiteX8" fmla="*/ 12109726 w 13117836"/>
              <a:gd name="connsiteY8" fmla="*/ 2696674 h 3012586"/>
              <a:gd name="connsiteX9" fmla="*/ 458 w 13117836"/>
              <a:gd name="connsiteY9" fmla="*/ 2709737 h 3012586"/>
              <a:gd name="connsiteX0" fmla="*/ 458 w 13167079"/>
              <a:gd name="connsiteY0" fmla="*/ 2704049 h 3006898"/>
              <a:gd name="connsiteX1" fmla="*/ 458 w 13167079"/>
              <a:gd name="connsiteY1" fmla="*/ 391923 h 3006898"/>
              <a:gd name="connsiteX2" fmla="*/ 2012138 w 13167079"/>
              <a:gd name="connsiteY2" fmla="*/ 38 h 3006898"/>
              <a:gd name="connsiteX3" fmla="*/ 4089132 w 13167079"/>
              <a:gd name="connsiteY3" fmla="*/ 391923 h 3006898"/>
              <a:gd name="connsiteX4" fmla="*/ 6100812 w 13167079"/>
              <a:gd name="connsiteY4" fmla="*/ 38 h 3006898"/>
              <a:gd name="connsiteX5" fmla="*/ 8151681 w 13167079"/>
              <a:gd name="connsiteY5" fmla="*/ 404986 h 3006898"/>
              <a:gd name="connsiteX6" fmla="*/ 10163361 w 13167079"/>
              <a:gd name="connsiteY6" fmla="*/ 38 h 3006898"/>
              <a:gd name="connsiteX7" fmla="*/ 12201167 w 13167079"/>
              <a:gd name="connsiteY7" fmla="*/ 378860 h 3006898"/>
              <a:gd name="connsiteX8" fmla="*/ 12109726 w 13167079"/>
              <a:gd name="connsiteY8" fmla="*/ 2690986 h 3006898"/>
              <a:gd name="connsiteX9" fmla="*/ 458 w 13167079"/>
              <a:gd name="connsiteY9" fmla="*/ 2704049 h 3006898"/>
              <a:gd name="connsiteX0" fmla="*/ 458 w 13055781"/>
              <a:gd name="connsiteY0" fmla="*/ 2704049 h 3006898"/>
              <a:gd name="connsiteX1" fmla="*/ 458 w 13055781"/>
              <a:gd name="connsiteY1" fmla="*/ 391923 h 3006898"/>
              <a:gd name="connsiteX2" fmla="*/ 2012138 w 13055781"/>
              <a:gd name="connsiteY2" fmla="*/ 38 h 3006898"/>
              <a:gd name="connsiteX3" fmla="*/ 4089132 w 13055781"/>
              <a:gd name="connsiteY3" fmla="*/ 391923 h 3006898"/>
              <a:gd name="connsiteX4" fmla="*/ 6100812 w 13055781"/>
              <a:gd name="connsiteY4" fmla="*/ 38 h 3006898"/>
              <a:gd name="connsiteX5" fmla="*/ 8151681 w 13055781"/>
              <a:gd name="connsiteY5" fmla="*/ 404986 h 3006898"/>
              <a:gd name="connsiteX6" fmla="*/ 10163361 w 13055781"/>
              <a:gd name="connsiteY6" fmla="*/ 38 h 3006898"/>
              <a:gd name="connsiteX7" fmla="*/ 12201167 w 13055781"/>
              <a:gd name="connsiteY7" fmla="*/ 378860 h 3006898"/>
              <a:gd name="connsiteX8" fmla="*/ 12109726 w 13055781"/>
              <a:gd name="connsiteY8" fmla="*/ 2690986 h 3006898"/>
              <a:gd name="connsiteX9" fmla="*/ 458 w 13055781"/>
              <a:gd name="connsiteY9" fmla="*/ 2704049 h 3006898"/>
              <a:gd name="connsiteX0" fmla="*/ 458 w 12221781"/>
              <a:gd name="connsiteY0" fmla="*/ 2704049 h 3006898"/>
              <a:gd name="connsiteX1" fmla="*/ 458 w 12221781"/>
              <a:gd name="connsiteY1" fmla="*/ 391923 h 3006898"/>
              <a:gd name="connsiteX2" fmla="*/ 2012138 w 12221781"/>
              <a:gd name="connsiteY2" fmla="*/ 38 h 3006898"/>
              <a:gd name="connsiteX3" fmla="*/ 4089132 w 12221781"/>
              <a:gd name="connsiteY3" fmla="*/ 391923 h 3006898"/>
              <a:gd name="connsiteX4" fmla="*/ 6100812 w 12221781"/>
              <a:gd name="connsiteY4" fmla="*/ 38 h 3006898"/>
              <a:gd name="connsiteX5" fmla="*/ 8151681 w 12221781"/>
              <a:gd name="connsiteY5" fmla="*/ 404986 h 3006898"/>
              <a:gd name="connsiteX6" fmla="*/ 10163361 w 12221781"/>
              <a:gd name="connsiteY6" fmla="*/ 38 h 3006898"/>
              <a:gd name="connsiteX7" fmla="*/ 12201167 w 12221781"/>
              <a:gd name="connsiteY7" fmla="*/ 378860 h 3006898"/>
              <a:gd name="connsiteX8" fmla="*/ 12109726 w 12221781"/>
              <a:gd name="connsiteY8" fmla="*/ 2690986 h 3006898"/>
              <a:gd name="connsiteX9" fmla="*/ 458 w 12221781"/>
              <a:gd name="connsiteY9" fmla="*/ 2704049 h 3006898"/>
              <a:gd name="connsiteX0" fmla="*/ 458 w 12210302"/>
              <a:gd name="connsiteY0" fmla="*/ 2704049 h 3006898"/>
              <a:gd name="connsiteX1" fmla="*/ 458 w 12210302"/>
              <a:gd name="connsiteY1" fmla="*/ 391923 h 3006898"/>
              <a:gd name="connsiteX2" fmla="*/ 2012138 w 12210302"/>
              <a:gd name="connsiteY2" fmla="*/ 38 h 3006898"/>
              <a:gd name="connsiteX3" fmla="*/ 4089132 w 12210302"/>
              <a:gd name="connsiteY3" fmla="*/ 391923 h 3006898"/>
              <a:gd name="connsiteX4" fmla="*/ 6100812 w 12210302"/>
              <a:gd name="connsiteY4" fmla="*/ 38 h 3006898"/>
              <a:gd name="connsiteX5" fmla="*/ 8151681 w 12210302"/>
              <a:gd name="connsiteY5" fmla="*/ 404986 h 3006898"/>
              <a:gd name="connsiteX6" fmla="*/ 10163361 w 12210302"/>
              <a:gd name="connsiteY6" fmla="*/ 38 h 3006898"/>
              <a:gd name="connsiteX7" fmla="*/ 12201167 w 12210302"/>
              <a:gd name="connsiteY7" fmla="*/ 378860 h 3006898"/>
              <a:gd name="connsiteX8" fmla="*/ 12109726 w 12210302"/>
              <a:gd name="connsiteY8" fmla="*/ 2690986 h 3006898"/>
              <a:gd name="connsiteX9" fmla="*/ 458 w 12210302"/>
              <a:gd name="connsiteY9" fmla="*/ 2704049 h 3006898"/>
              <a:gd name="connsiteX0" fmla="*/ 458 w 12212531"/>
              <a:gd name="connsiteY0" fmla="*/ 2704049 h 3006898"/>
              <a:gd name="connsiteX1" fmla="*/ 458 w 12212531"/>
              <a:gd name="connsiteY1" fmla="*/ 391923 h 3006898"/>
              <a:gd name="connsiteX2" fmla="*/ 2012138 w 12212531"/>
              <a:gd name="connsiteY2" fmla="*/ 38 h 3006898"/>
              <a:gd name="connsiteX3" fmla="*/ 4089132 w 12212531"/>
              <a:gd name="connsiteY3" fmla="*/ 391923 h 3006898"/>
              <a:gd name="connsiteX4" fmla="*/ 6100812 w 12212531"/>
              <a:gd name="connsiteY4" fmla="*/ 38 h 3006898"/>
              <a:gd name="connsiteX5" fmla="*/ 8151681 w 12212531"/>
              <a:gd name="connsiteY5" fmla="*/ 404986 h 3006898"/>
              <a:gd name="connsiteX6" fmla="*/ 10163361 w 12212531"/>
              <a:gd name="connsiteY6" fmla="*/ 38 h 3006898"/>
              <a:gd name="connsiteX7" fmla="*/ 12201167 w 12212531"/>
              <a:gd name="connsiteY7" fmla="*/ 378860 h 3006898"/>
              <a:gd name="connsiteX8" fmla="*/ 12201166 w 12212531"/>
              <a:gd name="connsiteY8" fmla="*/ 2690986 h 3006898"/>
              <a:gd name="connsiteX9" fmla="*/ 458 w 12212531"/>
              <a:gd name="connsiteY9" fmla="*/ 2704049 h 3006898"/>
              <a:gd name="connsiteX0" fmla="*/ 458 w 12231480"/>
              <a:gd name="connsiteY0" fmla="*/ 2704049 h 3006898"/>
              <a:gd name="connsiteX1" fmla="*/ 458 w 12231480"/>
              <a:gd name="connsiteY1" fmla="*/ 391923 h 3006898"/>
              <a:gd name="connsiteX2" fmla="*/ 2012138 w 12231480"/>
              <a:gd name="connsiteY2" fmla="*/ 38 h 3006898"/>
              <a:gd name="connsiteX3" fmla="*/ 4089132 w 12231480"/>
              <a:gd name="connsiteY3" fmla="*/ 391923 h 3006898"/>
              <a:gd name="connsiteX4" fmla="*/ 6100812 w 12231480"/>
              <a:gd name="connsiteY4" fmla="*/ 38 h 3006898"/>
              <a:gd name="connsiteX5" fmla="*/ 8151681 w 12231480"/>
              <a:gd name="connsiteY5" fmla="*/ 404986 h 3006898"/>
              <a:gd name="connsiteX6" fmla="*/ 10163361 w 12231480"/>
              <a:gd name="connsiteY6" fmla="*/ 38 h 3006898"/>
              <a:gd name="connsiteX7" fmla="*/ 12201167 w 12231480"/>
              <a:gd name="connsiteY7" fmla="*/ 378860 h 3006898"/>
              <a:gd name="connsiteX8" fmla="*/ 12201166 w 12231480"/>
              <a:gd name="connsiteY8" fmla="*/ 2690986 h 3006898"/>
              <a:gd name="connsiteX9" fmla="*/ 458 w 12231480"/>
              <a:gd name="connsiteY9" fmla="*/ 2704049 h 3006898"/>
              <a:gd name="connsiteX0" fmla="*/ 458 w 12203737"/>
              <a:gd name="connsiteY0" fmla="*/ 2704049 h 3006898"/>
              <a:gd name="connsiteX1" fmla="*/ 458 w 12203737"/>
              <a:gd name="connsiteY1" fmla="*/ 391923 h 3006898"/>
              <a:gd name="connsiteX2" fmla="*/ 2012138 w 12203737"/>
              <a:gd name="connsiteY2" fmla="*/ 38 h 3006898"/>
              <a:gd name="connsiteX3" fmla="*/ 4089132 w 12203737"/>
              <a:gd name="connsiteY3" fmla="*/ 391923 h 3006898"/>
              <a:gd name="connsiteX4" fmla="*/ 6100812 w 12203737"/>
              <a:gd name="connsiteY4" fmla="*/ 38 h 3006898"/>
              <a:gd name="connsiteX5" fmla="*/ 8151681 w 12203737"/>
              <a:gd name="connsiteY5" fmla="*/ 404986 h 3006898"/>
              <a:gd name="connsiteX6" fmla="*/ 10163361 w 12203737"/>
              <a:gd name="connsiteY6" fmla="*/ 38 h 3006898"/>
              <a:gd name="connsiteX7" fmla="*/ 12201167 w 12203737"/>
              <a:gd name="connsiteY7" fmla="*/ 378860 h 3006898"/>
              <a:gd name="connsiteX8" fmla="*/ 12201166 w 12203737"/>
              <a:gd name="connsiteY8" fmla="*/ 2690986 h 3006898"/>
              <a:gd name="connsiteX9" fmla="*/ 458 w 12203737"/>
              <a:gd name="connsiteY9" fmla="*/ 2704049 h 3006898"/>
              <a:gd name="connsiteX0" fmla="*/ 458 w 12205170"/>
              <a:gd name="connsiteY0" fmla="*/ 2704049 h 3006898"/>
              <a:gd name="connsiteX1" fmla="*/ 458 w 12205170"/>
              <a:gd name="connsiteY1" fmla="*/ 391923 h 3006898"/>
              <a:gd name="connsiteX2" fmla="*/ 2012138 w 12205170"/>
              <a:gd name="connsiteY2" fmla="*/ 38 h 3006898"/>
              <a:gd name="connsiteX3" fmla="*/ 4089132 w 12205170"/>
              <a:gd name="connsiteY3" fmla="*/ 391923 h 3006898"/>
              <a:gd name="connsiteX4" fmla="*/ 6100812 w 12205170"/>
              <a:gd name="connsiteY4" fmla="*/ 38 h 3006898"/>
              <a:gd name="connsiteX5" fmla="*/ 8151681 w 12205170"/>
              <a:gd name="connsiteY5" fmla="*/ 404986 h 3006898"/>
              <a:gd name="connsiteX6" fmla="*/ 10163361 w 12205170"/>
              <a:gd name="connsiteY6" fmla="*/ 38 h 3006898"/>
              <a:gd name="connsiteX7" fmla="*/ 12201167 w 12205170"/>
              <a:gd name="connsiteY7" fmla="*/ 378860 h 3006898"/>
              <a:gd name="connsiteX8" fmla="*/ 12201166 w 12205170"/>
              <a:gd name="connsiteY8" fmla="*/ 2690986 h 3006898"/>
              <a:gd name="connsiteX9" fmla="*/ 458 w 12205170"/>
              <a:gd name="connsiteY9" fmla="*/ 2704049 h 3006898"/>
              <a:gd name="connsiteX0" fmla="*/ 458 w 12205170"/>
              <a:gd name="connsiteY0" fmla="*/ 2704049 h 2734564"/>
              <a:gd name="connsiteX1" fmla="*/ 458 w 12205170"/>
              <a:gd name="connsiteY1" fmla="*/ 391923 h 2734564"/>
              <a:gd name="connsiteX2" fmla="*/ 2012138 w 12205170"/>
              <a:gd name="connsiteY2" fmla="*/ 38 h 2734564"/>
              <a:gd name="connsiteX3" fmla="*/ 4089132 w 12205170"/>
              <a:gd name="connsiteY3" fmla="*/ 391923 h 2734564"/>
              <a:gd name="connsiteX4" fmla="*/ 6100812 w 12205170"/>
              <a:gd name="connsiteY4" fmla="*/ 38 h 2734564"/>
              <a:gd name="connsiteX5" fmla="*/ 8151681 w 12205170"/>
              <a:gd name="connsiteY5" fmla="*/ 404986 h 2734564"/>
              <a:gd name="connsiteX6" fmla="*/ 10163361 w 12205170"/>
              <a:gd name="connsiteY6" fmla="*/ 38 h 2734564"/>
              <a:gd name="connsiteX7" fmla="*/ 12201167 w 12205170"/>
              <a:gd name="connsiteY7" fmla="*/ 378860 h 2734564"/>
              <a:gd name="connsiteX8" fmla="*/ 12201166 w 12205170"/>
              <a:gd name="connsiteY8" fmla="*/ 2690986 h 2734564"/>
              <a:gd name="connsiteX9" fmla="*/ 458 w 12205170"/>
              <a:gd name="connsiteY9" fmla="*/ 2704049 h 2734564"/>
              <a:gd name="connsiteX0" fmla="*/ 458 w 12205170"/>
              <a:gd name="connsiteY0" fmla="*/ 2704049 h 2793086"/>
              <a:gd name="connsiteX1" fmla="*/ 458 w 12205170"/>
              <a:gd name="connsiteY1" fmla="*/ 391923 h 2793086"/>
              <a:gd name="connsiteX2" fmla="*/ 2012138 w 12205170"/>
              <a:gd name="connsiteY2" fmla="*/ 38 h 2793086"/>
              <a:gd name="connsiteX3" fmla="*/ 4089132 w 12205170"/>
              <a:gd name="connsiteY3" fmla="*/ 391923 h 2793086"/>
              <a:gd name="connsiteX4" fmla="*/ 6100812 w 12205170"/>
              <a:gd name="connsiteY4" fmla="*/ 38 h 2793086"/>
              <a:gd name="connsiteX5" fmla="*/ 8151681 w 12205170"/>
              <a:gd name="connsiteY5" fmla="*/ 404986 h 2793086"/>
              <a:gd name="connsiteX6" fmla="*/ 10163361 w 12205170"/>
              <a:gd name="connsiteY6" fmla="*/ 38 h 2793086"/>
              <a:gd name="connsiteX7" fmla="*/ 12201167 w 12205170"/>
              <a:gd name="connsiteY7" fmla="*/ 378860 h 2793086"/>
              <a:gd name="connsiteX8" fmla="*/ 12201166 w 12205170"/>
              <a:gd name="connsiteY8" fmla="*/ 2690986 h 2793086"/>
              <a:gd name="connsiteX9" fmla="*/ 458 w 12205170"/>
              <a:gd name="connsiteY9" fmla="*/ 2704049 h 2793086"/>
              <a:gd name="connsiteX0" fmla="*/ 458 w 12205170"/>
              <a:gd name="connsiteY0" fmla="*/ 2704049 h 2704049"/>
              <a:gd name="connsiteX1" fmla="*/ 458 w 12205170"/>
              <a:gd name="connsiteY1" fmla="*/ 391923 h 2704049"/>
              <a:gd name="connsiteX2" fmla="*/ 2012138 w 12205170"/>
              <a:gd name="connsiteY2" fmla="*/ 38 h 2704049"/>
              <a:gd name="connsiteX3" fmla="*/ 4089132 w 12205170"/>
              <a:gd name="connsiteY3" fmla="*/ 391923 h 2704049"/>
              <a:gd name="connsiteX4" fmla="*/ 6100812 w 12205170"/>
              <a:gd name="connsiteY4" fmla="*/ 38 h 2704049"/>
              <a:gd name="connsiteX5" fmla="*/ 8151681 w 12205170"/>
              <a:gd name="connsiteY5" fmla="*/ 404986 h 2704049"/>
              <a:gd name="connsiteX6" fmla="*/ 10163361 w 12205170"/>
              <a:gd name="connsiteY6" fmla="*/ 38 h 2704049"/>
              <a:gd name="connsiteX7" fmla="*/ 12201167 w 12205170"/>
              <a:gd name="connsiteY7" fmla="*/ 378860 h 2704049"/>
              <a:gd name="connsiteX8" fmla="*/ 12201166 w 12205170"/>
              <a:gd name="connsiteY8" fmla="*/ 2690986 h 2704049"/>
              <a:gd name="connsiteX9" fmla="*/ 458 w 12205170"/>
              <a:gd name="connsiteY9" fmla="*/ 2704049 h 2704049"/>
              <a:gd name="connsiteX0" fmla="*/ 458 w 12205170"/>
              <a:gd name="connsiteY0" fmla="*/ 2704049 h 2704049"/>
              <a:gd name="connsiteX1" fmla="*/ 458 w 12205170"/>
              <a:gd name="connsiteY1" fmla="*/ 391923 h 2704049"/>
              <a:gd name="connsiteX2" fmla="*/ 2012138 w 12205170"/>
              <a:gd name="connsiteY2" fmla="*/ 38 h 2704049"/>
              <a:gd name="connsiteX3" fmla="*/ 4089132 w 12205170"/>
              <a:gd name="connsiteY3" fmla="*/ 391923 h 2704049"/>
              <a:gd name="connsiteX4" fmla="*/ 6100812 w 12205170"/>
              <a:gd name="connsiteY4" fmla="*/ 38 h 2704049"/>
              <a:gd name="connsiteX5" fmla="*/ 8151681 w 12205170"/>
              <a:gd name="connsiteY5" fmla="*/ 404986 h 2704049"/>
              <a:gd name="connsiteX6" fmla="*/ 10163361 w 12205170"/>
              <a:gd name="connsiteY6" fmla="*/ 38 h 2704049"/>
              <a:gd name="connsiteX7" fmla="*/ 12201167 w 12205170"/>
              <a:gd name="connsiteY7" fmla="*/ 378860 h 2704049"/>
              <a:gd name="connsiteX8" fmla="*/ 12201166 w 12205170"/>
              <a:gd name="connsiteY8" fmla="*/ 2690986 h 2704049"/>
              <a:gd name="connsiteX9" fmla="*/ 458 w 12205170"/>
              <a:gd name="connsiteY9" fmla="*/ 2704049 h 2704049"/>
              <a:gd name="connsiteX0" fmla="*/ 458 w 12205170"/>
              <a:gd name="connsiteY0" fmla="*/ 2711837 h 2711837"/>
              <a:gd name="connsiteX1" fmla="*/ 458 w 12205170"/>
              <a:gd name="connsiteY1" fmla="*/ 399711 h 2711837"/>
              <a:gd name="connsiteX2" fmla="*/ 2012138 w 12205170"/>
              <a:gd name="connsiteY2" fmla="*/ 7826 h 2711837"/>
              <a:gd name="connsiteX3" fmla="*/ 4089132 w 12205170"/>
              <a:gd name="connsiteY3" fmla="*/ 399711 h 2711837"/>
              <a:gd name="connsiteX4" fmla="*/ 6100812 w 12205170"/>
              <a:gd name="connsiteY4" fmla="*/ 7826 h 2711837"/>
              <a:gd name="connsiteX5" fmla="*/ 8230058 w 12205170"/>
              <a:gd name="connsiteY5" fmla="*/ 817723 h 2711837"/>
              <a:gd name="connsiteX6" fmla="*/ 10163361 w 12205170"/>
              <a:gd name="connsiteY6" fmla="*/ 7826 h 2711837"/>
              <a:gd name="connsiteX7" fmla="*/ 12201167 w 12205170"/>
              <a:gd name="connsiteY7" fmla="*/ 386648 h 2711837"/>
              <a:gd name="connsiteX8" fmla="*/ 12201166 w 12205170"/>
              <a:gd name="connsiteY8" fmla="*/ 2698774 h 2711837"/>
              <a:gd name="connsiteX9" fmla="*/ 458 w 12205170"/>
              <a:gd name="connsiteY9" fmla="*/ 2711837 h 2711837"/>
              <a:gd name="connsiteX0" fmla="*/ 458 w 12205170"/>
              <a:gd name="connsiteY0" fmla="*/ 2704021 h 2704021"/>
              <a:gd name="connsiteX1" fmla="*/ 458 w 12205170"/>
              <a:gd name="connsiteY1" fmla="*/ 391895 h 2704021"/>
              <a:gd name="connsiteX2" fmla="*/ 2012138 w 12205170"/>
              <a:gd name="connsiteY2" fmla="*/ 10 h 2704021"/>
              <a:gd name="connsiteX3" fmla="*/ 4089132 w 12205170"/>
              <a:gd name="connsiteY3" fmla="*/ 391895 h 2704021"/>
              <a:gd name="connsiteX4" fmla="*/ 6100812 w 12205170"/>
              <a:gd name="connsiteY4" fmla="*/ 10 h 2704021"/>
              <a:gd name="connsiteX5" fmla="*/ 8164744 w 12205170"/>
              <a:gd name="connsiteY5" fmla="*/ 391895 h 2704021"/>
              <a:gd name="connsiteX6" fmla="*/ 10163361 w 12205170"/>
              <a:gd name="connsiteY6" fmla="*/ 10 h 2704021"/>
              <a:gd name="connsiteX7" fmla="*/ 12201167 w 12205170"/>
              <a:gd name="connsiteY7" fmla="*/ 378832 h 2704021"/>
              <a:gd name="connsiteX8" fmla="*/ 12201166 w 12205170"/>
              <a:gd name="connsiteY8" fmla="*/ 2690958 h 2704021"/>
              <a:gd name="connsiteX9" fmla="*/ 458 w 12205170"/>
              <a:gd name="connsiteY9" fmla="*/ 2704021 h 2704021"/>
              <a:gd name="connsiteX0" fmla="*/ 458 w 12205170"/>
              <a:gd name="connsiteY0" fmla="*/ 2715055 h 2715055"/>
              <a:gd name="connsiteX1" fmla="*/ 458 w 12205170"/>
              <a:gd name="connsiteY1" fmla="*/ 402929 h 2715055"/>
              <a:gd name="connsiteX2" fmla="*/ 2012138 w 12205170"/>
              <a:gd name="connsiteY2" fmla="*/ 11044 h 2715055"/>
              <a:gd name="connsiteX3" fmla="*/ 3945440 w 12205170"/>
              <a:gd name="connsiteY3" fmla="*/ 938506 h 2715055"/>
              <a:gd name="connsiteX4" fmla="*/ 6100812 w 12205170"/>
              <a:gd name="connsiteY4" fmla="*/ 11044 h 2715055"/>
              <a:gd name="connsiteX5" fmla="*/ 8164744 w 12205170"/>
              <a:gd name="connsiteY5" fmla="*/ 402929 h 2715055"/>
              <a:gd name="connsiteX6" fmla="*/ 10163361 w 12205170"/>
              <a:gd name="connsiteY6" fmla="*/ 11044 h 2715055"/>
              <a:gd name="connsiteX7" fmla="*/ 12201167 w 12205170"/>
              <a:gd name="connsiteY7" fmla="*/ 389866 h 2715055"/>
              <a:gd name="connsiteX8" fmla="*/ 12201166 w 12205170"/>
              <a:gd name="connsiteY8" fmla="*/ 2701992 h 2715055"/>
              <a:gd name="connsiteX9" fmla="*/ 458 w 12205170"/>
              <a:gd name="connsiteY9" fmla="*/ 2715055 h 2715055"/>
              <a:gd name="connsiteX0" fmla="*/ 458 w 12205170"/>
              <a:gd name="connsiteY0" fmla="*/ 2704021 h 2704021"/>
              <a:gd name="connsiteX1" fmla="*/ 458 w 12205170"/>
              <a:gd name="connsiteY1" fmla="*/ 391895 h 2704021"/>
              <a:gd name="connsiteX2" fmla="*/ 2012138 w 12205170"/>
              <a:gd name="connsiteY2" fmla="*/ 10 h 2704021"/>
              <a:gd name="connsiteX3" fmla="*/ 4049943 w 12205170"/>
              <a:gd name="connsiteY3" fmla="*/ 391894 h 2704021"/>
              <a:gd name="connsiteX4" fmla="*/ 6100812 w 12205170"/>
              <a:gd name="connsiteY4" fmla="*/ 10 h 2704021"/>
              <a:gd name="connsiteX5" fmla="*/ 8164744 w 12205170"/>
              <a:gd name="connsiteY5" fmla="*/ 391895 h 2704021"/>
              <a:gd name="connsiteX6" fmla="*/ 10163361 w 12205170"/>
              <a:gd name="connsiteY6" fmla="*/ 10 h 2704021"/>
              <a:gd name="connsiteX7" fmla="*/ 12201167 w 12205170"/>
              <a:gd name="connsiteY7" fmla="*/ 378832 h 2704021"/>
              <a:gd name="connsiteX8" fmla="*/ 12201166 w 12205170"/>
              <a:gd name="connsiteY8" fmla="*/ 2690958 h 2704021"/>
              <a:gd name="connsiteX9" fmla="*/ 458 w 12205170"/>
              <a:gd name="connsiteY9" fmla="*/ 2704021 h 2704021"/>
              <a:gd name="connsiteX0" fmla="*/ 458 w 12205170"/>
              <a:gd name="connsiteY0" fmla="*/ 2704021 h 2704021"/>
              <a:gd name="connsiteX1" fmla="*/ 458 w 12205170"/>
              <a:gd name="connsiteY1" fmla="*/ 391895 h 2704021"/>
              <a:gd name="connsiteX2" fmla="*/ 1986012 w 12205170"/>
              <a:gd name="connsiteY2" fmla="*/ 561713 h 2704021"/>
              <a:gd name="connsiteX3" fmla="*/ 4049943 w 12205170"/>
              <a:gd name="connsiteY3" fmla="*/ 391894 h 2704021"/>
              <a:gd name="connsiteX4" fmla="*/ 6100812 w 12205170"/>
              <a:gd name="connsiteY4" fmla="*/ 10 h 2704021"/>
              <a:gd name="connsiteX5" fmla="*/ 8164744 w 12205170"/>
              <a:gd name="connsiteY5" fmla="*/ 391895 h 2704021"/>
              <a:gd name="connsiteX6" fmla="*/ 10163361 w 12205170"/>
              <a:gd name="connsiteY6" fmla="*/ 10 h 2704021"/>
              <a:gd name="connsiteX7" fmla="*/ 12201167 w 12205170"/>
              <a:gd name="connsiteY7" fmla="*/ 378832 h 2704021"/>
              <a:gd name="connsiteX8" fmla="*/ 12201166 w 12205170"/>
              <a:gd name="connsiteY8" fmla="*/ 2690958 h 2704021"/>
              <a:gd name="connsiteX9" fmla="*/ 458 w 12205170"/>
              <a:gd name="connsiteY9" fmla="*/ 2704021 h 2704021"/>
              <a:gd name="connsiteX0" fmla="*/ 458 w 12205170"/>
              <a:gd name="connsiteY0" fmla="*/ 2704021 h 2704021"/>
              <a:gd name="connsiteX1" fmla="*/ 458 w 12205170"/>
              <a:gd name="connsiteY1" fmla="*/ 391895 h 2704021"/>
              <a:gd name="connsiteX2" fmla="*/ 2064389 w 12205170"/>
              <a:gd name="connsiteY2" fmla="*/ 10 h 2704021"/>
              <a:gd name="connsiteX3" fmla="*/ 4049943 w 12205170"/>
              <a:gd name="connsiteY3" fmla="*/ 391894 h 2704021"/>
              <a:gd name="connsiteX4" fmla="*/ 6100812 w 12205170"/>
              <a:gd name="connsiteY4" fmla="*/ 10 h 2704021"/>
              <a:gd name="connsiteX5" fmla="*/ 8164744 w 12205170"/>
              <a:gd name="connsiteY5" fmla="*/ 391895 h 2704021"/>
              <a:gd name="connsiteX6" fmla="*/ 10163361 w 12205170"/>
              <a:gd name="connsiteY6" fmla="*/ 10 h 2704021"/>
              <a:gd name="connsiteX7" fmla="*/ 12201167 w 12205170"/>
              <a:gd name="connsiteY7" fmla="*/ 378832 h 2704021"/>
              <a:gd name="connsiteX8" fmla="*/ 12201166 w 12205170"/>
              <a:gd name="connsiteY8" fmla="*/ 2690958 h 2704021"/>
              <a:gd name="connsiteX9" fmla="*/ 458 w 12205170"/>
              <a:gd name="connsiteY9" fmla="*/ 2704021 h 2704021"/>
              <a:gd name="connsiteX0" fmla="*/ 458 w 12205170"/>
              <a:gd name="connsiteY0" fmla="*/ 2704021 h 2704021"/>
              <a:gd name="connsiteX1" fmla="*/ 458 w 12205170"/>
              <a:gd name="connsiteY1" fmla="*/ 391895 h 2704021"/>
              <a:gd name="connsiteX2" fmla="*/ 2064389 w 12205170"/>
              <a:gd name="connsiteY2" fmla="*/ 10 h 2704021"/>
              <a:gd name="connsiteX3" fmla="*/ 4049943 w 12205170"/>
              <a:gd name="connsiteY3" fmla="*/ 391894 h 2704021"/>
              <a:gd name="connsiteX4" fmla="*/ 6009372 w 12205170"/>
              <a:gd name="connsiteY4" fmla="*/ 836032 h 2704021"/>
              <a:gd name="connsiteX5" fmla="*/ 8164744 w 12205170"/>
              <a:gd name="connsiteY5" fmla="*/ 391895 h 2704021"/>
              <a:gd name="connsiteX6" fmla="*/ 10163361 w 12205170"/>
              <a:gd name="connsiteY6" fmla="*/ 10 h 2704021"/>
              <a:gd name="connsiteX7" fmla="*/ 12201167 w 12205170"/>
              <a:gd name="connsiteY7" fmla="*/ 378832 h 2704021"/>
              <a:gd name="connsiteX8" fmla="*/ 12201166 w 12205170"/>
              <a:gd name="connsiteY8" fmla="*/ 2690958 h 2704021"/>
              <a:gd name="connsiteX9" fmla="*/ 458 w 12205170"/>
              <a:gd name="connsiteY9" fmla="*/ 2704021 h 2704021"/>
              <a:gd name="connsiteX0" fmla="*/ 458 w 12205170"/>
              <a:gd name="connsiteY0" fmla="*/ 2704021 h 2704021"/>
              <a:gd name="connsiteX1" fmla="*/ 458 w 12205170"/>
              <a:gd name="connsiteY1" fmla="*/ 391895 h 2704021"/>
              <a:gd name="connsiteX2" fmla="*/ 2064389 w 12205170"/>
              <a:gd name="connsiteY2" fmla="*/ 10 h 2704021"/>
              <a:gd name="connsiteX3" fmla="*/ 4049943 w 12205170"/>
              <a:gd name="connsiteY3" fmla="*/ 391894 h 2704021"/>
              <a:gd name="connsiteX4" fmla="*/ 6126938 w 12205170"/>
              <a:gd name="connsiteY4" fmla="*/ 9 h 2704021"/>
              <a:gd name="connsiteX5" fmla="*/ 8164744 w 12205170"/>
              <a:gd name="connsiteY5" fmla="*/ 391895 h 2704021"/>
              <a:gd name="connsiteX6" fmla="*/ 10163361 w 12205170"/>
              <a:gd name="connsiteY6" fmla="*/ 10 h 2704021"/>
              <a:gd name="connsiteX7" fmla="*/ 12201167 w 12205170"/>
              <a:gd name="connsiteY7" fmla="*/ 378832 h 2704021"/>
              <a:gd name="connsiteX8" fmla="*/ 12201166 w 12205170"/>
              <a:gd name="connsiteY8" fmla="*/ 2690958 h 2704021"/>
              <a:gd name="connsiteX9" fmla="*/ 458 w 12205170"/>
              <a:gd name="connsiteY9" fmla="*/ 2704021 h 2704021"/>
              <a:gd name="connsiteX0" fmla="*/ 458 w 12205170"/>
              <a:gd name="connsiteY0" fmla="*/ 2704012 h 2704012"/>
              <a:gd name="connsiteX1" fmla="*/ 458 w 12205170"/>
              <a:gd name="connsiteY1" fmla="*/ 391886 h 2704012"/>
              <a:gd name="connsiteX2" fmla="*/ 2064389 w 12205170"/>
              <a:gd name="connsiteY2" fmla="*/ 1 h 2704012"/>
              <a:gd name="connsiteX3" fmla="*/ 4049943 w 12205170"/>
              <a:gd name="connsiteY3" fmla="*/ 391885 h 2704012"/>
              <a:gd name="connsiteX4" fmla="*/ 6126938 w 12205170"/>
              <a:gd name="connsiteY4" fmla="*/ 0 h 2704012"/>
              <a:gd name="connsiteX5" fmla="*/ 8164744 w 12205170"/>
              <a:gd name="connsiteY5" fmla="*/ 391886 h 2704012"/>
              <a:gd name="connsiteX6" fmla="*/ 10228675 w 12205170"/>
              <a:gd name="connsiteY6" fmla="*/ 836024 h 2704012"/>
              <a:gd name="connsiteX7" fmla="*/ 12201167 w 12205170"/>
              <a:gd name="connsiteY7" fmla="*/ 378823 h 2704012"/>
              <a:gd name="connsiteX8" fmla="*/ 12201166 w 12205170"/>
              <a:gd name="connsiteY8" fmla="*/ 2690949 h 2704012"/>
              <a:gd name="connsiteX9" fmla="*/ 458 w 12205170"/>
              <a:gd name="connsiteY9" fmla="*/ 2704012 h 2704012"/>
              <a:gd name="connsiteX0" fmla="*/ 458 w 12205170"/>
              <a:gd name="connsiteY0" fmla="*/ 2704020 h 2704020"/>
              <a:gd name="connsiteX1" fmla="*/ 458 w 12205170"/>
              <a:gd name="connsiteY1" fmla="*/ 391894 h 2704020"/>
              <a:gd name="connsiteX2" fmla="*/ 2064389 w 12205170"/>
              <a:gd name="connsiteY2" fmla="*/ 9 h 2704020"/>
              <a:gd name="connsiteX3" fmla="*/ 4049943 w 12205170"/>
              <a:gd name="connsiteY3" fmla="*/ 391893 h 2704020"/>
              <a:gd name="connsiteX4" fmla="*/ 6126938 w 12205170"/>
              <a:gd name="connsiteY4" fmla="*/ 8 h 2704020"/>
              <a:gd name="connsiteX5" fmla="*/ 8164744 w 12205170"/>
              <a:gd name="connsiteY5" fmla="*/ 391894 h 2704020"/>
              <a:gd name="connsiteX6" fmla="*/ 10137235 w 12205170"/>
              <a:gd name="connsiteY6" fmla="*/ 9 h 2704020"/>
              <a:gd name="connsiteX7" fmla="*/ 12201167 w 12205170"/>
              <a:gd name="connsiteY7" fmla="*/ 378831 h 2704020"/>
              <a:gd name="connsiteX8" fmla="*/ 12201166 w 12205170"/>
              <a:gd name="connsiteY8" fmla="*/ 2690957 h 2704020"/>
              <a:gd name="connsiteX9" fmla="*/ 458 w 12205170"/>
              <a:gd name="connsiteY9" fmla="*/ 2704020 h 270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5170" h="2704020">
                <a:moveTo>
                  <a:pt x="458" y="2704020"/>
                </a:moveTo>
                <a:cubicBezTo>
                  <a:pt x="-1719" y="1811392"/>
                  <a:pt x="4812" y="1299762"/>
                  <a:pt x="458" y="391894"/>
                </a:cubicBezTo>
                <a:cubicBezTo>
                  <a:pt x="649247" y="398426"/>
                  <a:pt x="1389475" y="9"/>
                  <a:pt x="2064389" y="9"/>
                </a:cubicBezTo>
                <a:cubicBezTo>
                  <a:pt x="2739303" y="9"/>
                  <a:pt x="3372852" y="391893"/>
                  <a:pt x="4049943" y="391893"/>
                </a:cubicBezTo>
                <a:cubicBezTo>
                  <a:pt x="4727034" y="391893"/>
                  <a:pt x="5441138" y="8"/>
                  <a:pt x="6126938" y="8"/>
                </a:cubicBezTo>
                <a:cubicBezTo>
                  <a:pt x="6812738" y="8"/>
                  <a:pt x="7496361" y="391894"/>
                  <a:pt x="8164744" y="391894"/>
                </a:cubicBezTo>
                <a:cubicBezTo>
                  <a:pt x="8833127" y="391894"/>
                  <a:pt x="9464498" y="2186"/>
                  <a:pt x="10137235" y="9"/>
                </a:cubicBezTo>
                <a:cubicBezTo>
                  <a:pt x="10809972" y="-2168"/>
                  <a:pt x="11693893" y="374478"/>
                  <a:pt x="12201167" y="378831"/>
                </a:cubicBezTo>
                <a:cubicBezTo>
                  <a:pt x="12212052" y="1297584"/>
                  <a:pt x="12196811" y="1937666"/>
                  <a:pt x="12201166" y="2690957"/>
                </a:cubicBezTo>
                <a:lnTo>
                  <a:pt x="458" y="27040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Une image contenant hache&#10;&#10;Description générée automatiquement">
            <a:extLst>
              <a:ext uri="{FF2B5EF4-FFF2-40B4-BE49-F238E27FC236}">
                <a16:creationId xmlns:a16="http://schemas.microsoft.com/office/drawing/2014/main" id="{E2006298-EBB5-9A40-AA40-E17F6F55D5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152900"/>
            <a:ext cx="12192000" cy="27051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CB8EC58-60BB-DE40-BF1F-CEE5A53E6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21123" y="5372215"/>
            <a:ext cx="1872425" cy="876295"/>
          </a:xfrm>
          <a:prstGeom prst="rect">
            <a:avLst/>
          </a:prstGeom>
        </p:spPr>
      </p:pic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6B0D2D05-DEAD-1E4B-89CB-5C0EC098D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927" y="1641761"/>
            <a:ext cx="10533994" cy="1221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TITRE (EN CAPS !)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C26AF4DC-3543-354D-BA08-B1B8C2C863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872" y="2860564"/>
            <a:ext cx="10533994" cy="682625"/>
          </a:xfrm>
        </p:spPr>
        <p:txBody>
          <a:bodyPr/>
          <a:lstStyle>
            <a:lvl1pPr marL="0" indent="0">
              <a:buNone/>
              <a:defRPr sz="2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382BC3-F11B-3A49-9C06-5C74BE3808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9210502" y="5212080"/>
            <a:ext cx="2793076" cy="1379913"/>
          </a:xfrm>
          <a:prstGeom prst="rect">
            <a:avLst/>
          </a:prstGeom>
          <a:solidFill>
            <a:srgbClr val="7D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226" y="390665"/>
            <a:ext cx="2880000" cy="98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37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4.2 2x img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28C35CC-E2AF-4C47-8C9A-8D654F3FE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369" y="551973"/>
            <a:ext cx="280909" cy="71940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EB2F7F2-0B09-9944-8EB5-383D6510EA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595" y="300372"/>
            <a:ext cx="6614565" cy="251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Titre plus petit ou suite de titre</a:t>
            </a:r>
            <a:endParaRPr lang="en-US" dirty="0"/>
          </a:p>
        </p:txBody>
      </p:sp>
      <p:sp>
        <p:nvSpPr>
          <p:cNvPr id="8" name="Espace réservé pour une image  2">
            <a:extLst>
              <a:ext uri="{FF2B5EF4-FFF2-40B4-BE49-F238E27FC236}">
                <a16:creationId xmlns:a16="http://schemas.microsoft.com/office/drawing/2014/main" id="{FD5BDA00-5625-EA4D-92CC-BCABE006A7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5646" y="1521105"/>
            <a:ext cx="5186849" cy="464502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7D1845C9-88F5-074B-88A3-EFF1E75B6F8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9501" y="1521105"/>
            <a:ext cx="5263819" cy="464502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2C5B097-05AF-E04E-8854-C2C25A9E4EE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086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5 img+txt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4E791C-A736-0146-BA6C-5CEE9A7E7178}"/>
              </a:ext>
            </a:extLst>
          </p:cNvPr>
          <p:cNvSpPr/>
          <p:nvPr userDrawn="1"/>
        </p:nvSpPr>
        <p:spPr>
          <a:xfrm>
            <a:off x="819501" y="1442666"/>
            <a:ext cx="484952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" indent="0">
              <a:lnSpc>
                <a:spcPts val="3560"/>
              </a:lnSpc>
              <a:buFontTx/>
              <a:buNone/>
              <a:tabLst>
                <a:tab pos="527050" algn="l"/>
              </a:tabLst>
            </a:pPr>
            <a:r>
              <a:rPr lang="fr-FR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" name="Espace réservé pour une image  2">
            <a:extLst>
              <a:ext uri="{FF2B5EF4-FFF2-40B4-BE49-F238E27FC236}">
                <a16:creationId xmlns:a16="http://schemas.microsoft.com/office/drawing/2014/main" id="{DC2092FD-E67E-804D-93F5-FA55D8F50AB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6175" y="1436115"/>
            <a:ext cx="2955608" cy="167527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26E8EC-11DF-3940-B1F7-D2A4D85ED6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3084" y="3216275"/>
            <a:ext cx="3001265" cy="624205"/>
          </a:xfrm>
        </p:spPr>
        <p:txBody>
          <a:bodyPr lIns="36000" rIns="36000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23" name="Espace réservé pour une image  2">
            <a:extLst>
              <a:ext uri="{FF2B5EF4-FFF2-40B4-BE49-F238E27FC236}">
                <a16:creationId xmlns:a16="http://schemas.microsoft.com/office/drawing/2014/main" id="{AB006C9B-9107-454B-9F86-BB4A7DBCF97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76175" y="3955795"/>
            <a:ext cx="2955608" cy="167527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68B64218-4CD1-114A-A46D-24A179B57A5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3084" y="5735955"/>
            <a:ext cx="3001265" cy="624205"/>
          </a:xfrm>
        </p:spPr>
        <p:txBody>
          <a:bodyPr lIns="36000" rIns="36000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35" name="Espace réservé pour une image  2">
            <a:extLst>
              <a:ext uri="{FF2B5EF4-FFF2-40B4-BE49-F238E27FC236}">
                <a16:creationId xmlns:a16="http://schemas.microsoft.com/office/drawing/2014/main" id="{64E3E236-9603-1F46-B8DD-956C11F75DB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425055" y="1436115"/>
            <a:ext cx="2955608" cy="167527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36" name="Espace réservé du texte 2">
            <a:extLst>
              <a:ext uri="{FF2B5EF4-FFF2-40B4-BE49-F238E27FC236}">
                <a16:creationId xmlns:a16="http://schemas.microsoft.com/office/drawing/2014/main" id="{EFA695B2-E5B7-AC41-A790-40B8808933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79398" y="3216275"/>
            <a:ext cx="3001265" cy="624205"/>
          </a:xfrm>
        </p:spPr>
        <p:txBody>
          <a:bodyPr lIns="36000" rIns="36000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37" name="Espace réservé pour une image  2">
            <a:extLst>
              <a:ext uri="{FF2B5EF4-FFF2-40B4-BE49-F238E27FC236}">
                <a16:creationId xmlns:a16="http://schemas.microsoft.com/office/drawing/2014/main" id="{80A95592-A7A4-FD44-82DD-1CA17047FAD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425055" y="3955795"/>
            <a:ext cx="2955608" cy="167527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38" name="Espace réservé du texte 2">
            <a:extLst>
              <a:ext uri="{FF2B5EF4-FFF2-40B4-BE49-F238E27FC236}">
                <a16:creationId xmlns:a16="http://schemas.microsoft.com/office/drawing/2014/main" id="{BC3BB7D4-81B0-D147-9370-7E9751F25F8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79398" y="5735955"/>
            <a:ext cx="3001265" cy="624205"/>
          </a:xfrm>
        </p:spPr>
        <p:txBody>
          <a:bodyPr lIns="36000" rIns="36000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39" name="Espace réservé pour une image  2">
            <a:extLst>
              <a:ext uri="{FF2B5EF4-FFF2-40B4-BE49-F238E27FC236}">
                <a16:creationId xmlns:a16="http://schemas.microsoft.com/office/drawing/2014/main" id="{E14A16FD-C33F-5F4E-B956-01C1D9BC13D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665855" y="1436115"/>
            <a:ext cx="2955608" cy="167527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40" name="Espace réservé du texte 2">
            <a:extLst>
              <a:ext uri="{FF2B5EF4-FFF2-40B4-BE49-F238E27FC236}">
                <a16:creationId xmlns:a16="http://schemas.microsoft.com/office/drawing/2014/main" id="{CC091497-2892-BC43-A029-B0953AB0F3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20198" y="3216275"/>
            <a:ext cx="3001265" cy="624205"/>
          </a:xfrm>
        </p:spPr>
        <p:txBody>
          <a:bodyPr lIns="36000" rIns="36000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41" name="Espace réservé pour une image  2">
            <a:extLst>
              <a:ext uri="{FF2B5EF4-FFF2-40B4-BE49-F238E27FC236}">
                <a16:creationId xmlns:a16="http://schemas.microsoft.com/office/drawing/2014/main" id="{4E701BC6-D36E-2345-84B1-1B0E494DB92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665855" y="3955795"/>
            <a:ext cx="2955608" cy="167527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0B8F7E82-44E6-6243-BEBA-FAE29E1AC0A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20198" y="5735955"/>
            <a:ext cx="3001265" cy="624205"/>
          </a:xfrm>
        </p:spPr>
        <p:txBody>
          <a:bodyPr lIns="36000" rIns="36000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BA8BFC8-4146-CD46-98D6-1494BCBED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198" y="793475"/>
            <a:ext cx="663118" cy="169823"/>
          </a:xfrm>
          <a:prstGeom prst="rect">
            <a:avLst/>
          </a:prstGeom>
        </p:spPr>
      </p:pic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BAC03BA7-36E1-7F45-80FA-614A684D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87" y="0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7D53B91-C880-4E42-8F7D-619D4D117B50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281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6 intro+img+txt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F9F2924D-35C8-034F-BFFD-A8EA23ED6FD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9820" y="2444194"/>
            <a:ext cx="3382555" cy="209893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D0000D-8658-D943-B8BB-AF612EEE60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200" y="1480896"/>
            <a:ext cx="10534650" cy="775545"/>
          </a:xfrm>
        </p:spPr>
        <p:txBody>
          <a:bodyPr lIns="36000">
            <a:normAutofit/>
          </a:bodyPr>
          <a:lstStyle>
            <a:lvl1pPr marL="0" indent="0" algn="l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5" name="Espace réservé du texte 2">
            <a:extLst>
              <a:ext uri="{FF2B5EF4-FFF2-40B4-BE49-F238E27FC236}">
                <a16:creationId xmlns:a16="http://schemas.microsoft.com/office/drawing/2014/main" id="{852B8A1F-5A33-0741-8199-E18B313D30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15117" y="4757955"/>
            <a:ext cx="3382555" cy="130657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981EC72D-422F-954A-8E2A-3ADE38E5C42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022940" y="2444194"/>
            <a:ext cx="3382555" cy="209893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92E2EFAC-671B-274E-A5ED-7E83E7C374F3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436460" y="2444194"/>
            <a:ext cx="3382555" cy="209893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41355DE5-C85F-6B45-85B2-CF0C958065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21917" y="4757955"/>
            <a:ext cx="3382555" cy="130657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3199DD7E-A42C-234A-9DB2-4BF0FA478BF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8637" y="4757955"/>
            <a:ext cx="3382555" cy="130657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174E3AF-BB8E-1E43-9F70-1511338D62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198" y="793475"/>
            <a:ext cx="663118" cy="169823"/>
          </a:xfrm>
          <a:prstGeom prst="rect">
            <a:avLst/>
          </a:prstGeom>
        </p:spPr>
      </p:pic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959CD3A5-25FA-CC45-A313-442C9D15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87" y="0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096A520-0D6C-3D4A-AE25-1D801DBF9F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600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6 intro+img+txt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013FDAAF-93C1-2846-9DB4-ACB004400C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369" y="551973"/>
            <a:ext cx="280909" cy="71940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C05E108-0C35-9145-9E8D-CDF2E6CA13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595" y="300372"/>
            <a:ext cx="6614565" cy="251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Titre plus petit ou suite de titre</a:t>
            </a:r>
            <a:endParaRPr lang="en-US" dirty="0"/>
          </a:p>
        </p:txBody>
      </p:sp>
      <p:sp>
        <p:nvSpPr>
          <p:cNvPr id="16" name="Espace réservé pour une image  2">
            <a:extLst>
              <a:ext uri="{FF2B5EF4-FFF2-40B4-BE49-F238E27FC236}">
                <a16:creationId xmlns:a16="http://schemas.microsoft.com/office/drawing/2014/main" id="{1897A241-CE6E-BF47-8E4C-7083F2E6E06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9820" y="2444194"/>
            <a:ext cx="3382555" cy="209893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F731C623-452C-774F-A042-142EECD6C9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200" y="1480896"/>
            <a:ext cx="10534650" cy="775545"/>
          </a:xfrm>
        </p:spPr>
        <p:txBody>
          <a:bodyPr lIns="36000">
            <a:normAutofit/>
          </a:bodyPr>
          <a:lstStyle>
            <a:lvl1pPr marL="0" indent="0" algn="l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6FF7B430-79C4-D544-85E6-2BBEFEEEB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15117" y="4757955"/>
            <a:ext cx="3382555" cy="130657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1" name="Espace réservé pour une image  2">
            <a:extLst>
              <a:ext uri="{FF2B5EF4-FFF2-40B4-BE49-F238E27FC236}">
                <a16:creationId xmlns:a16="http://schemas.microsoft.com/office/drawing/2014/main" id="{6166063F-8448-C44A-9837-79EFA02208C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022940" y="2444194"/>
            <a:ext cx="3382555" cy="209893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22" name="Espace réservé pour une image  2">
            <a:extLst>
              <a:ext uri="{FF2B5EF4-FFF2-40B4-BE49-F238E27FC236}">
                <a16:creationId xmlns:a16="http://schemas.microsoft.com/office/drawing/2014/main" id="{9224370F-3D11-4048-80C8-BE9395762FFE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436460" y="2444194"/>
            <a:ext cx="3382555" cy="209893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07FC35F9-1C80-CC4F-B5D8-6E134E09891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21917" y="4757955"/>
            <a:ext cx="3382555" cy="130657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40CD4A5C-8797-2F40-82C5-54337F317CF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8637" y="4757955"/>
            <a:ext cx="3382555" cy="130657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B982170-7211-4747-AA68-5881D4D5D9BA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152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8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5366FE4-91BE-2145-8763-D177861CB2A6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544661" y="5691472"/>
            <a:ext cx="3133724" cy="3888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0" dirty="0">
                <a:latin typeface="Calibri" panose="020F0502020204030204" pitchFamily="34" charset="0"/>
                <a:cs typeface="Calibri" panose="020F0502020204030204" pitchFamily="34" charset="0"/>
              </a:rPr>
              <a:t>LORM IPSUM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42310AE6-0A77-A04C-8A68-F4BF3E5A0A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200" y="2016652"/>
            <a:ext cx="3133725" cy="144145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21" name="Espace réservé pour une image  4">
            <a:extLst>
              <a:ext uri="{FF2B5EF4-FFF2-40B4-BE49-F238E27FC236}">
                <a16:creationId xmlns:a16="http://schemas.microsoft.com/office/drawing/2014/main" id="{781C3031-A172-9A40-AA3A-AE9E71A09D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34083" y="2016652"/>
            <a:ext cx="3133725" cy="144145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7ED995D4-456D-4849-81BC-61BE429B32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44661" y="4161424"/>
            <a:ext cx="3133725" cy="144145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75C7511E-9C7B-994C-BCA8-DD5110D0EF8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075" y="1510360"/>
            <a:ext cx="3133724" cy="388876"/>
          </a:xfrm>
          <a:ln>
            <a:solidFill>
              <a:srgbClr val="139F7E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ICI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17254E1B-9129-734D-BE83-159340E726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0075" y="1510360"/>
            <a:ext cx="3133724" cy="388876"/>
          </a:xfrm>
          <a:ln>
            <a:solidFill>
              <a:srgbClr val="139F7E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ICI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98A7937D-CF6E-8B46-BB37-7911C735DA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32657" y="3677090"/>
            <a:ext cx="3133724" cy="388876"/>
          </a:xfrm>
          <a:ln>
            <a:solidFill>
              <a:srgbClr val="139F7E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ICI</a:t>
            </a: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33CE1A7E-8DC8-2A46-842C-6454F14159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5075" y="3541585"/>
            <a:ext cx="3133724" cy="388876"/>
          </a:xfrm>
          <a:solidFill>
            <a:schemeClr val="accent4"/>
          </a:solidFill>
          <a:ln>
            <a:noFill/>
          </a:ln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ici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0BB6214A-E493-AB45-B6EC-654BD84AB7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29788" y="3541585"/>
            <a:ext cx="3133724" cy="388876"/>
          </a:xfrm>
          <a:solidFill>
            <a:schemeClr val="accent4"/>
          </a:solidFill>
          <a:ln>
            <a:noFill/>
          </a:ln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ici</a:t>
            </a:r>
          </a:p>
        </p:txBody>
      </p:sp>
      <p:sp>
        <p:nvSpPr>
          <p:cNvPr id="32" name="Espace réservé du texte 2">
            <a:extLst>
              <a:ext uri="{FF2B5EF4-FFF2-40B4-BE49-F238E27FC236}">
                <a16:creationId xmlns:a16="http://schemas.microsoft.com/office/drawing/2014/main" id="{6A5B65B5-CBD7-3447-B0D9-D795A92FB64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42370" y="5698377"/>
            <a:ext cx="3133724" cy="388876"/>
          </a:xfrm>
          <a:solidFill>
            <a:schemeClr val="accent4"/>
          </a:solidFill>
          <a:ln>
            <a:noFill/>
          </a:ln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ici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E8879A4-84D3-8849-8131-5D175AB0CAF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092326" y="1255126"/>
            <a:ext cx="2007348" cy="2007347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1DA68ED-6DDE-A843-90AE-1AEA151081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198" y="793475"/>
            <a:ext cx="663118" cy="169823"/>
          </a:xfrm>
          <a:prstGeom prst="rect">
            <a:avLst/>
          </a:prstGeom>
        </p:spPr>
      </p:pic>
      <p:sp>
        <p:nvSpPr>
          <p:cNvPr id="18" name="Espace réservé du titre 1">
            <a:extLst>
              <a:ext uri="{FF2B5EF4-FFF2-40B4-BE49-F238E27FC236}">
                <a16:creationId xmlns:a16="http://schemas.microsoft.com/office/drawing/2014/main" id="{F8BFB86C-2890-5642-9A49-2D849F5BA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87" y="0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DC28147-1245-DC45-B539-D8F382774A3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381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7 tableau avec cl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4E791C-A736-0146-BA6C-5CEE9A7E7178}"/>
              </a:ext>
            </a:extLst>
          </p:cNvPr>
          <p:cNvSpPr/>
          <p:nvPr userDrawn="1"/>
        </p:nvSpPr>
        <p:spPr>
          <a:xfrm>
            <a:off x="819501" y="1442666"/>
            <a:ext cx="484952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" indent="0">
              <a:lnSpc>
                <a:spcPts val="3560"/>
              </a:lnSpc>
              <a:buFontTx/>
              <a:buNone/>
              <a:tabLst>
                <a:tab pos="527050" algn="l"/>
              </a:tabLst>
            </a:pPr>
            <a:r>
              <a:rPr lang="fr-FR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Espace réservé du tableau 3">
            <a:extLst>
              <a:ext uri="{FF2B5EF4-FFF2-40B4-BE49-F238E27FC236}">
                <a16:creationId xmlns:a16="http://schemas.microsoft.com/office/drawing/2014/main" id="{3D17709A-4BFD-4C4B-B7CA-682D04959AF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93763" y="1389752"/>
            <a:ext cx="10548937" cy="4755554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E79E4E6-C061-714B-962F-3EC4E1B056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198" y="793475"/>
            <a:ext cx="663118" cy="169823"/>
          </a:xfrm>
          <a:prstGeom prst="rect">
            <a:avLst/>
          </a:prstGeom>
        </p:spPr>
      </p:pic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3698D0E5-5E78-094A-887D-7A3AB1F71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87" y="0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AFB71F7-F2DC-4944-B3BD-0460151E24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523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os à copier/co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>
            <a:extLst>
              <a:ext uri="{FF2B5EF4-FFF2-40B4-BE49-F238E27FC236}">
                <a16:creationId xmlns:a16="http://schemas.microsoft.com/office/drawing/2014/main" id="{23231E88-6A41-9249-81DA-38CE5AE76B9D}"/>
              </a:ext>
            </a:extLst>
          </p:cNvPr>
          <p:cNvSpPr txBox="1"/>
          <p:nvPr userDrawn="1"/>
        </p:nvSpPr>
        <p:spPr>
          <a:xfrm>
            <a:off x="768759" y="2315913"/>
            <a:ext cx="811981" cy="19422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Hauswasser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8AF8A9F-BE75-A842-BD44-3EF5AFD54D40}"/>
              </a:ext>
            </a:extLst>
          </p:cNvPr>
          <p:cNvSpPr txBox="1"/>
          <p:nvPr userDrawn="1"/>
        </p:nvSpPr>
        <p:spPr>
          <a:xfrm>
            <a:off x="1922551" y="2315913"/>
            <a:ext cx="1248861" cy="19165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</a:t>
            </a:r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-Infos online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25F9D71-0EC4-D74C-849D-2F598D91A4D5}"/>
              </a:ext>
            </a:extLst>
          </p:cNvPr>
          <p:cNvSpPr txBox="1"/>
          <p:nvPr userDrawn="1"/>
        </p:nvSpPr>
        <p:spPr>
          <a:xfrm>
            <a:off x="3574489" y="2314877"/>
            <a:ext cx="514124" cy="1888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A1C40A9-CABE-0544-A5E3-0B157E4B67F7}"/>
              </a:ext>
            </a:extLst>
          </p:cNvPr>
          <p:cNvSpPr txBox="1"/>
          <p:nvPr userDrawn="1"/>
        </p:nvSpPr>
        <p:spPr>
          <a:xfrm>
            <a:off x="4793156" y="2312277"/>
            <a:ext cx="848956" cy="22633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Focus &gt; </a:t>
            </a:r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1E3890F-CBCD-1B48-8E93-4DA77EDCE96A}"/>
              </a:ext>
            </a:extLst>
          </p:cNvPr>
          <p:cNvSpPr txBox="1"/>
          <p:nvPr userDrawn="1"/>
        </p:nvSpPr>
        <p:spPr>
          <a:xfrm>
            <a:off x="6202222" y="2299511"/>
            <a:ext cx="775609" cy="2263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Wasserwerte</a:t>
            </a:r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 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25E6524-D428-5048-B5E3-FDD33E74E1FA}"/>
              </a:ext>
            </a:extLst>
          </p:cNvPr>
          <p:cNvSpPr txBox="1"/>
          <p:nvPr userDrawn="1"/>
        </p:nvSpPr>
        <p:spPr>
          <a:xfrm>
            <a:off x="7612004" y="2283132"/>
            <a:ext cx="807065" cy="25196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Wassergehalt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CD4A7C3-7400-694E-8388-67B5E6DCC4A4}"/>
              </a:ext>
            </a:extLst>
          </p:cNvPr>
          <p:cNvSpPr txBox="1"/>
          <p:nvPr userDrawn="1"/>
        </p:nvSpPr>
        <p:spPr>
          <a:xfrm>
            <a:off x="9033345" y="2319929"/>
            <a:ext cx="850052" cy="19020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Wasserkosten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84DE965-627F-E549-840A-E3209C997AE2}"/>
              </a:ext>
            </a:extLst>
          </p:cNvPr>
          <p:cNvSpPr txBox="1"/>
          <p:nvPr userDrawn="1"/>
        </p:nvSpPr>
        <p:spPr>
          <a:xfrm>
            <a:off x="566564" y="3771507"/>
            <a:ext cx="1187521" cy="20210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Pflanzenbewässerung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5382CB1-F31D-834D-9FDC-AC37F050C0CC}"/>
              </a:ext>
            </a:extLst>
          </p:cNvPr>
          <p:cNvSpPr txBox="1"/>
          <p:nvPr userDrawn="1"/>
        </p:nvSpPr>
        <p:spPr>
          <a:xfrm>
            <a:off x="1969819" y="3796280"/>
            <a:ext cx="1071197" cy="17819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Regentage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AE1063A-34B6-2343-9145-8500C1A022B6}"/>
              </a:ext>
            </a:extLst>
          </p:cNvPr>
          <p:cNvSpPr txBox="1"/>
          <p:nvPr userDrawn="1"/>
        </p:nvSpPr>
        <p:spPr>
          <a:xfrm>
            <a:off x="3361122" y="3888985"/>
            <a:ext cx="912805" cy="15185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Kläranlage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711E167-907B-B644-9F90-BC8618734268}"/>
              </a:ext>
            </a:extLst>
          </p:cNvPr>
          <p:cNvSpPr txBox="1"/>
          <p:nvPr userDrawn="1"/>
        </p:nvSpPr>
        <p:spPr>
          <a:xfrm>
            <a:off x="4635409" y="3877988"/>
            <a:ext cx="1186863" cy="19744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Energie &amp; </a:t>
            </a:r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23D843C-7C56-F447-82E0-7CA448C180F0}"/>
              </a:ext>
            </a:extLst>
          </p:cNvPr>
          <p:cNvSpPr txBox="1"/>
          <p:nvPr userDrawn="1"/>
        </p:nvSpPr>
        <p:spPr>
          <a:xfrm>
            <a:off x="5989322" y="3885379"/>
            <a:ext cx="1162590" cy="19340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Regenwasser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093516E7-BE88-B64E-BF6C-9E240AA13132}"/>
              </a:ext>
            </a:extLst>
          </p:cNvPr>
          <p:cNvSpPr txBox="1"/>
          <p:nvPr userDrawn="1"/>
        </p:nvSpPr>
        <p:spPr>
          <a:xfrm>
            <a:off x="7449558" y="3892909"/>
            <a:ext cx="1162590" cy="19340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Wasserwerte</a:t>
            </a:r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OK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F491A25-DF17-4D4C-9B06-2900CEA3952F}"/>
              </a:ext>
            </a:extLst>
          </p:cNvPr>
          <p:cNvSpPr txBox="1"/>
          <p:nvPr userDrawn="1"/>
        </p:nvSpPr>
        <p:spPr>
          <a:xfrm>
            <a:off x="9083311" y="3894027"/>
            <a:ext cx="750120" cy="1725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Kein</a:t>
            </a:r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DDB3622-5807-204B-8C8B-D99E00390FE9}"/>
              </a:ext>
            </a:extLst>
          </p:cNvPr>
          <p:cNvSpPr txBox="1"/>
          <p:nvPr userDrawn="1"/>
        </p:nvSpPr>
        <p:spPr>
          <a:xfrm>
            <a:off x="2093524" y="5629203"/>
            <a:ext cx="842372" cy="1913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-&gt; alternative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DA93248-1A42-6D49-8EB8-9701B5B7613F}"/>
              </a:ext>
            </a:extLst>
          </p:cNvPr>
          <p:cNvSpPr txBox="1"/>
          <p:nvPr userDrawn="1"/>
        </p:nvSpPr>
        <p:spPr>
          <a:xfrm>
            <a:off x="3466648" y="5618242"/>
            <a:ext cx="1059663" cy="17628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kein</a:t>
            </a:r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Trinkwasser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C3AF24A-C312-6A44-B516-C896BDF79C50}"/>
              </a:ext>
            </a:extLst>
          </p:cNvPr>
          <p:cNvSpPr txBox="1"/>
          <p:nvPr userDrawn="1"/>
        </p:nvSpPr>
        <p:spPr>
          <a:xfrm>
            <a:off x="811976" y="5585515"/>
            <a:ext cx="834479" cy="24173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Trinkwasser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9758E21-F3CE-E445-9336-D467BC5FC198}"/>
              </a:ext>
            </a:extLst>
          </p:cNvPr>
          <p:cNvSpPr txBox="1"/>
          <p:nvPr userDrawn="1"/>
        </p:nvSpPr>
        <p:spPr>
          <a:xfrm>
            <a:off x="4680555" y="5623409"/>
            <a:ext cx="1280535" cy="19340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</a:t>
            </a:r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- </a:t>
            </a:r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flasche</a:t>
            </a:r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/</a:t>
            </a:r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behälter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A1E0E8A-3527-224D-A27A-912D29FA91F9}"/>
              </a:ext>
            </a:extLst>
          </p:cNvPr>
          <p:cNvSpPr txBox="1"/>
          <p:nvPr userDrawn="1"/>
        </p:nvSpPr>
        <p:spPr>
          <a:xfrm>
            <a:off x="6126003" y="5634672"/>
            <a:ext cx="1084353" cy="180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Wasseruntersuchung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0F49DFBA-F234-5A4A-B9DA-5BE306B22AD6}"/>
              </a:ext>
            </a:extLst>
          </p:cNvPr>
          <p:cNvSpPr txBox="1"/>
          <p:nvPr userDrawn="1"/>
        </p:nvSpPr>
        <p:spPr>
          <a:xfrm>
            <a:off x="7449558" y="5634657"/>
            <a:ext cx="1079860" cy="179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-&gt; alternative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C9976B0D-3EFE-D84B-B168-D9F3E3071D94}"/>
              </a:ext>
            </a:extLst>
          </p:cNvPr>
          <p:cNvSpPr txBox="1"/>
          <p:nvPr userDrawn="1"/>
        </p:nvSpPr>
        <p:spPr>
          <a:xfrm>
            <a:off x="8702972" y="5599244"/>
            <a:ext cx="1453118" cy="24173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Bach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DCF25986-3B10-394B-8181-02F7856F7E6F}"/>
              </a:ext>
            </a:extLst>
          </p:cNvPr>
          <p:cNvSpPr txBox="1"/>
          <p:nvPr userDrawn="1"/>
        </p:nvSpPr>
        <p:spPr>
          <a:xfrm>
            <a:off x="10367417" y="5609680"/>
            <a:ext cx="1162590" cy="19340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Fluss</a:t>
            </a:r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 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BE9B1CD1-A69E-F54D-95A7-3474172081B3}"/>
              </a:ext>
            </a:extLst>
          </p:cNvPr>
          <p:cNvSpPr txBox="1"/>
          <p:nvPr userDrawn="1"/>
        </p:nvSpPr>
        <p:spPr>
          <a:xfrm>
            <a:off x="10477746" y="3901949"/>
            <a:ext cx="941933" cy="1566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Hochwasser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7" name="Title Placeholder 1">
            <a:extLst>
              <a:ext uri="{FF2B5EF4-FFF2-40B4-BE49-F238E27FC236}">
                <a16:creationId xmlns:a16="http://schemas.microsoft.com/office/drawing/2014/main" id="{462D5F01-5164-404F-99E3-D89CB74486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161" y="294514"/>
            <a:ext cx="6614565" cy="2516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6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 err="1"/>
              <a:t>Pictos</a:t>
            </a:r>
            <a:r>
              <a:rPr lang="fr-FR" dirty="0"/>
              <a:t> à copier du masque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35BAA68-DF48-2840-92DA-BC9F6DEA6034}"/>
              </a:ext>
            </a:extLst>
          </p:cNvPr>
          <p:cNvSpPr/>
          <p:nvPr userDrawn="1"/>
        </p:nvSpPr>
        <p:spPr>
          <a:xfrm>
            <a:off x="9442174" y="149087"/>
            <a:ext cx="2584174" cy="834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FB62BB7E-CCD9-F24E-9F4B-1E77104B66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637" y="1441938"/>
            <a:ext cx="975747" cy="975747"/>
          </a:xfrm>
          <a:prstGeom prst="rect">
            <a:avLst/>
          </a:prstGeom>
        </p:spPr>
      </p:pic>
      <p:pic>
        <p:nvPicPr>
          <p:cNvPr id="59" name="Image 58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0C03FBCB-B351-824E-8C60-5DA221410A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8731" y="1453951"/>
            <a:ext cx="984763" cy="984763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A568F110-D464-C54D-A2FA-BE26CF33F1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20392" y="1448089"/>
            <a:ext cx="989396" cy="989396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472E9791-5C8D-F841-BD6D-176D23CB88A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18852" y="1453950"/>
            <a:ext cx="983535" cy="983535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02937CDC-B376-D74E-9314-9C845C3F5C2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63686" y="1449860"/>
            <a:ext cx="983535" cy="983535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A6C7BC4F-3C98-1A4B-9ED8-6ED69FE8E6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522371" y="1449860"/>
            <a:ext cx="983535" cy="983535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A0A3A7F1-1A5F-B54A-ADBE-FD0B7598167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926906" y="1441938"/>
            <a:ext cx="975747" cy="975747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83B8D795-AB91-6744-9925-7E0AA7A70C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15934" y="2901184"/>
            <a:ext cx="951432" cy="951432"/>
          </a:xfrm>
          <a:prstGeom prst="rect">
            <a:avLst/>
          </a:prstGeom>
        </p:spPr>
      </p:pic>
      <p:pic>
        <p:nvPicPr>
          <p:cNvPr id="77" name="Image 76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FBDD380F-474A-F64C-B721-604169DB438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036462" y="2911531"/>
            <a:ext cx="951432" cy="951432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578223E9-5AF7-9C40-B13B-C6EAD815AB4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340173" y="3038011"/>
            <a:ext cx="989397" cy="989397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34C32995-BC73-FF41-8E7C-8D8C32C1CD9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692111" y="3050071"/>
            <a:ext cx="982659" cy="982659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20061C89-460C-3347-B752-BC4AFBC555F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063686" y="3025891"/>
            <a:ext cx="1001517" cy="1001517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E1CF4BD1-A8D0-224F-A28F-CED7E180CCC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522371" y="3072011"/>
            <a:ext cx="973841" cy="973841"/>
          </a:xfrm>
          <a:prstGeom prst="rect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A13BC5DB-9894-504B-B6BC-C24F60C63FA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936409" y="3059266"/>
            <a:ext cx="989397" cy="989397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E3CAE61E-83F2-5D47-B108-42A6839A1BF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10464009" y="2955052"/>
            <a:ext cx="975747" cy="975747"/>
          </a:xfrm>
          <a:prstGeom prst="rect">
            <a:avLst/>
          </a:prstGeom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DF960C78-9939-2A4D-AF26-FCC0A4A14CE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07040" y="4677511"/>
            <a:ext cx="1047046" cy="1047046"/>
          </a:xfrm>
          <a:prstGeom prst="rect">
            <a:avLst/>
          </a:prstGeom>
        </p:spPr>
      </p:pic>
      <p:pic>
        <p:nvPicPr>
          <p:cNvPr id="102" name="Image 101">
            <a:extLst>
              <a:ext uri="{FF2B5EF4-FFF2-40B4-BE49-F238E27FC236}">
                <a16:creationId xmlns:a16="http://schemas.microsoft.com/office/drawing/2014/main" id="{7665EF71-506A-E944-A53D-5300AABBB60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027952" y="4688397"/>
            <a:ext cx="959942" cy="959942"/>
          </a:xfrm>
          <a:prstGeom prst="rect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23A899AD-4A41-B64E-A359-E0529AB7CEC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343276" y="4741089"/>
            <a:ext cx="941537" cy="941537"/>
          </a:xfrm>
          <a:prstGeom prst="rect">
            <a:avLst/>
          </a:prstGeom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3A285B87-FBD5-2049-8F29-165AB049903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716588" y="4616917"/>
            <a:ext cx="1117013" cy="1117013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9FB01015-14BD-4E4F-AA2F-9ED0113F631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6060289" y="4702829"/>
            <a:ext cx="1034409" cy="1034409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05C8D658-5FAA-4F4F-B91C-C9CB93E7B12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7518974" y="4702829"/>
            <a:ext cx="1034409" cy="1034409"/>
          </a:xfrm>
          <a:prstGeom prst="rect">
            <a:avLst/>
          </a:prstGeom>
        </p:spPr>
      </p:pic>
      <p:pic>
        <p:nvPicPr>
          <p:cNvPr id="116" name="Image 115">
            <a:extLst>
              <a:ext uri="{FF2B5EF4-FFF2-40B4-BE49-F238E27FC236}">
                <a16:creationId xmlns:a16="http://schemas.microsoft.com/office/drawing/2014/main" id="{9F696601-15ED-A748-BD9F-8379F6249EA7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8960662" y="4697317"/>
            <a:ext cx="958917" cy="958917"/>
          </a:xfrm>
          <a:prstGeom prst="rect">
            <a:avLst/>
          </a:prstGeom>
        </p:spPr>
      </p:pic>
      <p:pic>
        <p:nvPicPr>
          <p:cNvPr id="119" name="Image 118">
            <a:extLst>
              <a:ext uri="{FF2B5EF4-FFF2-40B4-BE49-F238E27FC236}">
                <a16:creationId xmlns:a16="http://schemas.microsoft.com/office/drawing/2014/main" id="{07B1D93D-C74F-DF42-9BBF-A441A853CB77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496667" y="4706832"/>
            <a:ext cx="958917" cy="958917"/>
          </a:xfrm>
          <a:prstGeom prst="rect">
            <a:avLst/>
          </a:prstGeom>
        </p:spPr>
      </p:pic>
      <p:pic>
        <p:nvPicPr>
          <p:cNvPr id="54" name="Image 6">
            <a:extLst>
              <a:ext uri="{FF2B5EF4-FFF2-40B4-BE49-F238E27FC236}">
                <a16:creationId xmlns:a16="http://schemas.microsoft.com/office/drawing/2014/main" id="{AE79E4E6-C061-714B-962F-3EC4E1B0566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797198" y="793475"/>
            <a:ext cx="663118" cy="16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3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19B8D7F-E41E-C547-A269-5925F9A0D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2000"/>
          </a:blip>
          <a:srcRect/>
          <a:stretch/>
        </p:blipFill>
        <p:spPr>
          <a:xfrm>
            <a:off x="-1232509" y="2267868"/>
            <a:ext cx="14839897" cy="354867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2F7339-EDE4-114D-8513-7FE36FA19D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633" y="793475"/>
            <a:ext cx="663118" cy="169823"/>
          </a:xfrm>
          <a:prstGeom prst="rect">
            <a:avLst/>
          </a:prstGeom>
        </p:spPr>
      </p:pic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DDA16D63-6F57-D446-9723-FB11D3F9E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22" y="1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EC39E8-CAF5-D44D-9003-D1CF91D507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927" y="1436914"/>
            <a:ext cx="10509250" cy="4851174"/>
          </a:xfrm>
        </p:spPr>
        <p:txBody>
          <a:bodyPr/>
          <a:lstStyle>
            <a:lvl1pPr marL="457200" indent="-457200">
              <a:buFont typeface="+mj-lt"/>
              <a:buAutoNum type="arabicPeriod"/>
              <a:defRPr b="1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DBD49B-19F0-AB46-AA3A-51F25B6966C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52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FF87A58A-E14F-4E40-B351-166D6C662C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9589" y="0"/>
            <a:ext cx="6096000" cy="6858000"/>
          </a:xfrm>
          <a:pattFill prst="pct40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8DF1EA1-DB22-B64B-8FCA-8891C7A99D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2000"/>
          </a:blip>
          <a:srcRect/>
          <a:stretch/>
        </p:blipFill>
        <p:spPr>
          <a:xfrm>
            <a:off x="10592890" y="3821632"/>
            <a:ext cx="1043727" cy="1407595"/>
          </a:xfrm>
          <a:prstGeom prst="rect">
            <a:avLst/>
          </a:prstGeom>
        </p:spPr>
      </p:pic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FEAA6128-D1E1-174B-9AF6-6AEE747ED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7229" y="1287748"/>
            <a:ext cx="1758228" cy="122172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n°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C4F18E3-D434-0D46-84AF-CCEDA33784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45558" y="2427410"/>
            <a:ext cx="518982" cy="132910"/>
          </a:xfrm>
          <a:prstGeom prst="rect">
            <a:avLst/>
          </a:prstGeom>
        </p:spPr>
      </p:pic>
      <p:sp>
        <p:nvSpPr>
          <p:cNvPr id="19" name="Espace réservé du texte 14">
            <a:extLst>
              <a:ext uri="{FF2B5EF4-FFF2-40B4-BE49-F238E27FC236}">
                <a16:creationId xmlns:a16="http://schemas.microsoft.com/office/drawing/2014/main" id="{FC7E3807-2C21-6448-82DA-0068A491DE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14614" y="3131282"/>
            <a:ext cx="4270353" cy="1407595"/>
          </a:xfrm>
        </p:spPr>
        <p:txBody>
          <a:bodyPr/>
          <a:lstStyle>
            <a:lvl1pPr marL="0" indent="0">
              <a:buNone/>
              <a:defRPr sz="2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pic>
        <p:nvPicPr>
          <p:cNvPr id="8" name="Image 7" descr="Une image contenant hache&#10;&#10;Description générée automatiquement">
            <a:extLst>
              <a:ext uri="{FF2B5EF4-FFF2-40B4-BE49-F238E27FC236}">
                <a16:creationId xmlns:a16="http://schemas.microsoft.com/office/drawing/2014/main" id="{FD46885F-6313-DD4D-8EBD-5C68C78C60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5160" r="24841" b="31604"/>
          <a:stretch/>
        </p:blipFill>
        <p:spPr>
          <a:xfrm>
            <a:off x="6096000" y="5007824"/>
            <a:ext cx="6096000" cy="18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3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 txt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45FAA363-1421-A841-B5A9-8DF23DFC2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23" y="2394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6B47D19-C6AC-EB40-8F33-952920278B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633" y="793475"/>
            <a:ext cx="663118" cy="169823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DED23594-FA37-2348-922D-CC92BD1E6D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425" y="1436914"/>
            <a:ext cx="10509250" cy="4851174"/>
          </a:xfrm>
        </p:spPr>
        <p:txBody>
          <a:bodyPr/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A4E6AA9-B51E-AE45-852E-33372F1096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08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.1 txt+img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06D90E6-F686-1641-8534-C977BE3CBCC6}"/>
              </a:ext>
            </a:extLst>
          </p:cNvPr>
          <p:cNvCxnSpPr>
            <a:cxnSpLocks/>
          </p:cNvCxnSpPr>
          <p:nvPr userDrawn="1"/>
        </p:nvCxnSpPr>
        <p:spPr>
          <a:xfrm>
            <a:off x="5855741" y="1436914"/>
            <a:ext cx="0" cy="4851174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357026DE-2DE2-1A40-B5CE-E33F5C246D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633" y="793475"/>
            <a:ext cx="663118" cy="169823"/>
          </a:xfrm>
          <a:prstGeom prst="rect">
            <a:avLst/>
          </a:prstGeom>
        </p:spPr>
      </p:pic>
      <p:sp>
        <p:nvSpPr>
          <p:cNvPr id="15" name="Espace réservé du titre 1">
            <a:extLst>
              <a:ext uri="{FF2B5EF4-FFF2-40B4-BE49-F238E27FC236}">
                <a16:creationId xmlns:a16="http://schemas.microsoft.com/office/drawing/2014/main" id="{30720AEB-F22E-354B-9CB1-7A24107E9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22" y="0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19" name="Espace réservé pour une image  2">
            <a:extLst>
              <a:ext uri="{FF2B5EF4-FFF2-40B4-BE49-F238E27FC236}">
                <a16:creationId xmlns:a16="http://schemas.microsoft.com/office/drawing/2014/main" id="{46CAC1C6-C781-1143-9D96-DEFC89F2DA3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5820" y="1436914"/>
            <a:ext cx="5146675" cy="300958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29" name="Espace réservé pour une image  2">
            <a:extLst>
              <a:ext uri="{FF2B5EF4-FFF2-40B4-BE49-F238E27FC236}">
                <a16:creationId xmlns:a16="http://schemas.microsoft.com/office/drawing/2014/main" id="{5985BE3E-9755-B54F-8400-0290E6CACD4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25821" y="4572000"/>
            <a:ext cx="2496834" cy="171608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30" name="Espace réservé pour une image  2">
            <a:extLst>
              <a:ext uri="{FF2B5EF4-FFF2-40B4-BE49-F238E27FC236}">
                <a16:creationId xmlns:a16="http://schemas.microsoft.com/office/drawing/2014/main" id="{07151B5E-E636-1B4B-9E61-6C9E1A7F301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79374" y="4572000"/>
            <a:ext cx="2496834" cy="171608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39253005-2AD9-474B-93D5-AB8F8DDED1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425" y="1436914"/>
            <a:ext cx="4830757" cy="485117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48B7C6-F155-0D44-8AEA-DFF418D986B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00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3.1 txt+img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4E791C-A736-0146-BA6C-5CEE9A7E7178}"/>
              </a:ext>
            </a:extLst>
          </p:cNvPr>
          <p:cNvSpPr/>
          <p:nvPr userDrawn="1"/>
        </p:nvSpPr>
        <p:spPr>
          <a:xfrm>
            <a:off x="819501" y="1442666"/>
            <a:ext cx="484952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" indent="0">
              <a:lnSpc>
                <a:spcPts val="3560"/>
              </a:lnSpc>
              <a:buFontTx/>
              <a:buNone/>
              <a:tabLst>
                <a:tab pos="527050" algn="l"/>
              </a:tabLst>
            </a:pPr>
            <a:r>
              <a:rPr lang="fr-FR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4763FA88-FDD5-374F-9779-1F7D6A409D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5820" y="1436914"/>
            <a:ext cx="5146675" cy="4851173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8EB83E-B610-7E47-A4B9-76A772573F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633" y="793475"/>
            <a:ext cx="663118" cy="169823"/>
          </a:xfrm>
          <a:prstGeom prst="rect">
            <a:avLst/>
          </a:prstGeom>
        </p:spPr>
      </p:pic>
      <p:sp>
        <p:nvSpPr>
          <p:cNvPr id="15" name="Espace réservé du titre 1">
            <a:extLst>
              <a:ext uri="{FF2B5EF4-FFF2-40B4-BE49-F238E27FC236}">
                <a16:creationId xmlns:a16="http://schemas.microsoft.com/office/drawing/2014/main" id="{3BA7614F-5DB8-6241-B28A-A002A0C1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22" y="0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F917C895-C030-4F48-B5EF-537306421E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425" y="1436914"/>
            <a:ext cx="4830757" cy="485117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41FBA9B-4410-C04F-8A11-9A84C88676DF}"/>
              </a:ext>
            </a:extLst>
          </p:cNvPr>
          <p:cNvCxnSpPr>
            <a:cxnSpLocks/>
          </p:cNvCxnSpPr>
          <p:nvPr userDrawn="1"/>
        </p:nvCxnSpPr>
        <p:spPr>
          <a:xfrm>
            <a:off x="5855741" y="1436914"/>
            <a:ext cx="0" cy="4851174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74F133E-A092-CE44-B0DC-DC2F779984C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220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3.2 txt+img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E460B937-AFFF-4741-925F-348DD6D74C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369" y="551973"/>
            <a:ext cx="280909" cy="71940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98D73A6-0E5B-B149-BE17-8090F0D788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595" y="300372"/>
            <a:ext cx="6614565" cy="251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Titre plus petit ou suite de titre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DF3362-6610-674C-8AB0-2FB6EFB921AE}"/>
              </a:ext>
            </a:extLst>
          </p:cNvPr>
          <p:cNvSpPr/>
          <p:nvPr userDrawn="1"/>
        </p:nvSpPr>
        <p:spPr>
          <a:xfrm>
            <a:off x="819501" y="1442666"/>
            <a:ext cx="484952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" indent="0">
              <a:lnSpc>
                <a:spcPts val="3560"/>
              </a:lnSpc>
              <a:buFontTx/>
              <a:buNone/>
              <a:tabLst>
                <a:tab pos="527050" algn="l"/>
              </a:tabLst>
            </a:pPr>
            <a:r>
              <a:rPr lang="fr-FR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5" name="Espace réservé pour une image  2">
            <a:extLst>
              <a:ext uri="{FF2B5EF4-FFF2-40B4-BE49-F238E27FC236}">
                <a16:creationId xmlns:a16="http://schemas.microsoft.com/office/drawing/2014/main" id="{31CE6764-C907-6549-8A8A-F74CC7ACC1A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5820" y="1436914"/>
            <a:ext cx="5146675" cy="4851173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FE0F9CDE-4B01-504F-A439-142CB6C4A4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425" y="1436914"/>
            <a:ext cx="4830757" cy="485117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4AB29BB-7FE7-C543-9737-62BD6C2AD911}"/>
              </a:ext>
            </a:extLst>
          </p:cNvPr>
          <p:cNvCxnSpPr>
            <a:cxnSpLocks/>
          </p:cNvCxnSpPr>
          <p:nvPr userDrawn="1"/>
        </p:nvCxnSpPr>
        <p:spPr>
          <a:xfrm>
            <a:off x="5855741" y="1436914"/>
            <a:ext cx="0" cy="4851174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A81F83D-FBE0-C347-AE6D-A726F143E7B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777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4.1 img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4E791C-A736-0146-BA6C-5CEE9A7E7178}"/>
              </a:ext>
            </a:extLst>
          </p:cNvPr>
          <p:cNvSpPr/>
          <p:nvPr userDrawn="1"/>
        </p:nvSpPr>
        <p:spPr>
          <a:xfrm>
            <a:off x="819501" y="1442666"/>
            <a:ext cx="484952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" indent="0">
              <a:lnSpc>
                <a:spcPts val="3560"/>
              </a:lnSpc>
              <a:buFontTx/>
              <a:buNone/>
              <a:tabLst>
                <a:tab pos="527050" algn="l"/>
              </a:tabLst>
            </a:pPr>
            <a:r>
              <a:rPr lang="fr-FR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Espace réservé pour une image  2">
            <a:extLst>
              <a:ext uri="{FF2B5EF4-FFF2-40B4-BE49-F238E27FC236}">
                <a16:creationId xmlns:a16="http://schemas.microsoft.com/office/drawing/2014/main" id="{01B99356-65B5-434C-950F-7EB934B9A5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198" y="1290645"/>
            <a:ext cx="11353802" cy="556735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742A5E-0A95-7F42-95F9-CB33AD5B3E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198" y="793475"/>
            <a:ext cx="663118" cy="169823"/>
          </a:xfrm>
          <a:prstGeom prst="rect">
            <a:avLst/>
          </a:prstGeom>
        </p:spPr>
      </p:pic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05E6C973-3BF5-4C47-A359-04C37F3A5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87" y="0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0DD56E7-7484-4C43-B154-268BDDDA33E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21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4.2 2x img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1571E42F-CB38-194F-B79E-4DC3BDCE3F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5646" y="1521105"/>
            <a:ext cx="5186849" cy="464502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14" name="Espace réservé pour une image  2">
            <a:extLst>
              <a:ext uri="{FF2B5EF4-FFF2-40B4-BE49-F238E27FC236}">
                <a16:creationId xmlns:a16="http://schemas.microsoft.com/office/drawing/2014/main" id="{0CEE4ADF-3DAD-8344-A2B0-41E2B43C7F1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9501" y="1521105"/>
            <a:ext cx="5263819" cy="464502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EF47FBE-7940-6C4E-8979-123E1999E9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198" y="793475"/>
            <a:ext cx="663118" cy="169823"/>
          </a:xfrm>
          <a:prstGeom prst="rect">
            <a:avLst/>
          </a:prstGeom>
        </p:spPr>
      </p:pic>
      <p:sp>
        <p:nvSpPr>
          <p:cNvPr id="9" name="Espace réservé du titre 1">
            <a:extLst>
              <a:ext uri="{FF2B5EF4-FFF2-40B4-BE49-F238E27FC236}">
                <a16:creationId xmlns:a16="http://schemas.microsoft.com/office/drawing/2014/main" id="{324C7846-2AC7-8745-A74D-4E9BD75F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87" y="0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4DBB27-8C3E-BA49-B7D2-E07BE8FF15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384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4D9F8AD-742F-4845-A132-7661FE69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24" y="1"/>
            <a:ext cx="8314766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/>
              <a:t>Modifiez le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FE0614-FFAB-8F40-A277-CE982C1D6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991" y="1221718"/>
            <a:ext cx="10533994" cy="4842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 texte du masque</a:t>
            </a:r>
          </a:p>
          <a:p>
            <a:pPr lvl="1"/>
            <a:r>
              <a:rPr lang="fr-FR" dirty="0"/>
              <a:t>exemple</a:t>
            </a:r>
          </a:p>
          <a:p>
            <a:pPr lvl="2"/>
            <a:r>
              <a:rPr lang="fr-FR" dirty="0"/>
              <a:t>exemple</a:t>
            </a:r>
          </a:p>
          <a:p>
            <a:pPr lvl="3"/>
            <a:r>
              <a:rPr lang="fr-FR" dirty="0"/>
              <a:t>exemple</a:t>
            </a:r>
          </a:p>
          <a:p>
            <a:pPr lvl="4"/>
            <a:r>
              <a:rPr lang="fr-FR" dirty="0"/>
              <a:t>exemple</a:t>
            </a:r>
          </a:p>
          <a:p>
            <a:pPr lvl="5"/>
            <a:r>
              <a:rPr lang="fr-FR" dirty="0"/>
              <a:t>exemple</a:t>
            </a:r>
          </a:p>
          <a:p>
            <a:pPr lvl="6"/>
            <a:r>
              <a:rPr lang="fr-FR" dirty="0"/>
              <a:t>exemple</a:t>
            </a:r>
          </a:p>
          <a:p>
            <a:pPr lvl="7"/>
            <a:r>
              <a:rPr lang="fr-FR" dirty="0"/>
              <a:t>exemple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C3AF98-3717-CE4A-9309-87C6486C3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8579" y="5785910"/>
            <a:ext cx="536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447" y="146340"/>
            <a:ext cx="2520000" cy="62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6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62" r:id="rId2"/>
    <p:sldLayoutId id="2147483686" r:id="rId3"/>
    <p:sldLayoutId id="2147483649" r:id="rId4"/>
    <p:sldLayoutId id="2147483664" r:id="rId5"/>
    <p:sldLayoutId id="2147483676" r:id="rId6"/>
    <p:sldLayoutId id="2147483678" r:id="rId7"/>
    <p:sldLayoutId id="2147483671" r:id="rId8"/>
    <p:sldLayoutId id="2147483670" r:id="rId9"/>
    <p:sldLayoutId id="2147483681" r:id="rId10"/>
    <p:sldLayoutId id="2147483668" r:id="rId11"/>
    <p:sldLayoutId id="2147483674" r:id="rId12"/>
    <p:sldLayoutId id="2147483683" r:id="rId13"/>
    <p:sldLayoutId id="2147483673" r:id="rId14"/>
    <p:sldLayoutId id="2147483669" r:id="rId15"/>
    <p:sldLayoutId id="2147483672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i="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1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7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988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229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476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6pPr>
      <a:lvl7pPr marL="1728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7pPr>
      <a:lvl8pPr marL="1944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150000"/>
        </a:lnSpc>
        <a:spcBef>
          <a:spcPts val="50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92DEC4-19C4-474A-8762-85BB2785F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Loi du 23.12.2022 relative à la qualité de l’eau destinée à la consommation humaine</a:t>
            </a:r>
            <a:r>
              <a:rPr lang="fr-FR" dirty="0"/>
              <a:t/>
            </a:r>
            <a:br>
              <a:rPr lang="fr-FR" dirty="0"/>
            </a:br>
            <a:endParaRPr lang="fr-LU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11C466-B2C5-A648-92EA-4EB9D76CB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endParaRPr lang="fr-LU" dirty="0">
              <a:solidFill>
                <a:srgbClr val="003366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E8DEB9-570A-F348-9E38-4FBD8421777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9210502" y="5212080"/>
            <a:ext cx="2793076" cy="1379913"/>
          </a:xfrm>
          <a:prstGeom prst="rect">
            <a:avLst/>
          </a:prstGeom>
          <a:solidFill>
            <a:srgbClr val="7D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804366" y="5408023"/>
            <a:ext cx="2899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Brigitte Lambert</a:t>
            </a:r>
          </a:p>
          <a:p>
            <a:r>
              <a:rPr lang="fr-FR" dirty="0" smtClean="0"/>
              <a:t>2023</a:t>
            </a:r>
            <a:endParaRPr lang="lb-LU" dirty="0"/>
          </a:p>
        </p:txBody>
      </p:sp>
    </p:spTree>
    <p:extLst>
      <p:ext uri="{BB962C8B-B14F-4D97-AF65-F5344CB8AC3E}">
        <p14:creationId xmlns:p14="http://schemas.microsoft.com/office/powerpoint/2010/main" val="359766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D5DD624-B299-CB41-B12D-B89DD45A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</a:t>
            </a:r>
            <a:r>
              <a:rPr lang="fr-FR" dirty="0" smtClean="0"/>
              <a:t>. Champ d’application (Art. 1</a:t>
            </a:r>
            <a:r>
              <a:rPr lang="fr-FR" baseline="30000" dirty="0" smtClean="0"/>
              <a:t>er</a:t>
            </a:r>
            <a:r>
              <a:rPr lang="fr-FR" dirty="0" smtClean="0"/>
              <a:t> et 3)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3D5BDB-D384-0748-A5C1-4097CD8C80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dirty="0" smtClean="0"/>
              <a:t>Exemptions:</a:t>
            </a:r>
            <a:endParaRPr lang="fr-FR" b="1" dirty="0"/>
          </a:p>
          <a:p>
            <a:pPr lvl="1"/>
            <a:r>
              <a:rPr lang="fr-FR" dirty="0"/>
              <a:t>Eaux minérales naturelles </a:t>
            </a:r>
            <a:r>
              <a:rPr lang="fr-FR" dirty="0" smtClean="0"/>
              <a:t> -&gt; autre </a:t>
            </a:r>
            <a:r>
              <a:rPr lang="fr-FR" dirty="0"/>
              <a:t>législation applicable</a:t>
            </a:r>
          </a:p>
          <a:p>
            <a:pPr lvl="1"/>
            <a:r>
              <a:rPr lang="fr-FR" dirty="0"/>
              <a:t>Eaux constituant des médicaments </a:t>
            </a:r>
            <a:r>
              <a:rPr lang="fr-FR" dirty="0" smtClean="0"/>
              <a:t>-&gt; autre </a:t>
            </a:r>
            <a:r>
              <a:rPr lang="fr-FR" dirty="0"/>
              <a:t>législation applicable</a:t>
            </a:r>
          </a:p>
          <a:p>
            <a:pPr lvl="1"/>
            <a:r>
              <a:rPr lang="fr-FR" dirty="0"/>
              <a:t>Eaux destinées à des usages n’ayant aucune influence sur la santé des consommateurs </a:t>
            </a:r>
            <a:r>
              <a:rPr lang="fr-FR" dirty="0" smtClean="0"/>
              <a:t>-&gt; décision </a:t>
            </a:r>
            <a:r>
              <a:rPr lang="fr-FR" dirty="0"/>
              <a:t>du ministère de la Santé</a:t>
            </a:r>
          </a:p>
          <a:p>
            <a:pPr lvl="1"/>
            <a:r>
              <a:rPr lang="fr-FR" dirty="0"/>
              <a:t>Eaux provenant de sources individuelles fournissant moins de 10 m3 par jour ou approvisionnant moins de 50 personnes (sauf activité commerciale ou </a:t>
            </a:r>
            <a:r>
              <a:rPr lang="fr-FR" dirty="0" smtClean="0"/>
              <a:t>publique) -&gt; Obligations d’information et de conseil de la part de la Commune</a:t>
            </a:r>
          </a:p>
          <a:p>
            <a:r>
              <a:rPr lang="fr-FR" b="1" dirty="0" smtClean="0"/>
              <a:t>Champ d’application: </a:t>
            </a:r>
            <a:r>
              <a:rPr lang="fr-FR" dirty="0" smtClean="0"/>
              <a:t>toutes les autres eaux destinées à la consommation humaine</a:t>
            </a:r>
          </a:p>
          <a:p>
            <a:r>
              <a:rPr lang="fr-FR" dirty="0" smtClean="0"/>
              <a:t>Inventaire des populations non raccordées dressé par les autorités communales (1 an après entrée en vigueur de la loi)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E32FC6-AFBF-994C-9BD4-B1D499E829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78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D5DD624-B299-CB41-B12D-B89DD45A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 Obligations générales (Art. 4)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Les eaux doivent être salubres et propres : </a:t>
            </a:r>
          </a:p>
          <a:p>
            <a:pPr lvl="1"/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condition: Respect des règles de l’art</a:t>
            </a:r>
          </a:p>
          <a:p>
            <a:endParaRPr lang="lb-LU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E32FC6-AFBF-994C-9BD4-B1D499E829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533901" y="5785910"/>
            <a:ext cx="3382962" cy="1306513"/>
          </a:xfrm>
        </p:spPr>
        <p:txBody>
          <a:bodyPr/>
          <a:lstStyle/>
          <a:p>
            <a:r>
              <a:rPr lang="fr-FR" dirty="0" smtClean="0"/>
              <a:t>traitement</a:t>
            </a:r>
            <a:endParaRPr lang="lb-L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8334377" y="5785909"/>
            <a:ext cx="3382962" cy="1306513"/>
          </a:xfrm>
        </p:spPr>
        <p:txBody>
          <a:bodyPr/>
          <a:lstStyle/>
          <a:p>
            <a:r>
              <a:rPr lang="fr-FR" dirty="0" smtClean="0"/>
              <a:t>Stockage et distribution</a:t>
            </a:r>
            <a:endParaRPr lang="lb-LU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4294967295"/>
          </p:nvPr>
        </p:nvSpPr>
        <p:spPr>
          <a:xfrm>
            <a:off x="676274" y="5785910"/>
            <a:ext cx="3382963" cy="1306513"/>
          </a:xfrm>
        </p:spPr>
        <p:txBody>
          <a:bodyPr/>
          <a:lstStyle/>
          <a:p>
            <a:r>
              <a:rPr lang="fr-FR" dirty="0" smtClean="0"/>
              <a:t>captage</a:t>
            </a:r>
            <a:endParaRPr lang="lb-LU" dirty="0"/>
          </a:p>
        </p:txBody>
      </p:sp>
      <p:pic>
        <p:nvPicPr>
          <p:cNvPr id="12" name="Picture 2" descr="\\EAU_NAS2\photo\Eaux souterraines\Photos_brochure_eau_potable\captage1.jpg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2"/>
          <a:srcRect t="8721" b="8721"/>
          <a:stretch>
            <a:fillRect/>
          </a:stretch>
        </p:blipFill>
        <p:spPr bwMode="auto">
          <a:xfrm>
            <a:off x="511175" y="3494088"/>
            <a:ext cx="3382963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6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3"/>
          <a:srcRect t="8562" b="8562"/>
          <a:stretch>
            <a:fillRect/>
          </a:stretch>
        </p:blipFill>
        <p:spPr bwMode="auto">
          <a:xfrm>
            <a:off x="4402251" y="3488595"/>
            <a:ext cx="3381375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7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4"/>
          <a:srcRect t="1571" b="1571"/>
          <a:stretch>
            <a:fillRect/>
          </a:stretch>
        </p:blipFill>
        <p:spPr bwMode="auto">
          <a:xfrm>
            <a:off x="8291739" y="3477709"/>
            <a:ext cx="3382962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666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D5DD624-B299-CB41-B12D-B89DD45A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 Obligations </a:t>
            </a:r>
            <a:r>
              <a:rPr lang="fr-FR" dirty="0"/>
              <a:t>générales (Art. 4)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Les eaux doivent être salubres et propres : </a:t>
            </a:r>
            <a:endParaRPr lang="fr-FR" dirty="0" smtClean="0"/>
          </a:p>
          <a:p>
            <a:pPr lvl="1"/>
            <a:r>
              <a:rPr lang="fr-FR" dirty="0" smtClean="0"/>
              <a:t>2</a:t>
            </a:r>
            <a:r>
              <a:rPr lang="fr-FR" baseline="30000" dirty="0" smtClean="0"/>
              <a:t>ème</a:t>
            </a:r>
            <a:r>
              <a:rPr lang="fr-FR" dirty="0" smtClean="0"/>
              <a:t> condition: </a:t>
            </a:r>
            <a:r>
              <a:rPr lang="fr-FR" dirty="0"/>
              <a:t>Respect des normes, protection de la santé humaine</a:t>
            </a:r>
          </a:p>
          <a:p>
            <a:endParaRPr lang="lb-LU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E32FC6-AFBF-994C-9BD4-B1D499E829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664896" y="5634832"/>
            <a:ext cx="3382962" cy="1306512"/>
          </a:xfrm>
        </p:spPr>
        <p:txBody>
          <a:bodyPr/>
          <a:lstStyle/>
          <a:p>
            <a:r>
              <a:rPr lang="fr-FR" dirty="0" smtClean="0"/>
              <a:t>Microorganismes et parasites</a:t>
            </a:r>
            <a:endParaRPr lang="lb-L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8669353" y="5660913"/>
            <a:ext cx="3382962" cy="1306512"/>
          </a:xfrm>
        </p:spPr>
        <p:txBody>
          <a:bodyPr/>
          <a:lstStyle/>
          <a:p>
            <a:r>
              <a:rPr lang="fr-FR" dirty="0" smtClean="0"/>
              <a:t>Substances radioactives</a:t>
            </a:r>
            <a:endParaRPr lang="lb-LU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4294967295"/>
          </p:nvPr>
        </p:nvSpPr>
        <p:spPr>
          <a:xfrm>
            <a:off x="836029" y="5660913"/>
            <a:ext cx="3382963" cy="1306512"/>
          </a:xfrm>
        </p:spPr>
        <p:txBody>
          <a:bodyPr/>
          <a:lstStyle/>
          <a:p>
            <a:r>
              <a:rPr lang="fr-FR" dirty="0" smtClean="0"/>
              <a:t>Substances chimiques</a:t>
            </a:r>
            <a:endParaRPr lang="lb-LU" dirty="0"/>
          </a:p>
        </p:txBody>
      </p:sp>
      <p:pic>
        <p:nvPicPr>
          <p:cNvPr id="18" name="Picture Placeholder 17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2" b="18982"/>
          <a:stretch>
            <a:fillRect/>
          </a:stretch>
        </p:blipFill>
        <p:spPr>
          <a:xfrm>
            <a:off x="770975" y="3367461"/>
            <a:ext cx="3382963" cy="2098675"/>
          </a:xfrm>
        </p:spPr>
      </p:pic>
      <p:pic>
        <p:nvPicPr>
          <p:cNvPr id="20" name="Picture Placeholder 19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7" b="18967"/>
          <a:stretch>
            <a:fillRect/>
          </a:stretch>
        </p:blipFill>
        <p:spPr>
          <a:xfrm>
            <a:off x="4649777" y="3367461"/>
            <a:ext cx="3381375" cy="2098675"/>
          </a:xfrm>
        </p:spPr>
      </p:pic>
      <p:pic>
        <p:nvPicPr>
          <p:cNvPr id="26" name="Picture Placeholder 25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r="4099"/>
          <a:stretch>
            <a:fillRect/>
          </a:stretch>
        </p:blipFill>
        <p:spPr>
          <a:xfrm>
            <a:off x="8526991" y="3312319"/>
            <a:ext cx="3382962" cy="2098675"/>
          </a:xfrm>
        </p:spPr>
      </p:pic>
    </p:spTree>
    <p:extLst>
      <p:ext uri="{BB962C8B-B14F-4D97-AF65-F5344CB8AC3E}">
        <p14:creationId xmlns:p14="http://schemas.microsoft.com/office/powerpoint/2010/main" val="33900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0218" r="1021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4D5DD624-B299-CB41-B12D-B89DD45A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 Obligations </a:t>
            </a:r>
            <a:r>
              <a:rPr lang="fr-FR" dirty="0"/>
              <a:t>générales (Art. 4)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3D5BDB-D384-0748-A5C1-4097CD8C80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 smtClean="0"/>
              <a:t>Mesures prises </a:t>
            </a:r>
          </a:p>
          <a:p>
            <a:pPr lvl="1"/>
            <a:r>
              <a:rPr lang="fr-FR" dirty="0" smtClean="0"/>
              <a:t>Principe de précaution</a:t>
            </a:r>
          </a:p>
          <a:p>
            <a:pPr lvl="1"/>
            <a:r>
              <a:rPr lang="fr-FR" dirty="0" smtClean="0"/>
              <a:t>Approche fondée sur les risques</a:t>
            </a:r>
          </a:p>
          <a:p>
            <a:r>
              <a:rPr lang="fr-FR" dirty="0" smtClean="0"/>
              <a:t>Évaluation du niveau des fuites : à partir de 2024</a:t>
            </a:r>
          </a:p>
          <a:p>
            <a:pPr lvl="1"/>
            <a:r>
              <a:rPr lang="fr-FR" dirty="0"/>
              <a:t>Responsabilités des fournisseurs d’eau : </a:t>
            </a:r>
          </a:p>
          <a:p>
            <a:pPr lvl="2"/>
            <a:r>
              <a:rPr lang="fr-FR" dirty="0"/>
              <a:t>Évaluation des niveaux de fuites (au moins annuellement)</a:t>
            </a:r>
          </a:p>
          <a:p>
            <a:pPr lvl="2"/>
            <a:r>
              <a:rPr lang="fr-FR" dirty="0"/>
              <a:t>Analyse des possibilités d’amélioration de la réduction des fuites</a:t>
            </a:r>
          </a:p>
          <a:p>
            <a:pPr lvl="2"/>
            <a:r>
              <a:rPr lang="fr-FR" dirty="0"/>
              <a:t>Première évaluation en 2024</a:t>
            </a:r>
          </a:p>
          <a:p>
            <a:pPr lvl="2"/>
            <a:r>
              <a:rPr lang="fr-FR" dirty="0"/>
              <a:t>Transmission des résultats à l’AGE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E32FC6-AFBF-994C-9BD4-B1D499E829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786438"/>
            <a:ext cx="536575" cy="365125"/>
          </a:xfrm>
        </p:spPr>
        <p:txBody>
          <a:bodyPr/>
          <a:lstStyle/>
          <a:p>
            <a:fld id="{40E81796-E06A-9A43-AC14-0CF95C9C88D8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62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D5DD624-B299-CB41-B12D-B89DD45A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 Normes de qualité (Art. 5)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3D5BDB-D384-0748-A5C1-4097CD8C80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Valeurs paramétriques fixées dans l’annexe I (microbiologie, chimie, radiologie)</a:t>
            </a:r>
          </a:p>
          <a:p>
            <a:r>
              <a:rPr lang="fr-FR" dirty="0" smtClean="0"/>
              <a:t>Nouvelles </a:t>
            </a:r>
            <a:r>
              <a:rPr lang="fr-FR" dirty="0"/>
              <a:t>normes : </a:t>
            </a:r>
          </a:p>
          <a:p>
            <a:pPr lvl="1"/>
            <a:r>
              <a:rPr lang="fr-FR" dirty="0"/>
              <a:t>Sous-produits de la désinfection : chlorates, chlorites, </a:t>
            </a:r>
            <a:r>
              <a:rPr lang="fr-FR" dirty="0" smtClean="0"/>
              <a:t>HAA		- Uranium chimique</a:t>
            </a:r>
            <a:endParaRPr lang="fr-FR" dirty="0"/>
          </a:p>
          <a:p>
            <a:pPr lvl="1"/>
            <a:r>
              <a:rPr lang="fr-FR" dirty="0"/>
              <a:t>Composés </a:t>
            </a:r>
            <a:r>
              <a:rPr lang="fr-FR" dirty="0" err="1"/>
              <a:t>perfluorés</a:t>
            </a:r>
            <a:r>
              <a:rPr lang="fr-FR" dirty="0"/>
              <a:t> (PFAS</a:t>
            </a:r>
            <a:r>
              <a:rPr lang="fr-FR" dirty="0" smtClean="0"/>
              <a:t>)					- </a:t>
            </a:r>
            <a:r>
              <a:rPr lang="fr-FR" dirty="0" err="1" smtClean="0"/>
              <a:t>Microcistine</a:t>
            </a:r>
            <a:r>
              <a:rPr lang="fr-FR" dirty="0" smtClean="0"/>
              <a:t> - LR</a:t>
            </a:r>
            <a:endParaRPr lang="fr-FR" dirty="0"/>
          </a:p>
          <a:p>
            <a:pPr lvl="1"/>
            <a:r>
              <a:rPr lang="fr-FR" dirty="0"/>
              <a:t>Bisphénol </a:t>
            </a:r>
            <a:r>
              <a:rPr lang="fr-FR" dirty="0" smtClean="0"/>
              <a:t>A						- Légionnelles </a:t>
            </a:r>
            <a:r>
              <a:rPr lang="fr-FR" dirty="0"/>
              <a:t>(installations privées de distribution)</a:t>
            </a:r>
          </a:p>
          <a:p>
            <a:r>
              <a:rPr lang="fr-FR" dirty="0" smtClean="0"/>
              <a:t>Normes </a:t>
            </a:r>
            <a:r>
              <a:rPr lang="fr-FR" dirty="0"/>
              <a:t>de qualité moins strictes </a:t>
            </a:r>
            <a:r>
              <a:rPr lang="fr-FR" dirty="0" smtClean="0"/>
              <a:t>: Antimoine</a:t>
            </a:r>
            <a:r>
              <a:rPr lang="fr-FR" dirty="0"/>
              <a:t>, bore, sélénium</a:t>
            </a:r>
          </a:p>
          <a:p>
            <a:r>
              <a:rPr lang="fr-FR" dirty="0" smtClean="0"/>
              <a:t>Normes </a:t>
            </a:r>
            <a:r>
              <a:rPr lang="fr-FR" dirty="0"/>
              <a:t>de qualités plus strictes </a:t>
            </a:r>
            <a:r>
              <a:rPr lang="fr-FR" dirty="0" smtClean="0"/>
              <a:t>: Plomb</a:t>
            </a:r>
            <a:r>
              <a:rPr lang="fr-FR" dirty="0"/>
              <a:t>, Chrome</a:t>
            </a:r>
          </a:p>
          <a:p>
            <a:r>
              <a:rPr lang="fr-FR" dirty="0" smtClean="0"/>
              <a:t>Normes </a:t>
            </a:r>
            <a:r>
              <a:rPr lang="fr-FR" dirty="0"/>
              <a:t>de qualité précisées </a:t>
            </a:r>
            <a:r>
              <a:rPr lang="fr-FR" dirty="0" smtClean="0"/>
              <a:t>: Métabolites </a:t>
            </a:r>
            <a:r>
              <a:rPr lang="fr-FR" dirty="0"/>
              <a:t>de pesticides non-pertinents: valeur indicative (liste établie par l’AGE)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E32FC6-AFBF-994C-9BD4-B1D499E829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15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 Normes </a:t>
            </a:r>
            <a:r>
              <a:rPr lang="fr-FR" dirty="0"/>
              <a:t>de </a:t>
            </a:r>
            <a:r>
              <a:rPr lang="fr-FR" dirty="0" smtClean="0"/>
              <a:t>qualité (Art. 5 et Annexe I)</a:t>
            </a:r>
            <a:endParaRPr lang="lb-L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Conformité aux exigences minimales de l’annexe I</a:t>
            </a:r>
          </a:p>
          <a:p>
            <a:pPr lvl="1"/>
            <a:r>
              <a:rPr lang="fr-FR" dirty="0"/>
              <a:t>Partie A: paramètres microbiologiques</a:t>
            </a:r>
          </a:p>
          <a:p>
            <a:pPr lvl="1"/>
            <a:r>
              <a:rPr lang="fr-FR" dirty="0"/>
              <a:t>Partie B: paramètres chimiques</a:t>
            </a:r>
          </a:p>
          <a:p>
            <a:pPr lvl="1"/>
            <a:r>
              <a:rPr lang="fr-FR" dirty="0"/>
              <a:t>Partie C: paramètres </a:t>
            </a:r>
            <a:r>
              <a:rPr lang="fr-FR" dirty="0" smtClean="0"/>
              <a:t>indicateurs</a:t>
            </a:r>
          </a:p>
          <a:p>
            <a:pPr lvl="1"/>
            <a:r>
              <a:rPr lang="fr-FR" dirty="0" smtClean="0"/>
              <a:t>Partie D: paramètres pertinents aux fins de l’évaluation des risques liés aux installations privées</a:t>
            </a:r>
            <a:endParaRPr lang="fr-FR" dirty="0"/>
          </a:p>
          <a:p>
            <a:pPr lvl="1"/>
            <a:r>
              <a:rPr lang="fr-FR" dirty="0"/>
              <a:t>Partie </a:t>
            </a:r>
            <a:r>
              <a:rPr lang="fr-FR" dirty="0" smtClean="0"/>
              <a:t>E: </a:t>
            </a:r>
            <a:r>
              <a:rPr lang="fr-FR" dirty="0"/>
              <a:t>paramètres radiologiques</a:t>
            </a:r>
          </a:p>
          <a:p>
            <a:endParaRPr lang="lb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1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 Normes de qualité microbiologiques (Annexe I partie A)</a:t>
            </a:r>
            <a:endParaRPr lang="lb-L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33425" y="1436914"/>
            <a:ext cx="10509250" cy="5092474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Pourquoi analyser </a:t>
            </a:r>
            <a:r>
              <a:rPr lang="fr-FR" b="1" u="sng" dirty="0"/>
              <a:t>ces </a:t>
            </a:r>
            <a:r>
              <a:rPr lang="fr-FR" dirty="0"/>
              <a:t>organismes?</a:t>
            </a:r>
          </a:p>
          <a:p>
            <a:pPr lvl="1"/>
            <a:r>
              <a:rPr lang="fr-FR" dirty="0"/>
              <a:t>Indicateurs pour des types de problème</a:t>
            </a:r>
          </a:p>
          <a:p>
            <a:pPr lvl="1"/>
            <a:r>
              <a:rPr lang="fr-FR" dirty="0"/>
              <a:t>Impossible d’analyser toute la flore microbiologique potentiellement présente dans l’eau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lvl="1"/>
            <a:r>
              <a:rPr lang="fr-FR" dirty="0"/>
              <a:t>La présence de ces indicateurs laisse supposer la présence d’autres microorganismes</a:t>
            </a:r>
          </a:p>
          <a:p>
            <a:pPr lvl="2"/>
            <a:r>
              <a:rPr lang="fr-FR" dirty="0"/>
              <a:t>Ex: en cas de présence de E. coli ou d’entérocoques une présence de pathogènes comme des salmonelles, </a:t>
            </a:r>
            <a:r>
              <a:rPr lang="fr-FR" dirty="0" err="1"/>
              <a:t>cryptosporides</a:t>
            </a:r>
            <a:r>
              <a:rPr lang="fr-FR" dirty="0"/>
              <a:t>, Norovirus etc. est possible</a:t>
            </a:r>
          </a:p>
          <a:p>
            <a:endParaRPr lang="lb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396252" y="2938664"/>
            <a:ext cx="4194158" cy="2016224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20" y="3493073"/>
            <a:ext cx="1139467" cy="85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6" y="2938664"/>
            <a:ext cx="200726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54" y="3019180"/>
            <a:ext cx="1201303" cy="180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925" y="3019180"/>
            <a:ext cx="1868477" cy="180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2611620" y="3431892"/>
            <a:ext cx="1174961" cy="102976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cxnSp>
        <p:nvCxnSpPr>
          <p:cNvPr id="8" name="Straight Connector 7"/>
          <p:cNvCxnSpPr/>
          <p:nvPr/>
        </p:nvCxnSpPr>
        <p:spPr>
          <a:xfrm>
            <a:off x="3786581" y="3946776"/>
            <a:ext cx="36040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217" y="1067460"/>
            <a:ext cx="4983956" cy="132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1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5. </a:t>
            </a:r>
            <a:r>
              <a:rPr lang="en-GB" dirty="0" err="1" smtClean="0"/>
              <a:t>Normes</a:t>
            </a:r>
            <a:r>
              <a:rPr lang="en-GB" dirty="0" smtClean="0"/>
              <a:t> de </a:t>
            </a:r>
            <a:r>
              <a:rPr lang="en-GB" dirty="0" err="1" smtClean="0"/>
              <a:t>qualité</a:t>
            </a:r>
            <a:r>
              <a:rPr lang="en-GB" dirty="0" smtClean="0"/>
              <a:t> </a:t>
            </a:r>
            <a:r>
              <a:rPr lang="en-GB" dirty="0" err="1" smtClean="0"/>
              <a:t>microbiologiques</a:t>
            </a:r>
            <a:r>
              <a:rPr lang="en-GB" dirty="0" smtClean="0"/>
              <a:t> </a:t>
            </a:r>
            <a:r>
              <a:rPr lang="fr-FR" dirty="0"/>
              <a:t>(Annexe I partie A)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/>
              <a:t>Indicateurs microbiologiques: exemple </a:t>
            </a:r>
            <a:r>
              <a:rPr lang="fr-FR" dirty="0" err="1" smtClean="0"/>
              <a:t>E.Coli</a:t>
            </a:r>
            <a:endParaRPr lang="fr-FR" dirty="0" smtClean="0"/>
          </a:p>
          <a:p>
            <a:pPr lvl="1"/>
            <a:r>
              <a:rPr lang="fr-FR" dirty="0" smtClean="0"/>
              <a:t>introduction </a:t>
            </a:r>
            <a:r>
              <a:rPr lang="fr-FR" dirty="0"/>
              <a:t>d’eau d’origine fécale</a:t>
            </a:r>
          </a:p>
          <a:p>
            <a:pPr lvl="1"/>
            <a:r>
              <a:rPr lang="fr-FR" dirty="0"/>
              <a:t>défaut d’étanchéité dans le système</a:t>
            </a:r>
          </a:p>
          <a:p>
            <a:pPr lvl="1"/>
            <a:r>
              <a:rPr lang="fr-FR" dirty="0" smtClean="0"/>
              <a:t>Effets </a:t>
            </a:r>
            <a:r>
              <a:rPr lang="fr-FR" dirty="0"/>
              <a:t>sur la santé possibles: gastroentérites aigues</a:t>
            </a:r>
          </a:p>
          <a:p>
            <a:pPr lvl="1"/>
            <a:r>
              <a:rPr lang="fr-FR" dirty="0"/>
              <a:t>Actions à prendre en cas de non-conformité:</a:t>
            </a:r>
          </a:p>
          <a:p>
            <a:pPr lvl="2"/>
            <a:r>
              <a:rPr lang="fr-FR" dirty="0"/>
              <a:t>Désinfection (chloration) du réseau concerné avec contrôle de l’efficacité</a:t>
            </a:r>
          </a:p>
          <a:p>
            <a:pPr lvl="2"/>
            <a:r>
              <a:rPr lang="fr-FR" dirty="0"/>
              <a:t>Purges pour évacuer au plus vite l’eau contaminée et distribuer l’agent désinfectant</a:t>
            </a:r>
          </a:p>
          <a:p>
            <a:pPr lvl="2"/>
            <a:r>
              <a:rPr lang="fr-FR" dirty="0"/>
              <a:t>Enquête sur l’origine</a:t>
            </a:r>
          </a:p>
          <a:p>
            <a:pPr lvl="2"/>
            <a:r>
              <a:rPr lang="fr-FR" dirty="0"/>
              <a:t>Information de </a:t>
            </a:r>
            <a:r>
              <a:rPr lang="fr-FR" dirty="0" smtClean="0"/>
              <a:t>l’AGE et des personnes </a:t>
            </a:r>
            <a:r>
              <a:rPr lang="fr-FR" dirty="0"/>
              <a:t>concernées obligatoire</a:t>
            </a:r>
          </a:p>
          <a:p>
            <a:pPr lvl="1"/>
            <a:r>
              <a:rPr lang="fr-FR" dirty="0"/>
              <a:t>Résultat des analyses après 24h</a:t>
            </a:r>
          </a:p>
          <a:p>
            <a:pPr lvl="1"/>
            <a:endParaRPr lang="fr-F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5786438"/>
            <a:ext cx="536575" cy="365125"/>
          </a:xfrm>
        </p:spPr>
        <p:txBody>
          <a:bodyPr/>
          <a:lstStyle/>
          <a:p>
            <a:fld id="{40E81796-E06A-9A43-AC14-0CF95C9C88D8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8" name="Picture 2" descr="P:\Eaux souterraines\vie_captage\Réservoirs Regards\Cuve d'eau cadavre.JPG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r="1020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99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 Normes de qualité chimique (Annexe I partie B)</a:t>
            </a:r>
            <a:endParaRPr lang="lb-L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Paramètres chimiques généraux (ex: NO3)</a:t>
            </a:r>
          </a:p>
          <a:p>
            <a:r>
              <a:rPr lang="fr-FR" dirty="0"/>
              <a:t>Métaux</a:t>
            </a:r>
          </a:p>
          <a:p>
            <a:r>
              <a:rPr lang="fr-FR" dirty="0"/>
              <a:t>HAP</a:t>
            </a:r>
          </a:p>
          <a:p>
            <a:r>
              <a:rPr lang="fr-FR" dirty="0"/>
              <a:t>pesticides et leurs produits de dégradation et de réaction </a:t>
            </a:r>
            <a:r>
              <a:rPr lang="fr-FR" b="1" u="sng" dirty="0" smtClean="0"/>
              <a:t>pertinents </a:t>
            </a:r>
            <a:r>
              <a:rPr lang="fr-FR" dirty="0" smtClean="0"/>
              <a:t>(liste de </a:t>
            </a:r>
            <a:r>
              <a:rPr lang="fr-FR" dirty="0" err="1" smtClean="0"/>
              <a:t>métabolotes</a:t>
            </a:r>
            <a:r>
              <a:rPr lang="fr-FR" dirty="0" smtClean="0"/>
              <a:t> de pesticides non pertinents publiée annuellement par l’AGE)</a:t>
            </a:r>
            <a:endParaRPr lang="fr-FR" dirty="0"/>
          </a:p>
          <a:p>
            <a:r>
              <a:rPr lang="fr-FR" dirty="0"/>
              <a:t>Monitoring de toutes les substances potentiellement présentes dans l’eau</a:t>
            </a:r>
          </a:p>
          <a:p>
            <a:endParaRPr lang="lb-L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7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797" y="1549346"/>
            <a:ext cx="1966404" cy="441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8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</a:t>
            </a:r>
            <a:r>
              <a:rPr lang="en-US" dirty="0" err="1" smtClean="0"/>
              <a:t>Paramètres</a:t>
            </a:r>
            <a:r>
              <a:rPr lang="en-US" dirty="0" smtClean="0"/>
              <a:t> </a:t>
            </a:r>
            <a:r>
              <a:rPr lang="en-US" dirty="0" err="1" smtClean="0"/>
              <a:t>indicateurs</a:t>
            </a:r>
            <a:r>
              <a:rPr lang="en-US" dirty="0" smtClean="0"/>
              <a:t> (</a:t>
            </a:r>
            <a:r>
              <a:rPr lang="en-US" dirty="0" err="1" smtClean="0"/>
              <a:t>Annexe</a:t>
            </a:r>
            <a:r>
              <a:rPr lang="en-US" dirty="0" smtClean="0"/>
              <a:t> I </a:t>
            </a:r>
            <a:r>
              <a:rPr lang="en-US" dirty="0" err="1" smtClean="0"/>
              <a:t>partie</a:t>
            </a:r>
            <a:r>
              <a:rPr lang="en-US" dirty="0" smtClean="0"/>
              <a:t> C)</a:t>
            </a:r>
            <a:endParaRPr lang="lb-LU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855" y="1436914"/>
            <a:ext cx="3478898" cy="556078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Composition </a:t>
            </a:r>
            <a:r>
              <a:rPr lang="en-US" dirty="0" err="1" smtClean="0"/>
              <a:t>générale</a:t>
            </a:r>
            <a:r>
              <a:rPr lang="en-US" dirty="0" smtClean="0"/>
              <a:t> de </a:t>
            </a:r>
            <a:r>
              <a:rPr lang="en-US" dirty="0" err="1" smtClean="0"/>
              <a:t>l’eau</a:t>
            </a:r>
            <a:endParaRPr lang="en-US" dirty="0" smtClean="0"/>
          </a:p>
          <a:p>
            <a:pPr lvl="1"/>
            <a:r>
              <a:rPr lang="en-US" dirty="0" err="1" smtClean="0"/>
              <a:t>Minéralisation</a:t>
            </a:r>
            <a:endParaRPr lang="en-US" dirty="0" smtClean="0"/>
          </a:p>
          <a:p>
            <a:pPr lvl="1"/>
            <a:r>
              <a:rPr lang="en-US" dirty="0" smtClean="0"/>
              <a:t>Substances </a:t>
            </a:r>
            <a:r>
              <a:rPr lang="en-US" dirty="0" err="1" smtClean="0"/>
              <a:t>géogènes</a:t>
            </a:r>
            <a:endParaRPr lang="en-US" dirty="0" smtClean="0"/>
          </a:p>
          <a:p>
            <a:pPr lvl="1"/>
            <a:r>
              <a:rPr lang="en-US" dirty="0" err="1" smtClean="0"/>
              <a:t>Couleur</a:t>
            </a:r>
            <a:r>
              <a:rPr lang="en-US" dirty="0" smtClean="0"/>
              <a:t>, </a:t>
            </a:r>
            <a:r>
              <a:rPr lang="en-US" dirty="0" err="1" smtClean="0"/>
              <a:t>saveur</a:t>
            </a:r>
            <a:endParaRPr lang="en-US" dirty="0"/>
          </a:p>
          <a:p>
            <a:pPr lvl="1"/>
            <a:r>
              <a:rPr lang="en-US" dirty="0" err="1" smtClean="0"/>
              <a:t>Conductivité</a:t>
            </a:r>
            <a:endParaRPr lang="en-US" dirty="0" smtClean="0"/>
          </a:p>
          <a:p>
            <a:pPr lvl="1"/>
            <a:r>
              <a:rPr lang="en-US" dirty="0" err="1" smtClean="0"/>
              <a:t>Turbidité</a:t>
            </a:r>
            <a:endParaRPr lang="en-US" dirty="0" smtClean="0"/>
          </a:p>
          <a:p>
            <a:pPr lvl="1"/>
            <a:r>
              <a:rPr lang="en-US" dirty="0" err="1" smtClean="0"/>
              <a:t>Teneur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colonies</a:t>
            </a:r>
          </a:p>
          <a:p>
            <a:pPr lvl="1"/>
            <a:r>
              <a:rPr lang="en-US" dirty="0" err="1" smtClean="0"/>
              <a:t>Bactéries</a:t>
            </a:r>
            <a:r>
              <a:rPr lang="en-US" dirty="0" smtClean="0"/>
              <a:t> </a:t>
            </a:r>
            <a:r>
              <a:rPr lang="en-US" dirty="0" err="1" smtClean="0"/>
              <a:t>cofiformes</a:t>
            </a:r>
            <a:endParaRPr lang="en-US" dirty="0" smtClean="0"/>
          </a:p>
          <a:p>
            <a:pPr lvl="1"/>
            <a:r>
              <a:rPr lang="en-US" dirty="0" smtClean="0"/>
              <a:t>…</a:t>
            </a:r>
            <a:endParaRPr lang="lb-L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53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898E88-0AA5-A44E-9CFE-2D8C16C4C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Contenu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AED206-E352-424C-A5E1-2690DC00D4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 smtClean="0"/>
              <a:t>Historique législation eau potable</a:t>
            </a:r>
          </a:p>
          <a:p>
            <a:r>
              <a:rPr lang="fr-FR" dirty="0" smtClean="0"/>
              <a:t>Objet</a:t>
            </a:r>
          </a:p>
          <a:p>
            <a:r>
              <a:rPr lang="fr-FR" dirty="0" smtClean="0"/>
              <a:t>Compétences</a:t>
            </a:r>
          </a:p>
          <a:p>
            <a:r>
              <a:rPr lang="fr-FR" dirty="0" smtClean="0"/>
              <a:t>Définitions et champs d’application</a:t>
            </a:r>
          </a:p>
          <a:p>
            <a:r>
              <a:rPr lang="fr-FR" dirty="0" smtClean="0"/>
              <a:t>Points principaux</a:t>
            </a:r>
          </a:p>
          <a:p>
            <a:r>
              <a:rPr lang="fr-FR" dirty="0" smtClean="0"/>
              <a:t>Calendrier de mise en </a:t>
            </a:r>
            <a:r>
              <a:rPr lang="fr-FR" dirty="0" err="1" smtClean="0"/>
              <a:t>oeuvre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F288B6-57DF-0840-B8DA-EEE1F423E3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55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3" r="13763"/>
          <a:stretch>
            <a:fillRect/>
          </a:stretch>
        </p:blipFill>
        <p:spPr/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5. </a:t>
            </a:r>
            <a:r>
              <a:rPr lang="fr-FR" dirty="0"/>
              <a:t>paramètres pertinents aux fins de l’évaluation des risques liés aux installations </a:t>
            </a:r>
            <a:r>
              <a:rPr lang="fr-FR" dirty="0" smtClean="0"/>
              <a:t>privées (Annexe I partie D)</a:t>
            </a:r>
            <a:r>
              <a:rPr lang="en-US" dirty="0" smtClean="0"/>
              <a:t> </a:t>
            </a:r>
            <a:endParaRPr lang="lb-L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Legionella</a:t>
            </a:r>
          </a:p>
          <a:p>
            <a:r>
              <a:rPr lang="en-US" dirty="0" err="1" smtClean="0"/>
              <a:t>Plomb</a:t>
            </a:r>
            <a:endParaRPr lang="en-US" dirty="0" smtClean="0"/>
          </a:p>
          <a:p>
            <a:endParaRPr lang="lb-L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43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</a:t>
            </a:r>
            <a:r>
              <a:rPr lang="en-US" dirty="0" err="1" smtClean="0"/>
              <a:t>Paramètres</a:t>
            </a:r>
            <a:r>
              <a:rPr lang="en-US" dirty="0" smtClean="0"/>
              <a:t> </a:t>
            </a:r>
            <a:r>
              <a:rPr lang="en-US" dirty="0" err="1" smtClean="0"/>
              <a:t>radiologiques</a:t>
            </a:r>
            <a:r>
              <a:rPr lang="en-US" dirty="0" smtClean="0"/>
              <a:t> (</a:t>
            </a:r>
            <a:r>
              <a:rPr lang="en-US" dirty="0" err="1" smtClean="0"/>
              <a:t>Annexe</a:t>
            </a:r>
            <a:r>
              <a:rPr lang="en-US" dirty="0" smtClean="0"/>
              <a:t> I </a:t>
            </a:r>
            <a:r>
              <a:rPr lang="en-US" dirty="0" err="1" smtClean="0"/>
              <a:t>partie</a:t>
            </a:r>
            <a:r>
              <a:rPr lang="en-US" dirty="0" smtClean="0"/>
              <a:t> E)</a:t>
            </a:r>
            <a:endParaRPr lang="lb-L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Radon</a:t>
            </a:r>
          </a:p>
          <a:p>
            <a:r>
              <a:rPr lang="en-US" dirty="0" smtClean="0"/>
              <a:t>Tritium</a:t>
            </a:r>
          </a:p>
          <a:p>
            <a:r>
              <a:rPr lang="en-US" dirty="0" smtClean="0"/>
              <a:t>Dose indicative</a:t>
            </a:r>
            <a:endParaRPr lang="lb-L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6" name="Picture Placeholder 25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r="197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749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 Point de conformité (Art. 6)</a:t>
            </a:r>
            <a:endParaRPr lang="lb-L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pour les eaux fournies par un réseau de distribution: robinets qui sont normalement utilisés pour la consommation humaine;</a:t>
            </a:r>
          </a:p>
          <a:p>
            <a:r>
              <a:rPr lang="fr-FR" dirty="0"/>
              <a:t>pour les eaux fournies à partir d'une citerne mobile: au point où elles sortent de la citerne mobile;</a:t>
            </a:r>
          </a:p>
          <a:p>
            <a:r>
              <a:rPr lang="fr-FR" dirty="0"/>
              <a:t>pour les eaux mises en bouteilles ou dans des conteneurs et destinées à la vente: au point où elles sont mises en bouteilles ou dans des conteneurs;</a:t>
            </a:r>
          </a:p>
          <a:p>
            <a:r>
              <a:rPr lang="fr-FR" dirty="0"/>
              <a:t>pour les eaux utilisées dans une entreprise alimentaire: au point où elles sont utilisées dans l'entreprise</a:t>
            </a:r>
          </a:p>
          <a:p>
            <a:endParaRPr lang="lb-L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2" b="1979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6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 Approche fondée sur les risques (Art. 7)</a:t>
            </a:r>
            <a:endParaRPr lang="lb-L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fr-FR" sz="1800" dirty="0"/>
              <a:t>Approche de prévention visant </a:t>
            </a:r>
            <a:r>
              <a:rPr lang="fr-FR" sz="1800" b="1" u="sng" dirty="0"/>
              <a:t>toute la chaîne d’approvisionnement</a:t>
            </a:r>
          </a:p>
          <a:p>
            <a:r>
              <a:rPr lang="fr-FR" sz="1800" dirty="0" smtClean="0"/>
              <a:t>Objectifs </a:t>
            </a:r>
            <a:r>
              <a:rPr lang="fr-FR" sz="1800" dirty="0"/>
              <a:t>d’une telle approche :</a:t>
            </a:r>
          </a:p>
          <a:p>
            <a:pPr lvl="1"/>
            <a:r>
              <a:rPr lang="fr-FR" sz="1400" dirty="0"/>
              <a:t>Réduire les traitements des eaux et les analyses sur paramètres inexistants</a:t>
            </a:r>
          </a:p>
          <a:p>
            <a:pPr lvl="1"/>
            <a:r>
              <a:rPr lang="fr-FR" sz="1400" dirty="0"/>
              <a:t>Se focaliser sur l’étude des risques importants</a:t>
            </a:r>
          </a:p>
          <a:p>
            <a:pPr lvl="1"/>
            <a:r>
              <a:rPr lang="fr-FR" sz="1400" dirty="0"/>
              <a:t>Réduire la charge administrative et les coûts</a:t>
            </a:r>
          </a:p>
          <a:p>
            <a:r>
              <a:rPr lang="fr-FR" sz="1800" dirty="0" smtClean="0"/>
              <a:t>3 </a:t>
            </a:r>
            <a:r>
              <a:rPr lang="fr-FR" sz="1800" dirty="0"/>
              <a:t>étapes :</a:t>
            </a:r>
          </a:p>
          <a:p>
            <a:pPr lvl="1"/>
            <a:r>
              <a:rPr lang="fr-FR" sz="1400" dirty="0"/>
              <a:t>Zones de captage (zones de protection) (art. 8) </a:t>
            </a:r>
            <a:r>
              <a:rPr lang="fr-FR" sz="1400" dirty="0" smtClean="0"/>
              <a:t> </a:t>
            </a:r>
            <a:r>
              <a:rPr lang="fr-FR" sz="1400" dirty="0"/>
              <a:t>Délai 12/07/2027</a:t>
            </a:r>
          </a:p>
          <a:p>
            <a:pPr lvl="1"/>
            <a:r>
              <a:rPr lang="fr-FR" sz="1400" dirty="0"/>
              <a:t>Systèmes d’approvisionnement (art. 9)  </a:t>
            </a:r>
            <a:r>
              <a:rPr lang="fr-FR" sz="1400" dirty="0" smtClean="0"/>
              <a:t>Délai </a:t>
            </a:r>
            <a:r>
              <a:rPr lang="fr-FR" sz="1400" dirty="0"/>
              <a:t>12/01/2029</a:t>
            </a:r>
          </a:p>
          <a:p>
            <a:pPr lvl="1"/>
            <a:r>
              <a:rPr lang="fr-FR" sz="1400" dirty="0"/>
              <a:t>Installations privées de distribution (art. 10) </a:t>
            </a:r>
            <a:r>
              <a:rPr lang="fr-FR" sz="1400" dirty="0" smtClean="0"/>
              <a:t> </a:t>
            </a:r>
            <a:r>
              <a:rPr lang="fr-FR" sz="1400" dirty="0"/>
              <a:t>Délai 12/01/2029</a:t>
            </a:r>
          </a:p>
          <a:p>
            <a:endParaRPr lang="lb-LU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5786438"/>
            <a:ext cx="536575" cy="365125"/>
          </a:xfrm>
        </p:spPr>
        <p:txBody>
          <a:bodyPr/>
          <a:lstStyle/>
          <a:p>
            <a:fld id="{40E81796-E06A-9A43-AC14-0CF95C9C88D8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6337358" y="2283288"/>
            <a:ext cx="5510212" cy="3465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SzPct val="130000"/>
              <a:buFont typeface="Lucida Grande"/>
              <a:buChar char="■"/>
              <a:defRPr sz="20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1080000" indent="-285750" algn="l" defTabSz="457200" rtl="0" eaLnBrk="1" latinLnBrk="0" hangingPunct="1">
              <a:spcBef>
                <a:spcPct val="20000"/>
              </a:spcBef>
              <a:buClrTx/>
              <a:buSzPct val="70000"/>
              <a:buFont typeface="Lucida Grande"/>
              <a:buChar char="►"/>
              <a:defRPr sz="1500" b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080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de-DE" dirty="0" smtClean="0"/>
          </a:p>
        </p:txBody>
      </p:sp>
      <p:graphicFrame>
        <p:nvGraphicFramePr>
          <p:cNvPr id="12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9681491"/>
              </p:ext>
            </p:extLst>
          </p:nvPr>
        </p:nvGraphicFramePr>
        <p:xfrm>
          <a:off x="6316778" y="2438347"/>
          <a:ext cx="5352991" cy="3299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904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5. Approche fondée sur les </a:t>
            </a:r>
            <a:r>
              <a:rPr lang="fr-FR" dirty="0" smtClean="0"/>
              <a:t>risques: risques ZPS (Art. 8)</a:t>
            </a:r>
            <a:endParaRPr lang="lb-L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fr-FR" dirty="0"/>
              <a:t>Loi Eau 2008 (art.44) </a:t>
            </a:r>
            <a:r>
              <a:rPr lang="fr-FR" dirty="0" smtClean="0"/>
              <a:t>: </a:t>
            </a:r>
            <a:r>
              <a:rPr lang="fr-FR" sz="1800" dirty="0" smtClean="0"/>
              <a:t>RGD ZPS</a:t>
            </a:r>
          </a:p>
          <a:p>
            <a:r>
              <a:rPr lang="fr-FR" dirty="0"/>
              <a:t>Précision dans l’AP loi eau </a:t>
            </a:r>
            <a:r>
              <a:rPr lang="fr-FR" dirty="0" smtClean="0"/>
              <a:t>potable:</a:t>
            </a:r>
          </a:p>
          <a:p>
            <a:pPr lvl="1"/>
            <a:r>
              <a:rPr lang="fr-FR" sz="1200" dirty="0" smtClean="0"/>
              <a:t>Responsabilités </a:t>
            </a:r>
            <a:r>
              <a:rPr lang="fr-FR" sz="1200" dirty="0"/>
              <a:t>des fournisseurs d’eau : </a:t>
            </a:r>
          </a:p>
          <a:p>
            <a:pPr lvl="2"/>
            <a:r>
              <a:rPr lang="fr-FR" sz="1200" dirty="0"/>
              <a:t>Identification des dangers et événements dangereux</a:t>
            </a:r>
          </a:p>
          <a:p>
            <a:pPr lvl="2"/>
            <a:r>
              <a:rPr lang="fr-FR" sz="1200" dirty="0"/>
              <a:t>Définition d’un programme de mesures de gestion des </a:t>
            </a:r>
            <a:r>
              <a:rPr lang="fr-FR" sz="1200" dirty="0" smtClean="0"/>
              <a:t>risques</a:t>
            </a:r>
            <a:endParaRPr lang="fr-FR" sz="1200" dirty="0"/>
          </a:p>
          <a:p>
            <a:pPr lvl="1"/>
            <a:r>
              <a:rPr lang="fr-FR" sz="1200" dirty="0"/>
              <a:t>Responsabilités de l’Administration de la gestion de l’eau :</a:t>
            </a:r>
          </a:p>
          <a:p>
            <a:pPr lvl="2"/>
            <a:r>
              <a:rPr lang="fr-FR" sz="1200" dirty="0"/>
              <a:t>Approbation du programme de mesures des risques</a:t>
            </a:r>
          </a:p>
          <a:p>
            <a:pPr lvl="2"/>
            <a:r>
              <a:rPr lang="fr-FR" sz="1200" dirty="0"/>
              <a:t>Imposer une surveillance ou un traitement supplémentaire</a:t>
            </a:r>
          </a:p>
          <a:p>
            <a:pPr lvl="2"/>
            <a:r>
              <a:rPr lang="fr-FR" sz="1200" dirty="0"/>
              <a:t>Permettre la réduction de la fréquence de </a:t>
            </a:r>
            <a:r>
              <a:rPr lang="fr-FR" sz="1200" dirty="0" smtClean="0"/>
              <a:t>surveillance</a:t>
            </a:r>
          </a:p>
          <a:p>
            <a:pPr lvl="1"/>
            <a:r>
              <a:rPr lang="fr-FR" sz="1200" dirty="0" smtClean="0"/>
              <a:t>Délai: 12/07/2027</a:t>
            </a:r>
            <a:endParaRPr lang="fr-FR" sz="1200" dirty="0"/>
          </a:p>
          <a:p>
            <a:endParaRPr lang="fr-FR" sz="2800" dirty="0"/>
          </a:p>
          <a:p>
            <a:endParaRPr lang="lb-LU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5786438"/>
            <a:ext cx="536575" cy="365125"/>
          </a:xfrm>
        </p:spPr>
        <p:txBody>
          <a:bodyPr/>
          <a:lstStyle/>
          <a:p>
            <a:fld id="{40E81796-E06A-9A43-AC14-0CF95C9C88D8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0EC4826-EE7B-4FC0-B10B-C720D9E80355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09" b="480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7C7FE2B-FE1C-42B7-A4DE-ECA3DA65B80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57" r="19957"/>
          <a:stretch/>
        </p:blipFill>
        <p:spPr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6031CD7-A93E-425E-80F2-DF26DB57234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789" b="2578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4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5. Approche fondée sur les risques</a:t>
            </a:r>
            <a:r>
              <a:rPr lang="fr-FR" dirty="0" smtClean="0"/>
              <a:t>: système d’approvisionnement (art. 9)</a:t>
            </a:r>
            <a:endParaRPr lang="lb-L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b="1" dirty="0"/>
              <a:t>RGD eau potable (2002) :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fr-FR" sz="1400" dirty="0"/>
              <a:t>Dossiers </a:t>
            </a:r>
            <a:r>
              <a:rPr lang="fr-FR" sz="1400" dirty="0" smtClean="0"/>
              <a:t>techniques, </a:t>
            </a:r>
            <a:r>
              <a:rPr lang="fr-FR" sz="1400" dirty="0" err="1" smtClean="0"/>
              <a:t>LuxWSP</a:t>
            </a:r>
            <a:r>
              <a:rPr lang="fr-FR" sz="1400" dirty="0" smtClean="0"/>
              <a:t> -&gt; jusqu’au point de conformité</a:t>
            </a:r>
            <a:endParaRPr lang="fr-FR" sz="1400" dirty="0"/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1400" b="1" dirty="0"/>
              <a:t>Précision dans </a:t>
            </a:r>
            <a:r>
              <a:rPr lang="fr-FR" sz="1400" b="1" smtClean="0"/>
              <a:t>le Projet de </a:t>
            </a:r>
            <a:r>
              <a:rPr lang="fr-FR" sz="1400" b="1" dirty="0"/>
              <a:t>Loi Eau </a:t>
            </a:r>
            <a:r>
              <a:rPr lang="fr-FR" sz="1400" b="1" dirty="0" smtClean="0"/>
              <a:t>Potable (délai 12/01/2029)</a:t>
            </a:r>
            <a:endParaRPr lang="fr-FR" sz="1400" b="1" dirty="0"/>
          </a:p>
          <a:p>
            <a:pPr lvl="1" algn="just"/>
            <a:r>
              <a:rPr lang="fr-FR" sz="1400" b="1" dirty="0" smtClean="0"/>
              <a:t>Fournisseur remplit Lux-WSP: </a:t>
            </a:r>
          </a:p>
          <a:p>
            <a:pPr lvl="2" algn="just"/>
            <a:r>
              <a:rPr lang="fr-FR" sz="1400" dirty="0" smtClean="0"/>
              <a:t>Description </a:t>
            </a:r>
            <a:r>
              <a:rPr lang="fr-FR" sz="1400" dirty="0"/>
              <a:t>du système </a:t>
            </a:r>
            <a:r>
              <a:rPr lang="fr-FR" sz="1400" dirty="0" smtClean="0"/>
              <a:t>d’approvisionnement et recensement </a:t>
            </a:r>
            <a:r>
              <a:rPr lang="fr-FR" sz="1400" dirty="0"/>
              <a:t>des dangers</a:t>
            </a:r>
          </a:p>
          <a:p>
            <a:pPr lvl="2" algn="just">
              <a:lnSpc>
                <a:spcPct val="150000"/>
              </a:lnSpc>
            </a:pPr>
            <a:r>
              <a:rPr lang="fr-FR" sz="1400" dirty="0" smtClean="0"/>
              <a:t>Définition </a:t>
            </a:r>
            <a:r>
              <a:rPr lang="fr-FR" sz="1400" dirty="0"/>
              <a:t>des mesures et </a:t>
            </a:r>
            <a:r>
              <a:rPr lang="fr-FR" sz="1400" dirty="0" smtClean="0"/>
              <a:t>contrôles et mise </a:t>
            </a:r>
            <a:r>
              <a:rPr lang="fr-FR" sz="1400" dirty="0"/>
              <a:t>en œuvre d’un programme de </a:t>
            </a:r>
            <a:r>
              <a:rPr lang="fr-FR" sz="1400" dirty="0" smtClean="0"/>
              <a:t>surveillance</a:t>
            </a:r>
          </a:p>
          <a:p>
            <a:pPr lvl="2" algn="just">
              <a:lnSpc>
                <a:spcPct val="150000"/>
              </a:lnSpc>
            </a:pPr>
            <a:r>
              <a:rPr lang="fr-FR" sz="1400" dirty="0" smtClean="0"/>
              <a:t>évaluation </a:t>
            </a:r>
            <a:r>
              <a:rPr lang="fr-FR" sz="1400" dirty="0"/>
              <a:t>des performances du </a:t>
            </a:r>
            <a:r>
              <a:rPr lang="fr-FR" sz="1400" dirty="0" smtClean="0"/>
              <a:t>réseau</a:t>
            </a:r>
          </a:p>
          <a:p>
            <a:pPr lvl="1" algn="just">
              <a:lnSpc>
                <a:spcPct val="150000"/>
              </a:lnSpc>
            </a:pPr>
            <a:r>
              <a:rPr lang="fr-FR" sz="1400" dirty="0" smtClean="0"/>
              <a:t>AGE effectue audits des Lux-WSP</a:t>
            </a:r>
            <a:endParaRPr lang="fr-FR" sz="1400" dirty="0"/>
          </a:p>
          <a:p>
            <a:pPr lvl="2" algn="just">
              <a:lnSpc>
                <a:spcPct val="150000"/>
              </a:lnSpc>
            </a:pPr>
            <a:endParaRPr lang="fr-FR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8" name="Inhaltsplatzhalter 3">
            <a:extLst>
              <a:ext uri="{FF2B5EF4-FFF2-40B4-BE49-F238E27FC236}">
                <a16:creationId xmlns:a16="http://schemas.microsoft.com/office/drawing/2014/main" id="{A4BF416A-C430-4E19-B0F0-AE9E5E33132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0" r="205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772EF53-A56E-4C04-A8B4-6D42F86EA33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89" r="748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E5704F0-898D-43C3-9359-FB845D1F79C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3" b="19893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7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5. Approche fondée sur les risques: installations privées de </a:t>
            </a:r>
            <a:r>
              <a:rPr lang="fr-FR" dirty="0" smtClean="0"/>
              <a:t>distribution (Art. 10)</a:t>
            </a:r>
            <a:endParaRPr lang="lb-L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Art.42 loi eau 2008 </a:t>
            </a:r>
            <a:r>
              <a:rPr lang="fr-FR" dirty="0" smtClean="0"/>
              <a:t>: Communes fournisseurs d’eau et responsables </a:t>
            </a:r>
            <a:r>
              <a:rPr lang="fr-FR" dirty="0"/>
              <a:t>de l’approvisionnement </a:t>
            </a:r>
            <a:r>
              <a:rPr lang="fr-FR" dirty="0" smtClean="0"/>
              <a:t>en eau potable</a:t>
            </a:r>
            <a:endParaRPr lang="fr-FR" dirty="0"/>
          </a:p>
          <a:p>
            <a:pPr lvl="1"/>
            <a:r>
              <a:rPr lang="fr-FR" dirty="0"/>
              <a:t>dans les zones urbanisées ou destinées à être urbanisées</a:t>
            </a:r>
          </a:p>
          <a:p>
            <a:pPr lvl="1"/>
            <a:r>
              <a:rPr lang="fr-FR" dirty="0"/>
              <a:t>immeubles isolés ou de hameaux bénéficiant d’un approvisionnement assuré par une commune…“</a:t>
            </a:r>
          </a:p>
          <a:p>
            <a:r>
              <a:rPr lang="fr-FR" dirty="0" smtClean="0"/>
              <a:t>Art.6 </a:t>
            </a:r>
            <a:r>
              <a:rPr lang="fr-FR" dirty="0"/>
              <a:t>PL Eau Potable :</a:t>
            </a:r>
          </a:p>
          <a:p>
            <a:pPr lvl="1"/>
            <a:r>
              <a:rPr lang="fr-FR" dirty="0"/>
              <a:t>Responsabilité fournisseurs jusqu’au point de conformité</a:t>
            </a:r>
          </a:p>
          <a:p>
            <a:pPr lvl="1"/>
            <a:r>
              <a:rPr lang="fr-FR" dirty="0"/>
              <a:t>Après point de conformité : installation privée de distribution</a:t>
            </a:r>
          </a:p>
          <a:p>
            <a:endParaRPr lang="lb-L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07317C-883E-42C6-81BB-A99BA20D38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820" y="2222068"/>
            <a:ext cx="5614980" cy="32824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978942A-3EA1-4B57-9947-D447EA5CE8C5}"/>
              </a:ext>
            </a:extLst>
          </p:cNvPr>
          <p:cNvGrpSpPr/>
          <p:nvPr/>
        </p:nvGrpSpPr>
        <p:grpSpPr>
          <a:xfrm>
            <a:off x="7146323" y="2553616"/>
            <a:ext cx="3323273" cy="2375571"/>
            <a:chOff x="3841015" y="1053429"/>
            <a:chExt cx="3323273" cy="237557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7625AFB-2114-445E-8727-BC014DA421E7}"/>
                </a:ext>
              </a:extLst>
            </p:cNvPr>
            <p:cNvSpPr/>
            <p:nvPr/>
          </p:nvSpPr>
          <p:spPr>
            <a:xfrm>
              <a:off x="6682154" y="1053429"/>
              <a:ext cx="482134" cy="656435"/>
            </a:xfrm>
            <a:prstGeom prst="rect">
              <a:avLst/>
            </a:prstGeom>
            <a:solidFill>
              <a:schemeClr val="tx1">
                <a:lumMod val="20000"/>
                <a:lumOff val="80000"/>
                <a:alpha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658BDF-93B6-45FD-8ABD-8615671E7BDA}"/>
                </a:ext>
              </a:extLst>
            </p:cNvPr>
            <p:cNvSpPr/>
            <p:nvPr/>
          </p:nvSpPr>
          <p:spPr>
            <a:xfrm>
              <a:off x="3841015" y="2772565"/>
              <a:ext cx="609596" cy="656435"/>
            </a:xfrm>
            <a:prstGeom prst="rect">
              <a:avLst/>
            </a:prstGeom>
            <a:solidFill>
              <a:schemeClr val="tx1">
                <a:lumMod val="20000"/>
                <a:lumOff val="80000"/>
                <a:alpha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45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5. Approche fondée sur les risques: installations privées de </a:t>
            </a:r>
            <a:r>
              <a:rPr lang="fr-FR" dirty="0" smtClean="0"/>
              <a:t>distribution (Art. 10)</a:t>
            </a:r>
            <a:endParaRPr lang="lb-L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err="1"/>
              <a:t>Étape</a:t>
            </a:r>
            <a:r>
              <a:rPr lang="en-US" b="1" dirty="0"/>
              <a:t> 1 </a:t>
            </a:r>
            <a:r>
              <a:rPr lang="en-US" b="1" dirty="0" smtClean="0"/>
              <a:t>:							</a:t>
            </a:r>
            <a:r>
              <a:rPr lang="en-US" b="1" dirty="0" err="1" smtClean="0"/>
              <a:t>Étape</a:t>
            </a:r>
            <a:r>
              <a:rPr lang="en-US" b="1" dirty="0" smtClean="0"/>
              <a:t> </a:t>
            </a:r>
            <a:r>
              <a:rPr lang="en-US" b="1" dirty="0"/>
              <a:t>2 :</a:t>
            </a:r>
          </a:p>
          <a:p>
            <a:pPr marL="285750" indent="-285750">
              <a:buClr>
                <a:schemeClr val="tx1"/>
              </a:buClr>
            </a:pPr>
            <a:r>
              <a:rPr lang="en-US" b="1" dirty="0" err="1" smtClean="0"/>
              <a:t>Analyse</a:t>
            </a:r>
            <a:r>
              <a:rPr lang="en-US" b="1" dirty="0" smtClean="0"/>
              <a:t> </a:t>
            </a:r>
            <a:r>
              <a:rPr lang="en-US" b="1" dirty="0" err="1"/>
              <a:t>générale</a:t>
            </a:r>
            <a:r>
              <a:rPr lang="en-US" b="1" dirty="0"/>
              <a:t> </a:t>
            </a:r>
            <a:r>
              <a:rPr lang="en-US" dirty="0"/>
              <a:t>des </a:t>
            </a:r>
            <a:r>
              <a:rPr lang="en-US" dirty="0" err="1"/>
              <a:t>risques</a:t>
            </a:r>
            <a:r>
              <a:rPr lang="en-US" dirty="0"/>
              <a:t> </a:t>
            </a:r>
            <a:r>
              <a:rPr lang="en-US" dirty="0" err="1"/>
              <a:t>potentiels</a:t>
            </a:r>
            <a:r>
              <a:rPr lang="en-US" dirty="0"/>
              <a:t> et </a:t>
            </a:r>
            <a:r>
              <a:rPr lang="en-US" dirty="0" err="1" smtClean="0"/>
              <a:t>matériaux</a:t>
            </a:r>
            <a:r>
              <a:rPr lang="en-US" dirty="0" smtClean="0"/>
              <a:t>			</a:t>
            </a:r>
            <a:r>
              <a:rPr lang="fr-FR" b="1" dirty="0" smtClean="0"/>
              <a:t>Encourager</a:t>
            </a:r>
            <a:r>
              <a:rPr lang="fr-FR" dirty="0" smtClean="0"/>
              <a:t> </a:t>
            </a:r>
            <a:r>
              <a:rPr lang="fr-FR" dirty="0"/>
              <a:t>les propriétaires (lieux publics et </a:t>
            </a:r>
            <a:r>
              <a:rPr lang="fr-FR" dirty="0" smtClean="0"/>
              <a:t>								privés</a:t>
            </a:r>
            <a:r>
              <a:rPr lang="fr-FR" dirty="0"/>
              <a:t>) à effectuer une évaluation des risques </a:t>
            </a:r>
          </a:p>
          <a:p>
            <a:pPr marL="285750" indent="-285750">
              <a:buClr>
                <a:schemeClr val="tx1"/>
              </a:buClr>
            </a:pPr>
            <a:r>
              <a:rPr lang="en-US" dirty="0" smtClean="0"/>
              <a:t>Identification </a:t>
            </a:r>
            <a:r>
              <a:rPr lang="en-US" dirty="0"/>
              <a:t>des </a:t>
            </a:r>
            <a:r>
              <a:rPr lang="en-US" dirty="0" err="1"/>
              <a:t>risques</a:t>
            </a:r>
            <a:r>
              <a:rPr lang="en-US" dirty="0"/>
              <a:t> de santé </a:t>
            </a:r>
            <a:r>
              <a:rPr lang="en-US" dirty="0" err="1" smtClean="0"/>
              <a:t>humaine</a:t>
            </a:r>
            <a:r>
              <a:rPr lang="en-US" dirty="0" smtClean="0"/>
              <a:t>				</a:t>
            </a:r>
            <a:r>
              <a:rPr lang="fr-FR" b="1" dirty="0" smtClean="0"/>
              <a:t>Informer </a:t>
            </a:r>
            <a:r>
              <a:rPr lang="fr-FR" b="1" dirty="0"/>
              <a:t>et conseiller </a:t>
            </a:r>
            <a:r>
              <a:rPr lang="fr-FR" dirty="0"/>
              <a:t>les consommateurs et les </a:t>
            </a:r>
            <a:r>
              <a:rPr lang="fr-FR" dirty="0" smtClean="0"/>
              <a:t>							propriétaires </a:t>
            </a:r>
            <a:r>
              <a:rPr lang="fr-FR" dirty="0"/>
              <a:t>(lieux publics et privés) des mesures à prendre</a:t>
            </a:r>
          </a:p>
          <a:p>
            <a:pPr marL="285750" indent="-285750">
              <a:buClr>
                <a:schemeClr val="tx1"/>
              </a:buClr>
            </a:pPr>
            <a:r>
              <a:rPr lang="en-US" dirty="0" err="1" smtClean="0"/>
              <a:t>Programme</a:t>
            </a:r>
            <a:r>
              <a:rPr lang="en-US" dirty="0" smtClean="0"/>
              <a:t> </a:t>
            </a:r>
            <a:r>
              <a:rPr lang="en-US" dirty="0"/>
              <a:t>de surveillance </a:t>
            </a:r>
            <a:r>
              <a:rPr lang="en-US" b="1" dirty="0" err="1"/>
              <a:t>légionnelles</a:t>
            </a:r>
            <a:r>
              <a:rPr lang="en-US" b="1" dirty="0"/>
              <a:t> </a:t>
            </a:r>
            <a:r>
              <a:rPr lang="en-US" dirty="0"/>
              <a:t>et </a:t>
            </a:r>
            <a:r>
              <a:rPr lang="en-US" b="1" dirty="0" err="1"/>
              <a:t>plomb</a:t>
            </a:r>
            <a:r>
              <a:rPr lang="en-US" b="1" dirty="0"/>
              <a:t> </a:t>
            </a:r>
            <a:r>
              <a:rPr lang="en-US" dirty="0" err="1"/>
              <a:t>dans</a:t>
            </a:r>
            <a:r>
              <a:rPr lang="en-US" dirty="0"/>
              <a:t> les </a:t>
            </a:r>
            <a:r>
              <a:rPr lang="en-US" dirty="0" err="1" smtClean="0"/>
              <a:t>lieux</a:t>
            </a:r>
            <a:r>
              <a:rPr lang="en-US" dirty="0" smtClean="0"/>
              <a:t> </a:t>
            </a:r>
            <a:r>
              <a:rPr lang="en-US" dirty="0" err="1" smtClean="0"/>
              <a:t>prioritaires</a:t>
            </a:r>
            <a:r>
              <a:rPr lang="en-US" dirty="0" smtClean="0"/>
              <a:t>	</a:t>
            </a:r>
            <a:r>
              <a:rPr lang="fr-FR" b="1" dirty="0" smtClean="0"/>
              <a:t>Informer </a:t>
            </a:r>
            <a:r>
              <a:rPr lang="fr-FR" b="1" dirty="0"/>
              <a:t>et conseiller </a:t>
            </a:r>
            <a:r>
              <a:rPr lang="fr-FR" dirty="0"/>
              <a:t>les consommateurs et les </a:t>
            </a:r>
            <a:r>
              <a:rPr lang="fr-FR" dirty="0" smtClean="0"/>
              <a:t>							propriétaires </a:t>
            </a:r>
            <a:r>
              <a:rPr lang="fr-FR" dirty="0"/>
              <a:t>(lieux publics et privés) des mesures </a:t>
            </a:r>
            <a:r>
              <a:rPr lang="fr-FR" dirty="0" smtClean="0"/>
              <a:t>							à </a:t>
            </a:r>
            <a:r>
              <a:rPr lang="fr-FR" dirty="0"/>
              <a:t>prendre</a:t>
            </a:r>
          </a:p>
          <a:p>
            <a:pPr marL="285750" indent="-285750">
              <a:buClr>
                <a:schemeClr val="tx1"/>
              </a:buClr>
            </a:pPr>
            <a:r>
              <a:rPr lang="en-US" dirty="0" smtClean="0"/>
              <a:t>Fixation </a:t>
            </a:r>
            <a:r>
              <a:rPr lang="en-US" dirty="0"/>
              <a:t>de </a:t>
            </a:r>
            <a:r>
              <a:rPr lang="en-US" b="1" dirty="0" err="1"/>
              <a:t>lieux</a:t>
            </a:r>
            <a:r>
              <a:rPr lang="en-US" b="1" dirty="0"/>
              <a:t> </a:t>
            </a:r>
            <a:r>
              <a:rPr lang="en-US" b="1" dirty="0" err="1"/>
              <a:t>prioritaires</a:t>
            </a:r>
            <a:r>
              <a:rPr lang="en-US" b="1" dirty="0"/>
              <a:t> </a:t>
            </a:r>
            <a:r>
              <a:rPr lang="en-US" dirty="0"/>
              <a:t>par </a:t>
            </a:r>
            <a:r>
              <a:rPr lang="en-US" dirty="0" smtClean="0"/>
              <a:t>RGD				</a:t>
            </a:r>
            <a:r>
              <a:rPr lang="en-US" b="1" dirty="0" err="1">
                <a:solidFill>
                  <a:srgbClr val="FF0000"/>
                </a:solidFill>
              </a:rPr>
              <a:t>Responsabilité</a:t>
            </a:r>
            <a:r>
              <a:rPr lang="en-US" b="1" dirty="0">
                <a:solidFill>
                  <a:srgbClr val="FF0000"/>
                </a:solidFill>
              </a:rPr>
              <a:t> : </a:t>
            </a:r>
            <a:r>
              <a:rPr lang="en-US" b="1" dirty="0" err="1">
                <a:solidFill>
                  <a:srgbClr val="FF0000"/>
                </a:solidFill>
              </a:rPr>
              <a:t>Fournisseurs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d’eau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tx1"/>
              </a:buClr>
            </a:pPr>
            <a:r>
              <a:rPr lang="en-US" b="1" dirty="0" smtClean="0"/>
              <a:t>Promotion</a:t>
            </a:r>
            <a:r>
              <a:rPr lang="en-US" dirty="0" smtClean="0"/>
              <a:t> </a:t>
            </a:r>
            <a:r>
              <a:rPr lang="en-US" dirty="0"/>
              <a:t>de la formation des </a:t>
            </a:r>
            <a:r>
              <a:rPr lang="en-US" dirty="0" err="1"/>
              <a:t>professionnels</a:t>
            </a:r>
            <a:r>
              <a:rPr lang="en-US" dirty="0"/>
              <a:t> (</a:t>
            </a:r>
            <a:r>
              <a:rPr lang="en-US" dirty="0" err="1"/>
              <a:t>installateurs</a:t>
            </a:r>
            <a:r>
              <a:rPr lang="en-US" dirty="0"/>
              <a:t> </a:t>
            </a:r>
            <a:r>
              <a:rPr lang="en-US" dirty="0" err="1"/>
              <a:t>sanitaires</a:t>
            </a:r>
            <a:r>
              <a:rPr lang="en-US" dirty="0"/>
              <a:t>…)</a:t>
            </a:r>
          </a:p>
          <a:p>
            <a:pPr marL="285750" indent="-285750"/>
            <a:r>
              <a:rPr lang="en-US" b="1" dirty="0" err="1">
                <a:solidFill>
                  <a:srgbClr val="FF0000"/>
                </a:solidFill>
              </a:rPr>
              <a:t>Responsabilité</a:t>
            </a:r>
            <a:r>
              <a:rPr lang="en-US" b="1" dirty="0">
                <a:solidFill>
                  <a:srgbClr val="FF0000"/>
                </a:solidFill>
              </a:rPr>
              <a:t> : AGE &amp; Direction de la santé</a:t>
            </a:r>
          </a:p>
          <a:p>
            <a:endParaRPr lang="fr-FR" dirty="0" smtClean="0"/>
          </a:p>
          <a:p>
            <a:endParaRPr lang="fr-FR" dirty="0"/>
          </a:p>
          <a:p>
            <a:endParaRPr lang="lb-L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5786438"/>
            <a:ext cx="536575" cy="365125"/>
          </a:xfrm>
        </p:spPr>
        <p:txBody>
          <a:bodyPr/>
          <a:lstStyle/>
          <a:p>
            <a:fld id="{40E81796-E06A-9A43-AC14-0CF95C9C88D8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33425" y="1284051"/>
            <a:ext cx="6238875" cy="5004037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/>
          </a:p>
        </p:txBody>
      </p:sp>
      <p:sp>
        <p:nvSpPr>
          <p:cNvPr id="12" name="Rectangle 11"/>
          <p:cNvSpPr/>
          <p:nvPr/>
        </p:nvSpPr>
        <p:spPr>
          <a:xfrm>
            <a:off x="7169150" y="1284051"/>
            <a:ext cx="4430273" cy="5004037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/>
          </a:p>
        </p:txBody>
      </p:sp>
      <p:sp>
        <p:nvSpPr>
          <p:cNvPr id="13" name="Curved Down Arrow 12"/>
          <p:cNvSpPr/>
          <p:nvPr/>
        </p:nvSpPr>
        <p:spPr>
          <a:xfrm>
            <a:off x="6614673" y="719847"/>
            <a:ext cx="1108953" cy="486383"/>
          </a:xfrm>
          <a:prstGeom prst="curved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5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5. Approche fondée sur les risques: installations privées de </a:t>
            </a:r>
            <a:r>
              <a:rPr lang="fr-FR" dirty="0" smtClean="0"/>
              <a:t>distribution (Art. 10)</a:t>
            </a:r>
            <a:endParaRPr lang="lb-L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Responsabilités des propriétaires des lieux prioritaires :</a:t>
            </a:r>
          </a:p>
          <a:p>
            <a:pPr lvl="1"/>
            <a:r>
              <a:rPr lang="fr-FR" dirty="0"/>
              <a:t>Élaboration de plans de prévention et de gestion de risques concernant les légionnelles soumis pour approbation à la Direction de la Santé </a:t>
            </a:r>
          </a:p>
          <a:p>
            <a:pPr lvl="1"/>
            <a:r>
              <a:rPr lang="fr-FR" dirty="0"/>
              <a:t>Surveillance des légionnelles sous le contrôle de la Direction de la Santé</a:t>
            </a:r>
          </a:p>
          <a:p>
            <a:r>
              <a:rPr lang="fr-FR" dirty="0"/>
              <a:t>Plomb : </a:t>
            </a:r>
          </a:p>
          <a:p>
            <a:pPr lvl="1"/>
            <a:r>
              <a:rPr lang="fr-FR" dirty="0"/>
              <a:t>RGD fixera mesures et délais pour remplacement des composants en </a:t>
            </a:r>
            <a:r>
              <a:rPr lang="fr-FR" dirty="0" smtClean="0"/>
              <a:t>plomb</a:t>
            </a:r>
          </a:p>
          <a:p>
            <a:pPr lvl="1"/>
            <a:r>
              <a:rPr lang="fr-FR" dirty="0" smtClean="0"/>
              <a:t>2035</a:t>
            </a:r>
            <a:r>
              <a:rPr lang="fr-FR" sz="2000" dirty="0" smtClean="0"/>
              <a:t>: valeur paramétrique diminuera de 10 </a:t>
            </a:r>
            <a:r>
              <a:rPr lang="fr-FR" sz="2000" dirty="0" err="1" smtClean="0"/>
              <a:t>microg</a:t>
            </a:r>
            <a:r>
              <a:rPr lang="fr-FR" sz="2000" dirty="0" smtClean="0"/>
              <a:t>/l à 5 </a:t>
            </a:r>
            <a:r>
              <a:rPr lang="fr-FR" sz="2000" dirty="0" err="1" smtClean="0"/>
              <a:t>microg</a:t>
            </a:r>
            <a:r>
              <a:rPr lang="fr-FR" sz="2000" dirty="0" smtClean="0"/>
              <a:t>/l</a:t>
            </a:r>
            <a:endParaRPr lang="fr-FR" dirty="0"/>
          </a:p>
          <a:p>
            <a:endParaRPr lang="lb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996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5. Approche fondée sur les risques: matériaux en contact avec l’eau (Art. 11 et 12)</a:t>
            </a:r>
            <a:endParaRPr lang="lb-L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Matériaux entrant en contact avec l’eau potable (art. 11) </a:t>
            </a:r>
          </a:p>
          <a:p>
            <a:pPr lvl="1"/>
            <a:r>
              <a:rPr lang="fr-FR" dirty="0"/>
              <a:t>Établissement de listes positives européennes</a:t>
            </a:r>
          </a:p>
          <a:p>
            <a:pPr lvl="1"/>
            <a:r>
              <a:rPr lang="fr-FR" dirty="0"/>
              <a:t>Publication d’un avis au Journal officiel par le MECDD</a:t>
            </a:r>
          </a:p>
          <a:p>
            <a:r>
              <a:rPr lang="fr-FR" dirty="0" smtClean="0"/>
              <a:t>Agents </a:t>
            </a:r>
            <a:r>
              <a:rPr lang="fr-FR" dirty="0"/>
              <a:t>chimiques et médias filtrants entrant en contact avec l’eau potable (art. 12)</a:t>
            </a:r>
          </a:p>
          <a:p>
            <a:pPr lvl="1"/>
            <a:r>
              <a:rPr lang="fr-FR" dirty="0"/>
              <a:t>Évaluation de la pureté et évaluation de la qualité</a:t>
            </a:r>
          </a:p>
          <a:p>
            <a:pPr lvl="1"/>
            <a:r>
              <a:rPr lang="fr-FR" dirty="0"/>
              <a:t>Respect du règlement UE « Biocides »</a:t>
            </a:r>
          </a:p>
          <a:p>
            <a:pPr lvl="1"/>
            <a:r>
              <a:rPr lang="fr-FR" dirty="0"/>
              <a:t>Responsabilités :</a:t>
            </a:r>
          </a:p>
          <a:p>
            <a:pPr lvl="2"/>
            <a:r>
              <a:rPr lang="fr-FR" dirty="0"/>
              <a:t>Systèmes d’approvisionnement : fournisseurs d’eau </a:t>
            </a:r>
          </a:p>
          <a:p>
            <a:pPr lvl="2"/>
            <a:r>
              <a:rPr lang="fr-FR" dirty="0"/>
              <a:t>Installations privées de distribution : propriétaires des lieux</a:t>
            </a:r>
          </a:p>
          <a:p>
            <a:endParaRPr lang="lb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668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7" b="9127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1. Historique </a:t>
            </a:r>
            <a:r>
              <a:rPr lang="fr-FR" dirty="0"/>
              <a:t>législation eau potable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Right2water European citizens initiative 2012: &gt; 1.000.000 signatures</a:t>
            </a:r>
          </a:p>
          <a:p>
            <a:r>
              <a:rPr lang="en-GB" dirty="0" err="1" smtClean="0"/>
              <a:t>Objectifs</a:t>
            </a:r>
            <a:r>
              <a:rPr lang="en-GB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Guaranteed water and sanitation services for all in the European </a:t>
            </a:r>
            <a:r>
              <a:rPr lang="en-US" dirty="0" smtClean="0"/>
              <a:t>Union.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Human </a:t>
            </a:r>
            <a:r>
              <a:rPr lang="en-US" dirty="0"/>
              <a:t>rights above market interests: no </a:t>
            </a:r>
            <a:r>
              <a:rPr lang="en-US" dirty="0" err="1"/>
              <a:t>liberalisation</a:t>
            </a:r>
            <a:r>
              <a:rPr lang="en-US" dirty="0"/>
              <a:t> of water services</a:t>
            </a:r>
            <a:r>
              <a:rPr lang="en-US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Global/universal </a:t>
            </a:r>
            <a:r>
              <a:rPr lang="en-US" dirty="0"/>
              <a:t>access to water and sanitation for all</a:t>
            </a:r>
            <a:endParaRPr lang="en-GB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 smtClean="0"/>
              <a:t>Nouvelle directive </a:t>
            </a:r>
            <a:r>
              <a:rPr lang="en-GB" b="1" dirty="0" err="1" smtClean="0"/>
              <a:t>en</a:t>
            </a:r>
            <a:r>
              <a:rPr lang="en-GB" b="1" dirty="0" smtClean="0"/>
              <a:t>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5786438"/>
            <a:ext cx="536575" cy="365125"/>
          </a:xfrm>
        </p:spPr>
        <p:txBody>
          <a:bodyPr/>
          <a:lstStyle/>
          <a:p>
            <a:fld id="{40E81796-E06A-9A43-AC14-0CF95C9C88D8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17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Surveillance (Art. 13 et </a:t>
            </a:r>
            <a:r>
              <a:rPr lang="en-US" dirty="0" err="1" smtClean="0"/>
              <a:t>annexe</a:t>
            </a:r>
            <a:r>
              <a:rPr lang="en-US" dirty="0" smtClean="0"/>
              <a:t> II)</a:t>
            </a:r>
            <a:endParaRPr lang="lb-L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 smtClean="0"/>
              <a:t>Responsable</a:t>
            </a:r>
            <a:r>
              <a:rPr lang="en-US" dirty="0" smtClean="0"/>
              <a:t>: </a:t>
            </a:r>
            <a:r>
              <a:rPr lang="en-US" dirty="0" err="1" smtClean="0"/>
              <a:t>fournisseur</a:t>
            </a:r>
            <a:endParaRPr lang="en-US" dirty="0" smtClean="0"/>
          </a:p>
          <a:p>
            <a:r>
              <a:rPr lang="en-US" dirty="0" err="1" smtClean="0"/>
              <a:t>Objectifs</a:t>
            </a:r>
            <a:r>
              <a:rPr lang="en-US" dirty="0" smtClean="0"/>
              <a:t>: </a:t>
            </a:r>
          </a:p>
          <a:p>
            <a:pPr lvl="1"/>
            <a:r>
              <a:rPr lang="en-US" dirty="0" err="1" smtClean="0"/>
              <a:t>évaluation</a:t>
            </a:r>
            <a:r>
              <a:rPr lang="en-US" dirty="0" smtClean="0"/>
              <a:t> </a:t>
            </a:r>
            <a:r>
              <a:rPr lang="en-US" dirty="0" err="1" smtClean="0"/>
              <a:t>efficacité</a:t>
            </a:r>
            <a:r>
              <a:rPr lang="en-US" dirty="0" smtClean="0"/>
              <a:t> des </a:t>
            </a:r>
            <a:r>
              <a:rPr lang="en-US" dirty="0" err="1" smtClean="0"/>
              <a:t>mesures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place</a:t>
            </a:r>
          </a:p>
          <a:p>
            <a:pPr lvl="1"/>
            <a:r>
              <a:rPr lang="en-US" dirty="0" err="1" smtClean="0"/>
              <a:t>Preuve</a:t>
            </a:r>
            <a:r>
              <a:rPr lang="en-US" dirty="0" smtClean="0"/>
              <a:t> obligations de </a:t>
            </a:r>
            <a:r>
              <a:rPr lang="en-US" dirty="0" err="1" smtClean="0"/>
              <a:t>qualité</a:t>
            </a:r>
            <a:r>
              <a:rPr lang="en-US" dirty="0" smtClean="0"/>
              <a:t> </a:t>
            </a:r>
            <a:r>
              <a:rPr lang="en-US" dirty="0" err="1" smtClean="0"/>
              <a:t>respectées</a:t>
            </a:r>
            <a:endParaRPr lang="en-US" dirty="0" smtClean="0"/>
          </a:p>
          <a:p>
            <a:pPr lvl="1"/>
            <a:r>
              <a:rPr lang="en-US" dirty="0" err="1" smtClean="0"/>
              <a:t>Maîtrise</a:t>
            </a:r>
            <a:r>
              <a:rPr lang="en-US" dirty="0" smtClean="0"/>
              <a:t> des </a:t>
            </a:r>
            <a:r>
              <a:rPr lang="en-US" dirty="0" err="1" smtClean="0"/>
              <a:t>risques</a:t>
            </a:r>
            <a:endParaRPr lang="en-US" dirty="0" smtClean="0"/>
          </a:p>
          <a:p>
            <a:r>
              <a:rPr lang="en-US" dirty="0" err="1" smtClean="0"/>
              <a:t>Éléments</a:t>
            </a:r>
            <a:r>
              <a:rPr lang="en-US" dirty="0" smtClean="0"/>
              <a:t>:	</a:t>
            </a:r>
          </a:p>
          <a:p>
            <a:pPr lvl="1"/>
            <a:r>
              <a:rPr lang="en-US" dirty="0" err="1" smtClean="0"/>
              <a:t>Échantillons</a:t>
            </a:r>
            <a:r>
              <a:rPr lang="en-US" dirty="0" smtClean="0"/>
              <a:t> </a:t>
            </a:r>
            <a:r>
              <a:rPr lang="en-US" dirty="0" err="1" smtClean="0"/>
              <a:t>labo</a:t>
            </a:r>
            <a:endParaRPr lang="en-US" dirty="0" smtClean="0"/>
          </a:p>
          <a:p>
            <a:pPr lvl="1"/>
            <a:r>
              <a:rPr lang="en-US" dirty="0" err="1" smtClean="0"/>
              <a:t>Mesures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continu</a:t>
            </a:r>
            <a:endParaRPr lang="en-US" dirty="0" smtClean="0"/>
          </a:p>
          <a:p>
            <a:pPr lvl="1"/>
            <a:r>
              <a:rPr lang="en-US" dirty="0" smtClean="0"/>
              <a:t>Inspections </a:t>
            </a:r>
            <a:r>
              <a:rPr lang="en-US" dirty="0" err="1" smtClean="0"/>
              <a:t>fonctionnement</a:t>
            </a:r>
            <a:r>
              <a:rPr lang="en-US" dirty="0" smtClean="0"/>
              <a:t> </a:t>
            </a:r>
            <a:r>
              <a:rPr lang="en-US" dirty="0" err="1" smtClean="0"/>
              <a:t>équipements</a:t>
            </a:r>
            <a:endParaRPr lang="en-US" dirty="0" smtClean="0"/>
          </a:p>
          <a:p>
            <a:pPr lvl="1"/>
            <a:r>
              <a:rPr lang="en-US" dirty="0" smtClean="0"/>
              <a:t>Inspections </a:t>
            </a:r>
            <a:r>
              <a:rPr lang="en-US" dirty="0" err="1" smtClean="0"/>
              <a:t>ouvrages</a:t>
            </a:r>
            <a:r>
              <a:rPr lang="en-US" dirty="0" smtClean="0"/>
              <a:t> et zone </a:t>
            </a:r>
            <a:r>
              <a:rPr lang="en-US" dirty="0" err="1" smtClean="0"/>
              <a:t>d’alimentation</a:t>
            </a:r>
            <a:endParaRPr lang="en-US" dirty="0" smtClean="0"/>
          </a:p>
          <a:p>
            <a:endParaRPr lang="lb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847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Surveillance (Art. 13 et </a:t>
            </a:r>
            <a:r>
              <a:rPr lang="en-US" dirty="0" err="1"/>
              <a:t>annexe</a:t>
            </a:r>
            <a:r>
              <a:rPr lang="en-US" dirty="0"/>
              <a:t> II)</a:t>
            </a:r>
            <a:endParaRPr lang="lb-L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Établissement</a:t>
            </a:r>
            <a:r>
              <a:rPr lang="en-US" dirty="0" smtClean="0"/>
              <a:t> de plans </a:t>
            </a:r>
            <a:r>
              <a:rPr lang="en-US" dirty="0" err="1" smtClean="0"/>
              <a:t>d’échantillonnage</a:t>
            </a:r>
            <a:endParaRPr lang="en-US" dirty="0" smtClean="0"/>
          </a:p>
          <a:p>
            <a:r>
              <a:rPr lang="en-US" dirty="0" err="1" smtClean="0"/>
              <a:t>Contrôle</a:t>
            </a:r>
            <a:r>
              <a:rPr lang="en-US" dirty="0" smtClean="0"/>
              <a:t> de la </a:t>
            </a:r>
            <a:r>
              <a:rPr lang="en-US" dirty="0" err="1" smtClean="0"/>
              <a:t>conformité</a:t>
            </a:r>
            <a:r>
              <a:rPr lang="en-US" dirty="0" smtClean="0"/>
              <a:t> des </a:t>
            </a:r>
            <a:r>
              <a:rPr lang="en-US" dirty="0" err="1" smtClean="0"/>
              <a:t>échantillons</a:t>
            </a:r>
            <a:endParaRPr lang="en-US" dirty="0" smtClean="0"/>
          </a:p>
          <a:p>
            <a:r>
              <a:rPr lang="en-US" dirty="0" smtClean="0"/>
              <a:t>Communication </a:t>
            </a:r>
            <a:r>
              <a:rPr lang="en-US" dirty="0" err="1" smtClean="0"/>
              <a:t>annuelle</a:t>
            </a:r>
            <a:r>
              <a:rPr lang="en-US" dirty="0" smtClean="0"/>
              <a:t> des </a:t>
            </a:r>
            <a:r>
              <a:rPr lang="en-US" dirty="0" err="1" smtClean="0"/>
              <a:t>résultats</a:t>
            </a:r>
            <a:r>
              <a:rPr lang="en-US" dirty="0" smtClean="0"/>
              <a:t> à </a:t>
            </a:r>
            <a:r>
              <a:rPr lang="en-US" dirty="0" err="1" smtClean="0"/>
              <a:t>l’AGE</a:t>
            </a:r>
            <a:endParaRPr lang="en-US" dirty="0" smtClean="0"/>
          </a:p>
          <a:p>
            <a:r>
              <a:rPr lang="en-US" dirty="0" smtClean="0"/>
              <a:t>Obligation </a:t>
            </a:r>
            <a:r>
              <a:rPr lang="en-US" dirty="0" err="1" smtClean="0"/>
              <a:t>d’utiliser</a:t>
            </a:r>
            <a:r>
              <a:rPr lang="en-US" dirty="0" smtClean="0"/>
              <a:t> Lux-RAP (</a:t>
            </a:r>
            <a:r>
              <a:rPr lang="en-US" dirty="0" err="1" smtClean="0"/>
              <a:t>RisikoAdaptierteProbenahme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Liste</a:t>
            </a:r>
            <a:r>
              <a:rPr lang="en-US" dirty="0" smtClean="0"/>
              <a:t> de vigilance (</a:t>
            </a:r>
            <a:r>
              <a:rPr lang="en-US" dirty="0" err="1" smtClean="0"/>
              <a:t>nonylphenol</a:t>
            </a:r>
            <a:r>
              <a:rPr lang="en-US" dirty="0" smtClean="0"/>
              <a:t> et </a:t>
            </a:r>
            <a:r>
              <a:rPr lang="en-US" dirty="0" err="1" smtClean="0"/>
              <a:t>bisphénol</a:t>
            </a:r>
            <a:r>
              <a:rPr lang="en-US" dirty="0" smtClean="0"/>
              <a:t>-A)</a:t>
            </a:r>
            <a:endParaRPr lang="lb-L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820" y="3508141"/>
            <a:ext cx="4578736" cy="2779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820" y="1106164"/>
            <a:ext cx="4539847" cy="275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61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Surveillance </a:t>
            </a:r>
            <a:r>
              <a:rPr lang="en-US" dirty="0" smtClean="0"/>
              <a:t>(</a:t>
            </a:r>
            <a:r>
              <a:rPr lang="en-US" dirty="0" err="1" smtClean="0"/>
              <a:t>annexe</a:t>
            </a:r>
            <a:r>
              <a:rPr lang="en-US" dirty="0" smtClean="0"/>
              <a:t> </a:t>
            </a:r>
            <a:r>
              <a:rPr lang="en-US" dirty="0"/>
              <a:t>II)</a:t>
            </a:r>
            <a:endParaRPr lang="lb-L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Fréquences d’échantillonnage:</a:t>
            </a:r>
          </a:p>
          <a:p>
            <a:pPr lvl="1"/>
            <a:r>
              <a:rPr lang="fr-FR" dirty="0" smtClean="0"/>
              <a:t>Groupe </a:t>
            </a:r>
            <a:r>
              <a:rPr lang="fr-FR" dirty="0"/>
              <a:t>A</a:t>
            </a:r>
          </a:p>
          <a:p>
            <a:pPr lvl="2"/>
            <a:r>
              <a:rPr lang="fr-FR" dirty="0" smtClean="0"/>
              <a:t>Escherichia </a:t>
            </a:r>
            <a:r>
              <a:rPr lang="fr-FR" dirty="0"/>
              <a:t>coli (E. coli), entérocoques intestinaux, bactéries coliformes, teneur en colonies à 22 °C, et à 36 °C couleur, turbidité, saveur, odeur, pH et conductivité ;</a:t>
            </a:r>
          </a:p>
          <a:p>
            <a:pPr lvl="2"/>
            <a:r>
              <a:rPr lang="fr-FR" dirty="0" smtClean="0"/>
              <a:t>d’autres </a:t>
            </a:r>
            <a:r>
              <a:rPr lang="fr-FR" dirty="0"/>
              <a:t>paramètres considérés comme pertinents dans le programme de surveillance, conformément à l’article 5, paragraphe 3, et, le cas échéant, à l’issue d’une évaluation des risques liés au système d’approvisionnement, comme indiqué à l’article 9 et dans la partie C de la présente annexe.</a:t>
            </a:r>
          </a:p>
          <a:p>
            <a:pPr lvl="1"/>
            <a:r>
              <a:rPr lang="fr-FR" dirty="0" smtClean="0"/>
              <a:t>Groupe B: tous les autres paramètres annexe I parties A, B et C</a:t>
            </a:r>
          </a:p>
          <a:p>
            <a:pPr lvl="1"/>
            <a:r>
              <a:rPr lang="fr-FR" dirty="0" err="1" smtClean="0"/>
              <a:t>Légionelles</a:t>
            </a:r>
            <a:r>
              <a:rPr lang="fr-FR" dirty="0" smtClean="0"/>
              <a:t> et Pb selon analyse générale des risques</a:t>
            </a:r>
            <a:endParaRPr lang="lb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5786438"/>
            <a:ext cx="536575" cy="365125"/>
          </a:xfrm>
        </p:spPr>
        <p:txBody>
          <a:bodyPr/>
          <a:lstStyle/>
          <a:p>
            <a:fld id="{40E81796-E06A-9A43-AC14-0CF95C9C88D8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904" y="1965552"/>
            <a:ext cx="5967970" cy="38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45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</a:t>
            </a:r>
            <a:r>
              <a:rPr lang="en-US" dirty="0" err="1" smtClean="0"/>
              <a:t>Mesures</a:t>
            </a:r>
            <a:r>
              <a:rPr lang="en-US" dirty="0" smtClean="0"/>
              <a:t> correctives et restrictions </a:t>
            </a:r>
            <a:r>
              <a:rPr lang="en-US" dirty="0" err="1" smtClean="0"/>
              <a:t>d’utilisation</a:t>
            </a:r>
            <a:r>
              <a:rPr lang="en-US" dirty="0" smtClean="0"/>
              <a:t> (Art. 14)</a:t>
            </a:r>
            <a:endParaRPr lang="lb-L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Approche</a:t>
            </a:r>
            <a:r>
              <a:rPr lang="en-US" dirty="0" smtClean="0"/>
              <a:t> </a:t>
            </a:r>
            <a:r>
              <a:rPr lang="en-US" dirty="0" err="1" smtClean="0"/>
              <a:t>systématique</a:t>
            </a:r>
            <a:r>
              <a:rPr lang="en-US" dirty="0" smtClean="0"/>
              <a:t> -&gt; procedure AGE</a:t>
            </a:r>
          </a:p>
          <a:p>
            <a:pPr lvl="1"/>
            <a:r>
              <a:rPr lang="en-US" dirty="0" err="1" smtClean="0"/>
              <a:t>Interprétation</a:t>
            </a:r>
            <a:r>
              <a:rPr lang="en-US" dirty="0" smtClean="0"/>
              <a:t> et analyses </a:t>
            </a:r>
            <a:r>
              <a:rPr lang="en-US" dirty="0" err="1" smtClean="0"/>
              <a:t>supplémentaires</a:t>
            </a:r>
            <a:endParaRPr lang="en-US" dirty="0" smtClean="0"/>
          </a:p>
          <a:p>
            <a:pPr lvl="1"/>
            <a:r>
              <a:rPr lang="en-US" dirty="0" err="1" smtClean="0"/>
              <a:t>Désinfection</a:t>
            </a:r>
            <a:r>
              <a:rPr lang="en-US" dirty="0" smtClean="0"/>
              <a:t> et </a:t>
            </a:r>
            <a:r>
              <a:rPr lang="en-US" dirty="0" err="1" smtClean="0"/>
              <a:t>contrôle</a:t>
            </a:r>
            <a:r>
              <a:rPr lang="en-US" dirty="0" smtClean="0"/>
              <a:t> de </a:t>
            </a:r>
            <a:r>
              <a:rPr lang="en-US" dirty="0" err="1" smtClean="0"/>
              <a:t>l’efficacité</a:t>
            </a:r>
            <a:r>
              <a:rPr lang="en-US" dirty="0" smtClean="0"/>
              <a:t> de la </a:t>
            </a:r>
            <a:r>
              <a:rPr lang="en-US" dirty="0" err="1" smtClean="0"/>
              <a:t>désinfection</a:t>
            </a:r>
            <a:endParaRPr lang="en-US" dirty="0" smtClean="0"/>
          </a:p>
          <a:p>
            <a:pPr lvl="1"/>
            <a:r>
              <a:rPr lang="en-US" dirty="0" smtClean="0"/>
              <a:t>(</a:t>
            </a:r>
            <a:r>
              <a:rPr lang="en-US" dirty="0" err="1" smtClean="0"/>
              <a:t>alerte</a:t>
            </a:r>
            <a:r>
              <a:rPr lang="en-US" dirty="0" smtClean="0"/>
              <a:t> population)</a:t>
            </a:r>
          </a:p>
          <a:p>
            <a:pPr lvl="1"/>
            <a:r>
              <a:rPr lang="en-US" dirty="0" smtClean="0"/>
              <a:t>Identification et </a:t>
            </a:r>
            <a:r>
              <a:rPr lang="en-US" dirty="0" err="1" smtClean="0"/>
              <a:t>remédiation</a:t>
            </a:r>
            <a:r>
              <a:rPr lang="en-US" dirty="0" smtClean="0"/>
              <a:t> source du </a:t>
            </a:r>
            <a:r>
              <a:rPr lang="en-US" dirty="0" err="1" smtClean="0"/>
              <a:t>problème</a:t>
            </a:r>
            <a:endParaRPr lang="en-US" dirty="0" smtClean="0"/>
          </a:p>
          <a:p>
            <a:pPr lvl="1"/>
            <a:r>
              <a:rPr lang="en-US" dirty="0" smtClean="0"/>
              <a:t>Nouveaux </a:t>
            </a:r>
            <a:r>
              <a:rPr lang="en-US" dirty="0" err="1" smtClean="0"/>
              <a:t>échantillons</a:t>
            </a:r>
            <a:endParaRPr lang="en-US" dirty="0" smtClean="0"/>
          </a:p>
          <a:p>
            <a:r>
              <a:rPr lang="en-US" dirty="0" smtClean="0"/>
              <a:t>Concertation </a:t>
            </a:r>
            <a:r>
              <a:rPr lang="en-US" dirty="0" err="1" smtClean="0"/>
              <a:t>fournisseur</a:t>
            </a:r>
            <a:r>
              <a:rPr lang="en-US" dirty="0" smtClean="0"/>
              <a:t> –AGE</a:t>
            </a:r>
          </a:p>
          <a:p>
            <a:r>
              <a:rPr lang="en-US" dirty="0" err="1" smtClean="0"/>
              <a:t>Utilisation</a:t>
            </a:r>
            <a:r>
              <a:rPr lang="en-US" dirty="0" smtClean="0"/>
              <a:t> </a:t>
            </a:r>
            <a:r>
              <a:rPr lang="en-US" dirty="0" err="1" smtClean="0"/>
              <a:t>obligatoire</a:t>
            </a:r>
            <a:r>
              <a:rPr lang="en-US" dirty="0" smtClean="0"/>
              <a:t> de Lux-NC (</a:t>
            </a:r>
            <a:r>
              <a:rPr lang="en-US" dirty="0" err="1" smtClean="0"/>
              <a:t>NonConformités</a:t>
            </a:r>
            <a:r>
              <a:rPr lang="en-US" dirty="0" smtClean="0"/>
              <a:t>)</a:t>
            </a:r>
            <a:endParaRPr lang="lb-L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5786438"/>
            <a:ext cx="536575" cy="365125"/>
          </a:xfrm>
        </p:spPr>
        <p:txBody>
          <a:bodyPr/>
          <a:lstStyle/>
          <a:p>
            <a:fld id="{40E81796-E06A-9A43-AC14-0CF95C9C88D8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606" y="1021328"/>
            <a:ext cx="3326023" cy="4764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057" y="3862501"/>
            <a:ext cx="3556000" cy="2629437"/>
          </a:xfrm>
          <a:prstGeom prst="rect">
            <a:avLst/>
          </a:prstGeom>
        </p:spPr>
      </p:pic>
      <p:pic>
        <p:nvPicPr>
          <p:cNvPr id="11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549" y="3091541"/>
            <a:ext cx="2028021" cy="24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587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</a:t>
            </a:r>
            <a:r>
              <a:rPr lang="en-US" dirty="0" err="1" smtClean="0"/>
              <a:t>Dérogations</a:t>
            </a:r>
            <a:r>
              <a:rPr lang="en-US" dirty="0" smtClean="0"/>
              <a:t> (Art. 15)</a:t>
            </a:r>
            <a:endParaRPr lang="lb-L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Le ministre peut </a:t>
            </a:r>
            <a:r>
              <a:rPr lang="fr-FR" dirty="0"/>
              <a:t>accorder aux fournisseurs d'eau, sur leur demande, une dérogation aux valeurs paramétriques, dans la mesure où </a:t>
            </a:r>
          </a:p>
          <a:p>
            <a:pPr lvl="1"/>
            <a:r>
              <a:rPr lang="fr-FR" dirty="0"/>
              <a:t>cette dérogation ne constitue pas de danger potentiel pour la santé humaine et </a:t>
            </a:r>
          </a:p>
          <a:p>
            <a:pPr lvl="1"/>
            <a:r>
              <a:rPr lang="fr-FR" dirty="0"/>
              <a:t>lorsqu'il n'existe pas d'autre moyen raisonnable pour maintenir la fourniture d'eau dans le secteur concerné</a:t>
            </a:r>
          </a:p>
          <a:p>
            <a:r>
              <a:rPr lang="en-US" dirty="0" smtClean="0"/>
              <a:t>La derogation se </a:t>
            </a:r>
            <a:r>
              <a:rPr lang="en-US" dirty="0" err="1" smtClean="0"/>
              <a:t>limite</a:t>
            </a:r>
            <a:r>
              <a:rPr lang="en-US" dirty="0" smtClean="0"/>
              <a:t> aux </a:t>
            </a:r>
            <a:r>
              <a:rPr lang="en-US" dirty="0" err="1" smtClean="0"/>
              <a:t>cas</a:t>
            </a:r>
            <a:r>
              <a:rPr lang="en-US" dirty="0" smtClean="0"/>
              <a:t> </a:t>
            </a:r>
            <a:r>
              <a:rPr lang="en-US" dirty="0" err="1" smtClean="0"/>
              <a:t>suivants</a:t>
            </a:r>
            <a:r>
              <a:rPr lang="en-US" dirty="0" smtClean="0"/>
              <a:t>:</a:t>
            </a:r>
          </a:p>
          <a:p>
            <a:pPr lvl="1"/>
            <a:r>
              <a:rPr lang="fr-FR" dirty="0" smtClean="0"/>
              <a:t>création </a:t>
            </a:r>
            <a:r>
              <a:rPr lang="fr-FR" dirty="0"/>
              <a:t>d’une ou de nouvelles zones de protection ou des adaptations y </a:t>
            </a:r>
            <a:r>
              <a:rPr lang="fr-FR" dirty="0" smtClean="0"/>
              <a:t>relatives</a:t>
            </a:r>
            <a:endParaRPr lang="fr-FR" dirty="0"/>
          </a:p>
          <a:p>
            <a:pPr lvl="1"/>
            <a:r>
              <a:rPr lang="fr-FR" dirty="0" smtClean="0"/>
              <a:t>une </a:t>
            </a:r>
            <a:r>
              <a:rPr lang="fr-FR" dirty="0"/>
              <a:t>nouvelle source de pollution est détectée dans la zone de </a:t>
            </a:r>
            <a:r>
              <a:rPr lang="fr-FR" dirty="0" smtClean="0"/>
              <a:t>protection, </a:t>
            </a:r>
            <a:r>
              <a:rPr lang="fr-FR" dirty="0"/>
              <a:t>ou des paramètres qui ont fait l'objet d'une nouvelle recherche récente ou d'une détection récente </a:t>
            </a:r>
          </a:p>
          <a:p>
            <a:pPr lvl="1"/>
            <a:r>
              <a:rPr lang="fr-FR" dirty="0" smtClean="0"/>
              <a:t>situation </a:t>
            </a:r>
            <a:r>
              <a:rPr lang="fr-FR" dirty="0"/>
              <a:t>imprévue et exceptionnelle, dans une zone de protection </a:t>
            </a:r>
            <a:r>
              <a:rPr lang="fr-FR" dirty="0" smtClean="0"/>
              <a:t>existante, </a:t>
            </a:r>
            <a:r>
              <a:rPr lang="fr-FR" dirty="0"/>
              <a:t>qui pourrait conduire à des dépassements temporaires limités des valeurs paramétriques. </a:t>
            </a:r>
            <a:r>
              <a:rPr lang="fr-FR" dirty="0" smtClean="0"/>
              <a:t>	</a:t>
            </a:r>
          </a:p>
          <a:p>
            <a:r>
              <a:rPr lang="fr-FR" dirty="0" smtClean="0"/>
              <a:t>Durée maximale: 3 ans, renouvelable 1 fois</a:t>
            </a:r>
            <a:endParaRPr lang="fr-FR" dirty="0"/>
          </a:p>
          <a:p>
            <a:pPr lvl="1"/>
            <a:endParaRPr lang="lb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056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FCF32C6-46F9-487F-B8B4-94E6FD72523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92" r="469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5. </a:t>
            </a:r>
            <a:r>
              <a:rPr lang="en-GB" dirty="0" err="1" smtClean="0"/>
              <a:t>Amélioration</a:t>
            </a:r>
            <a:r>
              <a:rPr lang="en-GB" dirty="0" smtClean="0"/>
              <a:t> de </a:t>
            </a:r>
            <a:r>
              <a:rPr lang="en-GB" dirty="0" err="1" smtClean="0"/>
              <a:t>l’accès</a:t>
            </a:r>
            <a:r>
              <a:rPr lang="en-GB" dirty="0" smtClean="0"/>
              <a:t> à </a:t>
            </a:r>
            <a:r>
              <a:rPr lang="en-GB" dirty="0" err="1" smtClean="0"/>
              <a:t>l’eau</a:t>
            </a:r>
            <a:r>
              <a:rPr lang="en-GB" dirty="0" smtClean="0"/>
              <a:t> (Art. 16)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fr-FR" sz="2000" dirty="0" smtClean="0"/>
              <a:t>État </a:t>
            </a:r>
            <a:r>
              <a:rPr lang="fr-FR" sz="2000" dirty="0"/>
              <a:t>et </a:t>
            </a:r>
            <a:r>
              <a:rPr lang="fr-FR" sz="2000" dirty="0" smtClean="0"/>
              <a:t>autorités </a:t>
            </a:r>
            <a:r>
              <a:rPr lang="fr-FR" sz="2000" dirty="0"/>
              <a:t>communales :</a:t>
            </a:r>
          </a:p>
          <a:p>
            <a:pPr lvl="1"/>
            <a:r>
              <a:rPr lang="fr-FR" sz="1600" dirty="0"/>
              <a:t>Jusqu’au 1er janvier 2029 : installation d’équipements intérieurs et extérieurs de fourniture d’eau potable dans les espaces publics</a:t>
            </a:r>
          </a:p>
          <a:p>
            <a:r>
              <a:rPr lang="fr-FR" sz="2000" dirty="0" smtClean="0"/>
              <a:t>Bâtiments publics:</a:t>
            </a:r>
            <a:endParaRPr lang="fr-FR" sz="2000" dirty="0"/>
          </a:p>
          <a:p>
            <a:pPr lvl="1"/>
            <a:r>
              <a:rPr lang="fr-FR" sz="1600" dirty="0"/>
              <a:t>Jusqu’au 1er janvier 2029 : fourniture d’eau potable dans les administrations et bâtiments </a:t>
            </a:r>
            <a:r>
              <a:rPr lang="fr-FR" sz="1600" dirty="0" smtClean="0"/>
              <a:t>publics</a:t>
            </a:r>
          </a:p>
          <a:p>
            <a:r>
              <a:rPr lang="fr-FR" sz="2000" dirty="0" smtClean="0"/>
              <a:t>Fournisseurs:</a:t>
            </a:r>
          </a:p>
          <a:p>
            <a:pPr lvl="1"/>
            <a:r>
              <a:rPr lang="fr-FR" sz="1600" dirty="0" smtClean="0"/>
              <a:t>Coopérations intercommunales, interconnexions</a:t>
            </a:r>
            <a:endParaRPr lang="fr-FR" sz="1600" dirty="0"/>
          </a:p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809866-FA1F-497A-AF21-27F9DEC1C416}"/>
              </a:ext>
            </a:extLst>
          </p:cNvPr>
          <p:cNvSpPr txBox="1"/>
          <p:nvPr/>
        </p:nvSpPr>
        <p:spPr>
          <a:xfrm>
            <a:off x="6225820" y="6321969"/>
            <a:ext cx="42254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  <a:latin typeface="+mn-lt"/>
              </a:rPr>
              <a:t>Image: Ville de Luxembourg</a:t>
            </a:r>
          </a:p>
        </p:txBody>
      </p:sp>
    </p:spTree>
    <p:extLst>
      <p:ext uri="{BB962C8B-B14F-4D97-AF65-F5344CB8AC3E}">
        <p14:creationId xmlns:p14="http://schemas.microsoft.com/office/powerpoint/2010/main" val="312313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 Améliorer l’accès à l’eau (Art. 16)</a:t>
            </a:r>
            <a:endParaRPr lang="lb-L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Responsabilités du ministre ayant la Gestion de l’eau dans ses attributions et des fournisseurs d’eau :</a:t>
            </a:r>
          </a:p>
          <a:p>
            <a:pPr lvl="1"/>
            <a:r>
              <a:rPr lang="fr-FR" dirty="0"/>
              <a:t>Faire connaître les équipements extérieurs ou intérieurs les plus proches</a:t>
            </a:r>
          </a:p>
          <a:p>
            <a:pPr lvl="1"/>
            <a:r>
              <a:rPr lang="fr-FR" dirty="0"/>
              <a:t>Campagnes d’information</a:t>
            </a:r>
          </a:p>
          <a:p>
            <a:pPr lvl="1"/>
            <a:r>
              <a:rPr lang="fr-FR" dirty="0"/>
              <a:t>Encourager la fourniture d’eau potable, à titre gratuit ou moyennant des frais de service peu élevés, aux clients de restaurants, de cantines et de services de </a:t>
            </a:r>
            <a:r>
              <a:rPr lang="fr-FR" dirty="0" smtClean="0"/>
              <a:t>restauration</a:t>
            </a:r>
          </a:p>
          <a:p>
            <a:pPr lvl="1"/>
            <a:r>
              <a:rPr lang="fr-FR" dirty="0" smtClean="0"/>
              <a:t>Mise en œuvre de mesures incitant les économies d’eau</a:t>
            </a:r>
            <a:endParaRPr lang="fr-FR" dirty="0"/>
          </a:p>
          <a:p>
            <a:endParaRPr lang="lb-L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5786438"/>
            <a:ext cx="536575" cy="365125"/>
          </a:xfrm>
        </p:spPr>
        <p:txBody>
          <a:bodyPr/>
          <a:lstStyle/>
          <a:p>
            <a:fld id="{40E81796-E06A-9A43-AC14-0CF95C9C88D8}" type="slidenum">
              <a:rPr lang="fr-FR" smtClean="0"/>
              <a:pPr/>
              <a:t>36</a:t>
            </a:fld>
            <a:endParaRPr lang="fr-FR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ACE8BA4-CA2E-48AE-9473-67EF6F15567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111" b="1311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FE0C29E6-72C7-448B-AC1A-2F800D7E976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" b="19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D6AC3DA-58BF-4D71-AE95-251E7B96A66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121" b="2512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4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5. </a:t>
            </a:r>
            <a:r>
              <a:rPr lang="fr-FR" dirty="0" smtClean="0"/>
              <a:t>Améliorer l’information du public (Art. 17)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Responsabilité du fournisseur d’eau d’informer les personnes approvisionnées au moins 1 fois par an et sans besoin de demande préalable sur :</a:t>
            </a:r>
          </a:p>
          <a:p>
            <a:pPr lvl="1"/>
            <a:r>
              <a:rPr lang="fr-FR" dirty="0"/>
              <a:t>Qualité de l’eau</a:t>
            </a:r>
          </a:p>
          <a:p>
            <a:pPr lvl="1"/>
            <a:r>
              <a:rPr lang="fr-FR" dirty="0"/>
              <a:t>Prix de l’eau</a:t>
            </a:r>
          </a:p>
          <a:p>
            <a:pPr lvl="1"/>
            <a:r>
              <a:rPr lang="fr-FR" dirty="0"/>
              <a:t>Volume consommé par ménage, par année ou par période de facturation ainsi que les tendances de consommation</a:t>
            </a:r>
          </a:p>
          <a:p>
            <a:pPr lvl="1"/>
            <a:r>
              <a:rPr lang="fr-FR" dirty="0"/>
              <a:t>Comparaison de la consommation annuelle du ménage avec la consommation moyenne</a:t>
            </a:r>
          </a:p>
          <a:p>
            <a:endParaRPr lang="lb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7EEE88A-86DE-47D4-A8D6-ABCB66A0670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63" r="1766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8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</a:t>
            </a:r>
            <a:r>
              <a:rPr lang="en-US" dirty="0" err="1" smtClean="0"/>
              <a:t>Certificat</a:t>
            </a:r>
            <a:r>
              <a:rPr lang="en-US" dirty="0" smtClean="0"/>
              <a:t> </a:t>
            </a:r>
            <a:r>
              <a:rPr lang="en-US" dirty="0" err="1" smtClean="0"/>
              <a:t>d’excellence</a:t>
            </a:r>
            <a:r>
              <a:rPr lang="en-US" dirty="0" smtClean="0"/>
              <a:t> (Art. 18)</a:t>
            </a:r>
            <a:endParaRPr lang="lb-L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Aussi appelé </a:t>
            </a:r>
            <a:r>
              <a:rPr lang="fr-FR" dirty="0" err="1" smtClean="0"/>
              <a:t>Drëpsi</a:t>
            </a:r>
            <a:endParaRPr lang="fr-FR" dirty="0" smtClean="0"/>
          </a:p>
          <a:p>
            <a:r>
              <a:rPr lang="fr-FR" dirty="0" smtClean="0"/>
              <a:t>Lauréats: fournisseurs et propriétaires</a:t>
            </a:r>
          </a:p>
          <a:p>
            <a:r>
              <a:rPr lang="fr-FR" dirty="0" smtClean="0"/>
              <a:t>Conditions éligibilité:</a:t>
            </a:r>
          </a:p>
          <a:p>
            <a:pPr lvl="1"/>
            <a:r>
              <a:rPr lang="fr-FR" dirty="0" smtClean="0"/>
              <a:t>Obligations générales (Art. 4)</a:t>
            </a:r>
          </a:p>
          <a:p>
            <a:pPr lvl="1"/>
            <a:r>
              <a:rPr lang="fr-FR" dirty="0" smtClean="0"/>
              <a:t>Maîtrise des risques (Art. 7-10)</a:t>
            </a:r>
          </a:p>
          <a:p>
            <a:r>
              <a:rPr lang="fr-FR" dirty="0" smtClean="0"/>
              <a:t>Validité: 6 ans, retrait en cas de manquement</a:t>
            </a:r>
          </a:p>
          <a:p>
            <a:r>
              <a:rPr lang="fr-FR" dirty="0" smtClean="0"/>
              <a:t>Publicité des lauréats</a:t>
            </a:r>
            <a:endParaRPr lang="lb-L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38</a:t>
            </a:fld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766" y="1436914"/>
            <a:ext cx="2440745" cy="34496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6B7B73-85FF-4FE4-B5D5-B1089038CD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160" y="1436914"/>
            <a:ext cx="3013730" cy="2056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2272F9-0F3D-4E71-BD40-327F81536B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2" t="6121" r="2395" b="18937"/>
          <a:stretch/>
        </p:blipFill>
        <p:spPr>
          <a:xfrm>
            <a:off x="6267450" y="5542155"/>
            <a:ext cx="5227638" cy="60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60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</a:t>
            </a:r>
            <a:r>
              <a:rPr lang="en-US" dirty="0" err="1"/>
              <a:t>Certificat</a:t>
            </a:r>
            <a:r>
              <a:rPr lang="en-US" dirty="0"/>
              <a:t> </a:t>
            </a:r>
            <a:r>
              <a:rPr lang="en-US" dirty="0" err="1"/>
              <a:t>d’excellence</a:t>
            </a:r>
            <a:r>
              <a:rPr lang="en-US" dirty="0"/>
              <a:t> (Art. 18)</a:t>
            </a:r>
            <a:endParaRPr lang="lb-L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 smtClean="0"/>
              <a:t>Évaluation par Lux-WSP</a:t>
            </a:r>
          </a:p>
          <a:p>
            <a:r>
              <a:rPr lang="fr-FR" dirty="0" smtClean="0"/>
              <a:t>Critères prédéfinis</a:t>
            </a:r>
          </a:p>
          <a:p>
            <a:r>
              <a:rPr lang="fr-FR" dirty="0" smtClean="0"/>
              <a:t>Confirmation par audit AGE</a:t>
            </a:r>
          </a:p>
          <a:p>
            <a:endParaRPr lang="lb-L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39</a:t>
            </a:fld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748" y="1951871"/>
            <a:ext cx="5940170" cy="419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17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898E88-0AA5-A44E-9CFE-2D8C16C4C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</a:t>
            </a:r>
            <a:r>
              <a:rPr lang="fr-FR" dirty="0"/>
              <a:t>. Historique législation eau potable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AED206-E352-424C-A5E1-2690DC00D4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Objectifs refonte de la directive</a:t>
            </a:r>
          </a:p>
          <a:p>
            <a:pPr lvl="1"/>
            <a:r>
              <a:rPr lang="fr-FR" sz="2400" dirty="0" smtClean="0"/>
              <a:t>Adapter la liste des substances et les valeurs limite au progrès scientifique</a:t>
            </a:r>
            <a:endParaRPr lang="fr-FR" sz="2400" dirty="0"/>
          </a:p>
          <a:p>
            <a:pPr lvl="1"/>
            <a:r>
              <a:rPr lang="fr-FR" sz="2400" dirty="0"/>
              <a:t>Introduction d’une approche fondée sur les risques</a:t>
            </a:r>
          </a:p>
          <a:p>
            <a:pPr lvl="1"/>
            <a:r>
              <a:rPr lang="fr-FR" sz="2400" dirty="0" smtClean="0"/>
              <a:t>Améliorer </a:t>
            </a:r>
            <a:r>
              <a:rPr lang="fr-FR" sz="2400" dirty="0"/>
              <a:t>l’accès à l’eau potable</a:t>
            </a:r>
          </a:p>
          <a:p>
            <a:pPr lvl="1"/>
            <a:r>
              <a:rPr lang="fr-FR" sz="2400" dirty="0" smtClean="0"/>
              <a:t>Renforcement de l’information du public</a:t>
            </a:r>
            <a:endParaRPr lang="fr-FR" sz="2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F288B6-57DF-0840-B8DA-EEE1F423E3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6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 Régime de sanctions</a:t>
            </a:r>
            <a:endParaRPr lang="lb-L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fr-FR" sz="1600" dirty="0"/>
              <a:t>Mesures administratives (art. 19) :</a:t>
            </a:r>
          </a:p>
          <a:p>
            <a:pPr lvl="1"/>
            <a:r>
              <a:rPr lang="fr-FR" sz="1200" dirty="0" smtClean="0"/>
              <a:t>En </a:t>
            </a:r>
            <a:r>
              <a:rPr lang="fr-FR" sz="1200" dirty="0"/>
              <a:t>cas de non-respect de certaines dispositions, le ministre ayant la Gestion de l’eau dans ses attributions peut : </a:t>
            </a:r>
          </a:p>
          <a:p>
            <a:pPr lvl="2"/>
            <a:r>
              <a:rPr lang="fr-FR" sz="1200" dirty="0" smtClean="0"/>
              <a:t>exiger </a:t>
            </a:r>
            <a:r>
              <a:rPr lang="fr-FR" sz="1200" dirty="0"/>
              <a:t>des analyses, expertises ou épreuves techniques</a:t>
            </a:r>
          </a:p>
          <a:p>
            <a:pPr lvl="2"/>
            <a:r>
              <a:rPr lang="fr-FR" sz="1200" dirty="0"/>
              <a:t>impartir un délai de mise en conformité (inférieur à deux ans) </a:t>
            </a:r>
          </a:p>
          <a:p>
            <a:pPr lvl="2"/>
            <a:r>
              <a:rPr lang="fr-FR" sz="1200" dirty="0"/>
              <a:t>suspendre les activités concernées ou fermer </a:t>
            </a:r>
            <a:r>
              <a:rPr lang="fr-FR" sz="1200" dirty="0" smtClean="0"/>
              <a:t>l’établissement</a:t>
            </a:r>
          </a:p>
          <a:p>
            <a:r>
              <a:rPr lang="fr-FR" sz="1600" dirty="0"/>
              <a:t>Sanctions pénales (art. 20) :</a:t>
            </a:r>
            <a:endParaRPr lang="en-US" sz="1600" dirty="0"/>
          </a:p>
          <a:p>
            <a:pPr lvl="1" algn="just">
              <a:spcAft>
                <a:spcPts val="1200"/>
              </a:spcAft>
              <a:buClr>
                <a:srgbClr val="FF0000"/>
              </a:buClr>
            </a:pPr>
            <a:r>
              <a:rPr lang="fr-FR" sz="1200" dirty="0"/>
              <a:t>Peine d’emprisonnement de 8 jours à 6 mois et/ou amende de 251 € à 50 000 €, par exemple pour </a:t>
            </a:r>
            <a:r>
              <a:rPr lang="en-US" sz="1200" dirty="0"/>
              <a:t>:</a:t>
            </a:r>
          </a:p>
          <a:p>
            <a:pPr lvl="2" algn="just">
              <a:spcAft>
                <a:spcPts val="600"/>
              </a:spcAft>
              <a:buClr>
                <a:srgbClr val="FF0000"/>
              </a:buClr>
            </a:pPr>
            <a:r>
              <a:rPr lang="fr-FR" sz="1200" dirty="0" smtClean="0"/>
              <a:t>Non-accomplissement </a:t>
            </a:r>
            <a:r>
              <a:rPr lang="fr-FR" sz="1200" dirty="0"/>
              <a:t>de l’évaluation et gestion des risques</a:t>
            </a:r>
          </a:p>
          <a:p>
            <a:pPr lvl="2" algn="just">
              <a:spcAft>
                <a:spcPts val="600"/>
              </a:spcAft>
              <a:buClr>
                <a:srgbClr val="FF0000"/>
              </a:buClr>
            </a:pPr>
            <a:r>
              <a:rPr lang="fr-FR" sz="1200" dirty="0"/>
              <a:t>Non-respect de la surveillance supplémentaire imposée par l’AGE et des mesures correctives ordonnées par l’AGE</a:t>
            </a:r>
          </a:p>
          <a:p>
            <a:pPr lvl="2" algn="just">
              <a:spcAft>
                <a:spcPts val="600"/>
              </a:spcAft>
              <a:buClr>
                <a:srgbClr val="FF0000"/>
              </a:buClr>
            </a:pPr>
            <a:r>
              <a:rPr lang="fr-FR" sz="1200" dirty="0"/>
              <a:t>Utilisation de matériaux entrant en contact avec l’eau interdits</a:t>
            </a:r>
          </a:p>
          <a:p>
            <a:pPr lvl="1" algn="just">
              <a:spcAft>
                <a:spcPts val="1200"/>
              </a:spcAft>
              <a:buClr>
                <a:srgbClr val="FF0000"/>
              </a:buClr>
            </a:pPr>
            <a:r>
              <a:rPr lang="fr-FR" sz="1200" dirty="0"/>
              <a:t>Peine d’emprisonnement de 6 mois à 2 ans et/ou amende de 50 000 € à 750 000 €, par exemple pour :</a:t>
            </a:r>
          </a:p>
          <a:p>
            <a:pPr lvl="2" algn="just">
              <a:spcAft>
                <a:spcPts val="600"/>
              </a:spcAft>
              <a:buClr>
                <a:srgbClr val="FF0000"/>
              </a:buClr>
            </a:pPr>
            <a:r>
              <a:rPr lang="fr-FR" sz="1200" dirty="0"/>
              <a:t>Non-respect d’une interdiction d’utilisation de l’eau et des </a:t>
            </a:r>
            <a:r>
              <a:rPr lang="fr-FR" sz="1200" dirty="0" err="1"/>
              <a:t>mon-respect</a:t>
            </a:r>
            <a:r>
              <a:rPr lang="fr-FR" sz="1200" dirty="0"/>
              <a:t> des mesures administratives</a:t>
            </a:r>
          </a:p>
          <a:p>
            <a:endParaRPr lang="fr-FR" sz="1600" dirty="0"/>
          </a:p>
          <a:p>
            <a:endParaRPr lang="lb-LU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5786438"/>
            <a:ext cx="536575" cy="365125"/>
          </a:xfrm>
        </p:spPr>
        <p:txBody>
          <a:bodyPr/>
          <a:lstStyle/>
          <a:p>
            <a:fld id="{40E81796-E06A-9A43-AC14-0CF95C9C88D8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975" y="4271962"/>
            <a:ext cx="21145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3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 Recherche et constatation d’infractions (Art. 20 et 21)</a:t>
            </a:r>
            <a:endParaRPr lang="lb-L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 smtClean="0"/>
              <a:t>(Art. 13: Accès des fonctionnaires et employés AGE et Santé aux points de conformité)</a:t>
            </a:r>
          </a:p>
          <a:p>
            <a:r>
              <a:rPr lang="fr-FR" dirty="0" smtClean="0"/>
              <a:t>OPJ AGE, Santé, Douanes et Accises</a:t>
            </a:r>
          </a:p>
          <a:p>
            <a:r>
              <a:rPr lang="fr-FR" dirty="0" smtClean="0"/>
              <a:t>Autorisation</a:t>
            </a:r>
          </a:p>
          <a:p>
            <a:pPr lvl="1"/>
            <a:r>
              <a:rPr lang="fr-FR" dirty="0" smtClean="0"/>
              <a:t>De demander tous documents</a:t>
            </a:r>
          </a:p>
          <a:p>
            <a:pPr lvl="1"/>
            <a:r>
              <a:rPr lang="fr-FR" dirty="0" smtClean="0"/>
              <a:t>De prélever des échantillons</a:t>
            </a:r>
          </a:p>
          <a:p>
            <a:pPr lvl="1"/>
            <a:r>
              <a:rPr lang="fr-FR" dirty="0" smtClean="0"/>
              <a:t>De mettre sous séquestre les eaux et/ou produits</a:t>
            </a:r>
          </a:p>
          <a:p>
            <a:pPr lvl="1"/>
            <a:endParaRPr lang="fr-FR" dirty="0" smtClean="0"/>
          </a:p>
          <a:p>
            <a:pPr lvl="1"/>
            <a:endParaRPr lang="lb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471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 Dispositions transitoires (Art. 26)</a:t>
            </a:r>
            <a:endParaRPr lang="lb-L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Surveillance et respect des valeurs paramétriques jusqu’au 12.01.2026:</a:t>
            </a:r>
          </a:p>
          <a:p>
            <a:pPr lvl="1"/>
            <a:r>
              <a:rPr lang="fr-FR" dirty="0" smtClean="0"/>
              <a:t>Bisphénol A</a:t>
            </a:r>
          </a:p>
          <a:p>
            <a:pPr lvl="1"/>
            <a:r>
              <a:rPr lang="fr-FR" dirty="0" smtClean="0"/>
              <a:t>Chlorates</a:t>
            </a:r>
          </a:p>
          <a:p>
            <a:pPr lvl="1"/>
            <a:r>
              <a:rPr lang="fr-FR" dirty="0" smtClean="0"/>
              <a:t>Chlorites</a:t>
            </a:r>
          </a:p>
          <a:p>
            <a:pPr lvl="1"/>
            <a:r>
              <a:rPr lang="fr-FR" dirty="0" smtClean="0"/>
              <a:t>HAA</a:t>
            </a:r>
          </a:p>
          <a:p>
            <a:pPr lvl="1"/>
            <a:r>
              <a:rPr lang="fr-FR" dirty="0" err="1" smtClean="0"/>
              <a:t>Microcystine</a:t>
            </a:r>
            <a:r>
              <a:rPr lang="fr-FR" dirty="0" smtClean="0"/>
              <a:t>-LR</a:t>
            </a:r>
          </a:p>
          <a:p>
            <a:pPr lvl="1"/>
            <a:r>
              <a:rPr lang="fr-FR" dirty="0" smtClean="0"/>
              <a:t>Total PFAS</a:t>
            </a:r>
          </a:p>
          <a:p>
            <a:pPr lvl="1"/>
            <a:r>
              <a:rPr lang="fr-FR" dirty="0" smtClean="0"/>
              <a:t>Uranium</a:t>
            </a:r>
          </a:p>
          <a:p>
            <a:r>
              <a:rPr lang="fr-FR" dirty="0" smtClean="0"/>
              <a:t>Dérogations RGD 2002 restent valables jusqu’à la date d’expiration</a:t>
            </a:r>
          </a:p>
          <a:p>
            <a:endParaRPr lang="lb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6404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6. Calendrier de mise en </a:t>
            </a:r>
            <a:r>
              <a:rPr lang="fr-FR" dirty="0" err="1" smtClean="0"/>
              <a:t>oeuvre</a:t>
            </a:r>
            <a:endParaRPr lang="lb-L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 smtClean="0"/>
              <a:t>Surveillance: entrée en vigueur de la loi </a:t>
            </a:r>
            <a:r>
              <a:rPr lang="fr-FR" smtClean="0"/>
              <a:t>(janvier 2023)</a:t>
            </a:r>
            <a:endParaRPr lang="fr-FR" dirty="0" smtClean="0"/>
          </a:p>
          <a:p>
            <a:r>
              <a:rPr lang="fr-FR" dirty="0" smtClean="0"/>
              <a:t>Performance du réseau: 2024</a:t>
            </a:r>
          </a:p>
          <a:p>
            <a:r>
              <a:rPr lang="fr-FR" dirty="0" err="1" smtClean="0"/>
              <a:t>Bisphenol</a:t>
            </a:r>
            <a:r>
              <a:rPr lang="fr-FR" dirty="0" smtClean="0"/>
              <a:t> A, chlorates, chlorites, HAA, </a:t>
            </a:r>
            <a:r>
              <a:rPr lang="fr-FR" dirty="0" err="1" smtClean="0"/>
              <a:t>microcystine</a:t>
            </a:r>
            <a:r>
              <a:rPr lang="fr-FR" dirty="0" smtClean="0"/>
              <a:t> LR, total PFAS, uranium: 2026</a:t>
            </a:r>
          </a:p>
          <a:p>
            <a:r>
              <a:rPr lang="fr-FR" dirty="0" smtClean="0"/>
              <a:t>Approche des risques ZPS: 2027</a:t>
            </a:r>
          </a:p>
          <a:p>
            <a:r>
              <a:rPr lang="fr-FR" dirty="0" smtClean="0"/>
              <a:t>Approche des risques système d’approvisionnement public et privé: 2029</a:t>
            </a:r>
          </a:p>
          <a:p>
            <a:r>
              <a:rPr lang="fr-FR" dirty="0" smtClean="0"/>
              <a:t>Accès à l’eau: 2029</a:t>
            </a:r>
          </a:p>
          <a:p>
            <a:endParaRPr lang="lb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92694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MERCI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8356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33425" y="4104640"/>
            <a:ext cx="4830757" cy="218344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1. Historique </a:t>
            </a:r>
            <a:r>
              <a:rPr lang="fr-FR" dirty="0"/>
              <a:t>législation eau </a:t>
            </a:r>
            <a:r>
              <a:rPr lang="fr-FR" dirty="0" smtClean="0"/>
              <a:t>potable</a:t>
            </a:r>
            <a:endParaRPr lang="en-GB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" b="3214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" r="225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Directive 98/83/CE eau potable *</a:t>
            </a:r>
          </a:p>
          <a:p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RGD 7 </a:t>
            </a:r>
            <a:r>
              <a:rPr lang="en-GB" dirty="0" err="1" smtClean="0"/>
              <a:t>octobre</a:t>
            </a:r>
            <a:r>
              <a:rPr lang="en-GB" dirty="0" smtClean="0"/>
              <a:t> 2002 eau potable *</a:t>
            </a:r>
          </a:p>
          <a:p>
            <a:pPr marL="0" indent="0">
              <a:buNone/>
            </a:pPr>
            <a:r>
              <a:rPr lang="en-GB" dirty="0" smtClean="0"/>
              <a:t>------------------------------------------------</a:t>
            </a:r>
          </a:p>
          <a:p>
            <a:r>
              <a:rPr lang="en-GB" dirty="0" smtClean="0"/>
              <a:t>Directive 2020/2184 eau potable*</a:t>
            </a:r>
          </a:p>
          <a:p>
            <a:endParaRPr lang="en-GB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PL 7995 eau potable 2022/2023 *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5786438"/>
            <a:ext cx="536575" cy="365125"/>
          </a:xfrm>
        </p:spPr>
        <p:txBody>
          <a:bodyPr/>
          <a:lstStyle/>
          <a:p>
            <a:fld id="{40E81796-E06A-9A43-AC14-0CF95C9C88D8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7" b="5707"/>
          <a:stretch>
            <a:fillRect/>
          </a:stretch>
        </p:blipFill>
        <p:spPr/>
      </p:pic>
      <p:sp>
        <p:nvSpPr>
          <p:cNvPr id="13" name="TextBox 12"/>
          <p:cNvSpPr txBox="1"/>
          <p:nvPr/>
        </p:nvSpPr>
        <p:spPr>
          <a:xfrm>
            <a:off x="693294" y="6461760"/>
            <a:ext cx="487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* </a:t>
            </a:r>
            <a:r>
              <a:rPr lang="en-GB" sz="1200" dirty="0"/>
              <a:t>relative à la </a:t>
            </a:r>
            <a:r>
              <a:rPr lang="en-GB" sz="1200" dirty="0" err="1"/>
              <a:t>qualité</a:t>
            </a:r>
            <a:r>
              <a:rPr lang="en-GB" sz="1200" dirty="0"/>
              <a:t> des </a:t>
            </a:r>
            <a:r>
              <a:rPr lang="en-GB" sz="1200" dirty="0" err="1"/>
              <a:t>eaux</a:t>
            </a:r>
            <a:r>
              <a:rPr lang="en-GB" sz="1200" dirty="0"/>
              <a:t> </a:t>
            </a:r>
            <a:r>
              <a:rPr lang="en-GB" sz="1200" dirty="0" err="1"/>
              <a:t>destinées</a:t>
            </a:r>
            <a:r>
              <a:rPr lang="en-GB" sz="1200" dirty="0"/>
              <a:t> à la consummation </a:t>
            </a:r>
            <a:r>
              <a:rPr lang="en-GB" sz="1200" dirty="0" err="1"/>
              <a:t>humaine</a:t>
            </a:r>
            <a:endParaRPr lang="en-GB" sz="1200" dirty="0"/>
          </a:p>
          <a:p>
            <a:endParaRPr lang="lb-LU" sz="1100" dirty="0"/>
          </a:p>
        </p:txBody>
      </p:sp>
      <p:sp>
        <p:nvSpPr>
          <p:cNvPr id="14" name="Down Arrow 13"/>
          <p:cNvSpPr/>
          <p:nvPr/>
        </p:nvSpPr>
        <p:spPr>
          <a:xfrm>
            <a:off x="2874196" y="2042160"/>
            <a:ext cx="447040" cy="79248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/>
          </a:p>
        </p:txBody>
      </p:sp>
      <p:sp>
        <p:nvSpPr>
          <p:cNvPr id="15" name="Down Arrow 14"/>
          <p:cNvSpPr/>
          <p:nvPr/>
        </p:nvSpPr>
        <p:spPr>
          <a:xfrm>
            <a:off x="2874196" y="4795520"/>
            <a:ext cx="447040" cy="79248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/>
          </a:p>
        </p:txBody>
      </p:sp>
      <p:cxnSp>
        <p:nvCxnSpPr>
          <p:cNvPr id="17" name="Straight Connector 16"/>
          <p:cNvCxnSpPr/>
          <p:nvPr/>
        </p:nvCxnSpPr>
        <p:spPr>
          <a:xfrm>
            <a:off x="924560" y="1330960"/>
            <a:ext cx="4368800" cy="24180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924560" y="1330960"/>
            <a:ext cx="4368800" cy="241808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55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Objet</a:t>
            </a:r>
            <a:endParaRPr lang="lb-L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LU" dirty="0" smtClean="0"/>
              <a:t>Protéger la </a:t>
            </a:r>
            <a:r>
              <a:rPr lang="fr-LU" dirty="0"/>
              <a:t>santé humaine des effets néfastes de la contamination des eaux destinées à la consommation </a:t>
            </a:r>
            <a:r>
              <a:rPr lang="fr-LU" dirty="0" smtClean="0"/>
              <a:t>humaine</a:t>
            </a:r>
          </a:p>
          <a:p>
            <a:r>
              <a:rPr lang="fr-LU" dirty="0" smtClean="0"/>
              <a:t>garantir </a:t>
            </a:r>
            <a:r>
              <a:rPr lang="fr-LU" dirty="0"/>
              <a:t>la salubrité et la propreté de celles-ci, </a:t>
            </a:r>
            <a:endParaRPr lang="fr-LU" dirty="0" smtClean="0"/>
          </a:p>
          <a:p>
            <a:r>
              <a:rPr lang="fr-LU" dirty="0" smtClean="0"/>
              <a:t>améliorer </a:t>
            </a:r>
            <a:r>
              <a:rPr lang="fr-LU" dirty="0"/>
              <a:t>l’accès aux eaux destinées à la consommation humaine</a:t>
            </a:r>
            <a:endParaRPr lang="lb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5786438"/>
            <a:ext cx="536575" cy="365125"/>
          </a:xfrm>
        </p:spPr>
        <p:txBody>
          <a:bodyPr/>
          <a:lstStyle/>
          <a:p>
            <a:fld id="{40E81796-E06A-9A43-AC14-0CF95C9C88D8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r="1475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7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D5DD624-B299-CB41-B12D-B89DD45A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</a:t>
            </a:r>
            <a:r>
              <a:rPr lang="en-GB" dirty="0" err="1" smtClean="0"/>
              <a:t>Autorités</a:t>
            </a:r>
            <a:r>
              <a:rPr lang="en-GB" dirty="0" smtClean="0"/>
              <a:t> </a:t>
            </a:r>
            <a:r>
              <a:rPr lang="en-GB" dirty="0" err="1" smtClean="0"/>
              <a:t>compétentes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3D5BDB-D384-0748-A5C1-4097CD8C80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425" y="3390900"/>
            <a:ext cx="10509250" cy="2897187"/>
          </a:xfrm>
        </p:spPr>
        <p:txBody>
          <a:bodyPr/>
          <a:lstStyle/>
          <a:p>
            <a:r>
              <a:rPr lang="fr-FR" dirty="0" smtClean="0"/>
              <a:t>Administration de la gestion de l’eau</a:t>
            </a:r>
          </a:p>
          <a:p>
            <a:r>
              <a:rPr lang="fr-FR" dirty="0" smtClean="0"/>
              <a:t>Direction de la Santé (</a:t>
            </a:r>
            <a:r>
              <a:rPr lang="lb-LU" i="1" dirty="0" smtClean="0"/>
              <a:t>pour les </a:t>
            </a:r>
            <a:r>
              <a:rPr lang="lb-LU" i="1" dirty="0" err="1" smtClean="0"/>
              <a:t>volets</a:t>
            </a:r>
            <a:r>
              <a:rPr lang="lb-LU" i="1" dirty="0" smtClean="0"/>
              <a:t> «</a:t>
            </a:r>
            <a:r>
              <a:rPr lang="lb-LU" i="1" dirty="0" err="1" smtClean="0"/>
              <a:t>santé</a:t>
            </a:r>
            <a:r>
              <a:rPr lang="lb-LU" i="1" dirty="0" smtClean="0"/>
              <a:t> </a:t>
            </a:r>
            <a:r>
              <a:rPr lang="lb-LU" i="1" dirty="0" err="1" smtClean="0"/>
              <a:t>humaine</a:t>
            </a:r>
            <a:r>
              <a:rPr lang="lb-LU" i="1" dirty="0" smtClean="0"/>
              <a:t>» et «</a:t>
            </a:r>
            <a:r>
              <a:rPr lang="lb-LU" i="1" dirty="0" err="1" smtClean="0"/>
              <a:t>radioprotection</a:t>
            </a:r>
            <a:r>
              <a:rPr lang="lb-LU" i="1" dirty="0"/>
              <a:t>»)</a:t>
            </a:r>
            <a:endParaRPr lang="lb-LU" dirty="0"/>
          </a:p>
          <a:p>
            <a:r>
              <a:rPr lang="fr-FR" dirty="0" smtClean="0"/>
              <a:t>Administration luxembourgeoise vétérinaire et alimentaire ALVA </a:t>
            </a:r>
            <a:r>
              <a:rPr lang="lb-LU" i="1" dirty="0" smtClean="0"/>
              <a:t>(pour </a:t>
            </a:r>
            <a:r>
              <a:rPr lang="lb-LU" i="1" dirty="0" err="1" smtClean="0"/>
              <a:t>le</a:t>
            </a:r>
            <a:r>
              <a:rPr lang="lb-LU" i="1" dirty="0" smtClean="0"/>
              <a:t> </a:t>
            </a:r>
            <a:r>
              <a:rPr lang="lb-LU" i="1" dirty="0" err="1" smtClean="0"/>
              <a:t>volet</a:t>
            </a:r>
            <a:r>
              <a:rPr lang="lb-LU" i="1" dirty="0" smtClean="0"/>
              <a:t> «</a:t>
            </a:r>
            <a:r>
              <a:rPr lang="lb-LU" i="1" dirty="0" err="1" smtClean="0"/>
              <a:t>sécurité</a:t>
            </a:r>
            <a:r>
              <a:rPr lang="lb-LU" i="1" dirty="0" smtClean="0"/>
              <a:t> alimentaire</a:t>
            </a:r>
            <a:r>
              <a:rPr lang="lb-LU" i="1" dirty="0"/>
              <a:t>»)</a:t>
            </a:r>
            <a:endParaRPr lang="lb-LU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E32FC6-AFBF-994C-9BD4-B1D499E829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43" y="1707825"/>
            <a:ext cx="3104757" cy="8172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50" y="1707825"/>
            <a:ext cx="3283695" cy="817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19" y="1708283"/>
            <a:ext cx="3454381" cy="81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8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D5DD624-B299-CB41-B12D-B89DD45A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4. Définitions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3D5BDB-D384-0748-A5C1-4097CD8C80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« eaux </a:t>
            </a:r>
            <a:r>
              <a:rPr lang="fr-FR" b="1" dirty="0"/>
              <a:t>destinées à la consommation humaine » :</a:t>
            </a:r>
          </a:p>
          <a:p>
            <a:pPr marL="457200" indent="-457200">
              <a:buFont typeface="+mj-lt"/>
              <a:buAutoNum type="alphaLcParenR"/>
            </a:pPr>
            <a:r>
              <a:rPr lang="fr-FR" dirty="0" smtClean="0"/>
              <a:t>toutes </a:t>
            </a:r>
            <a:r>
              <a:rPr lang="fr-FR" dirty="0"/>
              <a:t>les eaux, soit en l’état, soit après traitement, </a:t>
            </a:r>
            <a:r>
              <a:rPr lang="fr-FR" b="1" dirty="0"/>
              <a:t>destinées à la boisson, à la cuisson, à la préparation d’aliments, ou à d’autres usages domestiques </a:t>
            </a:r>
            <a:r>
              <a:rPr lang="fr-FR" dirty="0"/>
              <a:t>dans des lieux publics comme dans des lieux privés, quelle que soit leur origine et qu’elles soient fournies par un réseau de distribution, à partir d’un camion-citerne ou d’un bateau-citerne, ou en bouteilles ou en récipients, y compris les eaux de source ;</a:t>
            </a:r>
          </a:p>
          <a:p>
            <a:pPr marL="457200" indent="-457200">
              <a:buFont typeface="+mj-lt"/>
              <a:buAutoNum type="alphaLcParenR"/>
            </a:pPr>
            <a:r>
              <a:rPr lang="fr-FR" dirty="0" smtClean="0"/>
              <a:t>toutes </a:t>
            </a:r>
            <a:r>
              <a:rPr lang="fr-FR" dirty="0"/>
              <a:t>les eaux utilisées dans les entreprises du secteur alimentaire pour la </a:t>
            </a:r>
            <a:r>
              <a:rPr lang="fr-FR" b="1" dirty="0"/>
              <a:t>fabrication, la transformation, la conservation ou la commercialisation de produits ou de substances destinés à la consommation humaine </a:t>
            </a:r>
            <a:r>
              <a:rPr lang="fr-FR" dirty="0"/>
              <a:t>;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E32FC6-AFBF-994C-9BD4-B1D499E829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73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D5DD624-B299-CB41-B12D-B89DD45A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4. Définitions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3D5BDB-D384-0748-A5C1-4097CD8C80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« Fournisseur d’eau » </a:t>
            </a:r>
            <a:r>
              <a:rPr lang="fr-FR" b="1" dirty="0"/>
              <a:t>: </a:t>
            </a:r>
            <a:r>
              <a:rPr lang="fr-FR" dirty="0" smtClean="0"/>
              <a:t>une </a:t>
            </a:r>
            <a:r>
              <a:rPr lang="fr-FR" dirty="0"/>
              <a:t>entité fournissant des eaux destinées à la consommation </a:t>
            </a:r>
            <a:r>
              <a:rPr lang="fr-FR" dirty="0" smtClean="0"/>
              <a:t>humaine</a:t>
            </a:r>
          </a:p>
          <a:p>
            <a:pPr lvl="1"/>
            <a:r>
              <a:rPr lang="fr-FR" dirty="0" smtClean="0"/>
              <a:t>Dans </a:t>
            </a:r>
            <a:r>
              <a:rPr lang="fr-FR" dirty="0"/>
              <a:t>les zones urbanisées ou destinées à être </a:t>
            </a:r>
            <a:r>
              <a:rPr lang="fr-FR" dirty="0" smtClean="0"/>
              <a:t>urbanisées: </a:t>
            </a:r>
            <a:endParaRPr lang="fr-FR" dirty="0"/>
          </a:p>
          <a:p>
            <a:pPr lvl="2"/>
            <a:r>
              <a:rPr lang="fr-FR" dirty="0"/>
              <a:t>Communes: responsables de l’approvisionnement  en eau </a:t>
            </a:r>
            <a:r>
              <a:rPr lang="fr-FR" dirty="0" smtClean="0"/>
              <a:t>potable (Art. 42 loi eau 2008)</a:t>
            </a:r>
            <a:endParaRPr lang="fr-FR" dirty="0"/>
          </a:p>
          <a:p>
            <a:pPr lvl="1"/>
            <a:r>
              <a:rPr lang="fr-FR" dirty="0"/>
              <a:t>I</a:t>
            </a:r>
            <a:r>
              <a:rPr lang="fr-FR" dirty="0" smtClean="0"/>
              <a:t>mmeubles </a:t>
            </a:r>
            <a:r>
              <a:rPr lang="fr-FR" dirty="0"/>
              <a:t>isolés ou de hameaux bénéficiant d’un approvisionnement assuré par une commune</a:t>
            </a:r>
            <a:r>
              <a:rPr lang="fr-FR" dirty="0" smtClean="0"/>
              <a:t>…“</a:t>
            </a:r>
          </a:p>
          <a:p>
            <a:pPr lvl="2"/>
            <a:r>
              <a:rPr lang="fr-FR" dirty="0"/>
              <a:t>Circulaire n°1302 du 26 mars 1990 relative au raccordement des maisons isolées aux réseaux de distribution d’eau potable des </a:t>
            </a:r>
            <a:r>
              <a:rPr lang="fr-FR" dirty="0" smtClean="0"/>
              <a:t>communes</a:t>
            </a:r>
          </a:p>
          <a:p>
            <a:pPr lvl="2"/>
            <a:r>
              <a:rPr lang="fr-FR" dirty="0" smtClean="0"/>
              <a:t>Financement 1/3 Commune, 1/3 Etat, 1/3 privé</a:t>
            </a:r>
            <a:endParaRPr lang="fr-FR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smtClean="0"/>
              <a:t>Communes </a:t>
            </a:r>
            <a:r>
              <a:rPr lang="fr-FR" dirty="0"/>
              <a:t>regroupées en syndicats intercommunaux (responsabilités définies suivant statuts) </a:t>
            </a:r>
            <a:endParaRPr lang="fr-FR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fr-FR" dirty="0"/>
          </a:p>
          <a:p>
            <a:pPr lvl="1"/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E32FC6-AFBF-994C-9BD4-B1D499E829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093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barit de base">
  <a:themeElements>
    <a:clrScheme name="AGE">
      <a:dk1>
        <a:srgbClr val="000033"/>
      </a:dk1>
      <a:lt1>
        <a:srgbClr val="FFFFFF"/>
      </a:lt1>
      <a:dk2>
        <a:srgbClr val="003366"/>
      </a:dk2>
      <a:lt2>
        <a:srgbClr val="DCF0F9"/>
      </a:lt2>
      <a:accent1>
        <a:srgbClr val="00A383"/>
      </a:accent1>
      <a:accent2>
        <a:srgbClr val="388BA5"/>
      </a:accent2>
      <a:accent3>
        <a:srgbClr val="9AAEB3"/>
      </a:accent3>
      <a:accent4>
        <a:srgbClr val="7DCCE2"/>
      </a:accent4>
      <a:accent5>
        <a:srgbClr val="89CEB8"/>
      </a:accent5>
      <a:accent6>
        <a:srgbClr val="C3D3CE"/>
      </a:accent6>
      <a:hlink>
        <a:srgbClr val="66CCCC"/>
      </a:hlink>
      <a:folHlink>
        <a:srgbClr val="6565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AGE [Read-Only]" id="{B789DCD9-574E-47A7-8501-02D4BA6E5E29}" vid="{AD067764-806E-4056-9C16-EC76F3F7306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09627_MECDD-AGE_template</Template>
  <TotalTime>978</TotalTime>
  <Words>2971</Words>
  <Application>Microsoft Office PowerPoint</Application>
  <PresentationFormat>Widescreen</PresentationFormat>
  <Paragraphs>381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Lucida Grande</vt:lpstr>
      <vt:lpstr>Material Design Icons</vt:lpstr>
      <vt:lpstr>Wingdings</vt:lpstr>
      <vt:lpstr>Gabarit de base</vt:lpstr>
      <vt:lpstr>Loi du 23.12.2022 relative à la qualité de l’eau destinée à la consommation humaine </vt:lpstr>
      <vt:lpstr>Contenu</vt:lpstr>
      <vt:lpstr>1. Historique législation eau potable</vt:lpstr>
      <vt:lpstr>1. Historique législation eau potable</vt:lpstr>
      <vt:lpstr>1. Historique législation eau potable</vt:lpstr>
      <vt:lpstr>2. Objet</vt:lpstr>
      <vt:lpstr>3. Autorités compétentes</vt:lpstr>
      <vt:lpstr>4. Définitions</vt:lpstr>
      <vt:lpstr>4. Définitions</vt:lpstr>
      <vt:lpstr>4. Champ d’application (Art. 1er et 3)</vt:lpstr>
      <vt:lpstr>5. Obligations générales (Art. 4)</vt:lpstr>
      <vt:lpstr>5. Obligations générales (Art. 4)</vt:lpstr>
      <vt:lpstr>5. Obligations générales (Art. 4)</vt:lpstr>
      <vt:lpstr>5. Normes de qualité (Art. 5)</vt:lpstr>
      <vt:lpstr>5. Normes de qualité (Art. 5 et Annexe I)</vt:lpstr>
      <vt:lpstr>5. Normes de qualité microbiologiques (Annexe I partie A)</vt:lpstr>
      <vt:lpstr>5. Normes de qualité microbiologiques (Annexe I partie A)</vt:lpstr>
      <vt:lpstr>5. Normes de qualité chimique (Annexe I partie B)</vt:lpstr>
      <vt:lpstr>5. Paramètres indicateurs (Annexe I partie C)</vt:lpstr>
      <vt:lpstr>5. paramètres pertinents aux fins de l’évaluation des risques liés aux installations privées (Annexe I partie D) </vt:lpstr>
      <vt:lpstr>5. Paramètres radiologiques (Annexe I partie E)</vt:lpstr>
      <vt:lpstr>5. Point de conformité (Art. 6)</vt:lpstr>
      <vt:lpstr>5. Approche fondée sur les risques (Art. 7)</vt:lpstr>
      <vt:lpstr>5. Approche fondée sur les risques: risques ZPS (Art. 8)</vt:lpstr>
      <vt:lpstr>5. Approche fondée sur les risques: système d’approvisionnement (art. 9)</vt:lpstr>
      <vt:lpstr>5. Approche fondée sur les risques: installations privées de distribution (Art. 10)</vt:lpstr>
      <vt:lpstr>5. Approche fondée sur les risques: installations privées de distribution (Art. 10)</vt:lpstr>
      <vt:lpstr>5. Approche fondée sur les risques: installations privées de distribution (Art. 10)</vt:lpstr>
      <vt:lpstr>5. Approche fondée sur les risques: matériaux en contact avec l’eau (Art. 11 et 12)</vt:lpstr>
      <vt:lpstr>5. Surveillance (Art. 13 et annexe II)</vt:lpstr>
      <vt:lpstr>5. Surveillance (Art. 13 et annexe II)</vt:lpstr>
      <vt:lpstr>5. Surveillance (annexe II)</vt:lpstr>
      <vt:lpstr>5. Mesures correctives et restrictions d’utilisation (Art. 14)</vt:lpstr>
      <vt:lpstr>5. Dérogations (Art. 15)</vt:lpstr>
      <vt:lpstr>5. Amélioration de l’accès à l’eau (Art. 16)</vt:lpstr>
      <vt:lpstr>5. Améliorer l’accès à l’eau (Art. 16)</vt:lpstr>
      <vt:lpstr>5. Améliorer l’information du public (Art. 17)</vt:lpstr>
      <vt:lpstr>5. Certificat d’excellence (Art. 18)</vt:lpstr>
      <vt:lpstr>5. Certificat d’excellence (Art. 18)</vt:lpstr>
      <vt:lpstr>5. Régime de sanctions</vt:lpstr>
      <vt:lpstr>5. Recherche et constatation d’infractions (Art. 20 et 21)</vt:lpstr>
      <vt:lpstr>5. Dispositions transitoires (Art. 26)</vt:lpstr>
      <vt:lpstr>6. Calendrier de mise en oeuvre</vt:lpstr>
      <vt:lpstr>MERCI</vt:lpstr>
    </vt:vector>
  </TitlesOfParts>
  <Company>CTIE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M3-C03</dc:title>
  <dc:creator>Brigitte Lambert</dc:creator>
  <cp:lastModifiedBy>Nabila Adjaoud</cp:lastModifiedBy>
  <cp:revision>121</cp:revision>
  <cp:lastPrinted>2022-11-30T08:31:22Z</cp:lastPrinted>
  <dcterms:created xsi:type="dcterms:W3CDTF">2022-11-18T08:58:30Z</dcterms:created>
  <dcterms:modified xsi:type="dcterms:W3CDTF">2023-03-30T11:14:18Z</dcterms:modified>
</cp:coreProperties>
</file>