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32"/>
  </p:notesMasterIdLst>
  <p:handoutMasterIdLst>
    <p:handoutMasterId r:id="rId33"/>
  </p:handoutMasterIdLst>
  <p:sldIdLst>
    <p:sldId id="323" r:id="rId5"/>
    <p:sldId id="328" r:id="rId6"/>
    <p:sldId id="333" r:id="rId7"/>
    <p:sldId id="438" r:id="rId8"/>
    <p:sldId id="325" r:id="rId9"/>
    <p:sldId id="337" r:id="rId10"/>
    <p:sldId id="390" r:id="rId11"/>
    <p:sldId id="439" r:id="rId12"/>
    <p:sldId id="391" r:id="rId13"/>
    <p:sldId id="392" r:id="rId14"/>
    <p:sldId id="444" r:id="rId15"/>
    <p:sldId id="440" r:id="rId16"/>
    <p:sldId id="442" r:id="rId17"/>
    <p:sldId id="441" r:id="rId18"/>
    <p:sldId id="405" r:id="rId19"/>
    <p:sldId id="410" r:id="rId20"/>
    <p:sldId id="411" r:id="rId21"/>
    <p:sldId id="414" r:id="rId22"/>
    <p:sldId id="412" r:id="rId23"/>
    <p:sldId id="413" r:id="rId24"/>
    <p:sldId id="415" r:id="rId25"/>
    <p:sldId id="416" r:id="rId26"/>
    <p:sldId id="417" r:id="rId27"/>
    <p:sldId id="418" r:id="rId28"/>
    <p:sldId id="443" r:id="rId29"/>
    <p:sldId id="419" r:id="rId30"/>
    <p:sldId id="420" r:id="rId31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13">
          <p15:clr>
            <a:srgbClr val="A4A3A4"/>
          </p15:clr>
        </p15:guide>
        <p15:guide id="2" pos="49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yriam Hadne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0CE"/>
    <a:srgbClr val="17A1CF"/>
    <a:srgbClr val="EA9798"/>
    <a:srgbClr val="00A0CF"/>
    <a:srgbClr val="8D98BF"/>
    <a:srgbClr val="4C79AB"/>
    <a:srgbClr val="587FB2"/>
    <a:srgbClr val="466481"/>
    <a:srgbClr val="516A83"/>
    <a:srgbClr val="363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2" autoAdjust="0"/>
  </p:normalViewPr>
  <p:slideViewPr>
    <p:cSldViewPr snapToGrid="0" snapToObjects="1">
      <p:cViewPr varScale="1">
        <p:scale>
          <a:sx n="73" d="100"/>
          <a:sy n="73" d="100"/>
        </p:scale>
        <p:origin x="1476" y="66"/>
      </p:cViewPr>
      <p:guideLst>
        <p:guide orient="horz" pos="4013"/>
        <p:guide pos="4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COD!$F$1</c:f>
              <c:strCache>
                <c:ptCount val="1"/>
                <c:pt idx="0">
                  <c:v>Column A (100 % sand)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COD!$D$4:$D$27</c:f>
              <c:numCache>
                <c:formatCode>General</c:formatCode>
                <c:ptCount val="24"/>
                <c:pt idx="0">
                  <c:v>3</c:v>
                </c:pt>
                <c:pt idx="1">
                  <c:v>10</c:v>
                </c:pt>
                <c:pt idx="2">
                  <c:v>21</c:v>
                </c:pt>
                <c:pt idx="3">
                  <c:v>45</c:v>
                </c:pt>
                <c:pt idx="4">
                  <c:v>112</c:v>
                </c:pt>
                <c:pt idx="5">
                  <c:v>126</c:v>
                </c:pt>
                <c:pt idx="6">
                  <c:v>133</c:v>
                </c:pt>
                <c:pt idx="7">
                  <c:v>140</c:v>
                </c:pt>
                <c:pt idx="8">
                  <c:v>147</c:v>
                </c:pt>
                <c:pt idx="9">
                  <c:v>161</c:v>
                </c:pt>
                <c:pt idx="10">
                  <c:v>168</c:v>
                </c:pt>
                <c:pt idx="11">
                  <c:v>196</c:v>
                </c:pt>
                <c:pt idx="12">
                  <c:v>231</c:v>
                </c:pt>
                <c:pt idx="13">
                  <c:v>245</c:v>
                </c:pt>
                <c:pt idx="14">
                  <c:v>260</c:v>
                </c:pt>
                <c:pt idx="15">
                  <c:v>274</c:v>
                </c:pt>
                <c:pt idx="16">
                  <c:v>284</c:v>
                </c:pt>
                <c:pt idx="17">
                  <c:v>298</c:v>
                </c:pt>
                <c:pt idx="18">
                  <c:v>321</c:v>
                </c:pt>
                <c:pt idx="19">
                  <c:v>342</c:v>
                </c:pt>
                <c:pt idx="20">
                  <c:v>363</c:v>
                </c:pt>
                <c:pt idx="21">
                  <c:v>418</c:v>
                </c:pt>
                <c:pt idx="22">
                  <c:v>432</c:v>
                </c:pt>
                <c:pt idx="23">
                  <c:v>446</c:v>
                </c:pt>
              </c:numCache>
            </c:numRef>
          </c:cat>
          <c:val>
            <c:numRef>
              <c:f>COD!$L$4:$L$27</c:f>
              <c:numCache>
                <c:formatCode>0</c:formatCode>
                <c:ptCount val="24"/>
                <c:pt idx="0">
                  <c:v>92.994708994708986</c:v>
                </c:pt>
                <c:pt idx="1">
                  <c:v>96.726677577741398</c:v>
                </c:pt>
                <c:pt idx="2">
                  <c:v>96.830427892234553</c:v>
                </c:pt>
                <c:pt idx="3">
                  <c:v>98.520710059171606</c:v>
                </c:pt>
                <c:pt idx="4">
                  <c:v>98.776009791921666</c:v>
                </c:pt>
                <c:pt idx="5">
                  <c:v>99.060240963855421</c:v>
                </c:pt>
                <c:pt idx="6">
                  <c:v>82.179487179487182</c:v>
                </c:pt>
                <c:pt idx="7">
                  <c:v>90.683453237410077</c:v>
                </c:pt>
                <c:pt idx="8">
                  <c:v>88.73096446700508</c:v>
                </c:pt>
                <c:pt idx="9">
                  <c:v>92.564102564102569</c:v>
                </c:pt>
                <c:pt idx="10">
                  <c:v>90.45</c:v>
                </c:pt>
                <c:pt idx="11">
                  <c:v>93.75</c:v>
                </c:pt>
                <c:pt idx="12">
                  <c:v>93.983152827918175</c:v>
                </c:pt>
                <c:pt idx="13">
                  <c:v>92.289156626506013</c:v>
                </c:pt>
                <c:pt idx="14">
                  <c:v>98.19168173598554</c:v>
                </c:pt>
                <c:pt idx="15">
                  <c:v>92.804232804232811</c:v>
                </c:pt>
                <c:pt idx="16">
                  <c:v>95.576719576719569</c:v>
                </c:pt>
                <c:pt idx="17">
                  <c:v>91.640211640211632</c:v>
                </c:pt>
                <c:pt idx="18">
                  <c:v>100</c:v>
                </c:pt>
                <c:pt idx="19">
                  <c:v>98.804232804232811</c:v>
                </c:pt>
                <c:pt idx="20">
                  <c:v>96.507936507936506</c:v>
                </c:pt>
                <c:pt idx="21">
                  <c:v>100</c:v>
                </c:pt>
                <c:pt idx="22">
                  <c:v>93.788359788359784</c:v>
                </c:pt>
                <c:pt idx="23">
                  <c:v>94.656084656084658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1-4393-BC72-DD5E07D07E63}"/>
            </c:ext>
          </c:extLst>
        </c:ser>
        <c:ser>
          <c:idx val="1"/>
          <c:order val="1"/>
          <c:tx>
            <c:strRef>
              <c:f>COD!$G$1</c:f>
              <c:strCache>
                <c:ptCount val="1"/>
                <c:pt idx="0">
                  <c:v>Column B (30% biocoal)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COD!$D$4:$D$27</c:f>
              <c:numCache>
                <c:formatCode>General</c:formatCode>
                <c:ptCount val="24"/>
                <c:pt idx="0">
                  <c:v>3</c:v>
                </c:pt>
                <c:pt idx="1">
                  <c:v>10</c:v>
                </c:pt>
                <c:pt idx="2">
                  <c:v>21</c:v>
                </c:pt>
                <c:pt idx="3">
                  <c:v>45</c:v>
                </c:pt>
                <c:pt idx="4">
                  <c:v>112</c:v>
                </c:pt>
                <c:pt idx="5">
                  <c:v>126</c:v>
                </c:pt>
                <c:pt idx="6">
                  <c:v>133</c:v>
                </c:pt>
                <c:pt idx="7">
                  <c:v>140</c:v>
                </c:pt>
                <c:pt idx="8">
                  <c:v>147</c:v>
                </c:pt>
                <c:pt idx="9">
                  <c:v>161</c:v>
                </c:pt>
                <c:pt idx="10">
                  <c:v>168</c:v>
                </c:pt>
                <c:pt idx="11">
                  <c:v>196</c:v>
                </c:pt>
                <c:pt idx="12">
                  <c:v>231</c:v>
                </c:pt>
                <c:pt idx="13">
                  <c:v>245</c:v>
                </c:pt>
                <c:pt idx="14">
                  <c:v>260</c:v>
                </c:pt>
                <c:pt idx="15">
                  <c:v>274</c:v>
                </c:pt>
                <c:pt idx="16">
                  <c:v>284</c:v>
                </c:pt>
                <c:pt idx="17">
                  <c:v>298</c:v>
                </c:pt>
                <c:pt idx="18">
                  <c:v>321</c:v>
                </c:pt>
                <c:pt idx="19">
                  <c:v>342</c:v>
                </c:pt>
                <c:pt idx="20">
                  <c:v>363</c:v>
                </c:pt>
                <c:pt idx="21">
                  <c:v>418</c:v>
                </c:pt>
                <c:pt idx="22">
                  <c:v>432</c:v>
                </c:pt>
                <c:pt idx="23">
                  <c:v>446</c:v>
                </c:pt>
              </c:numCache>
            </c:numRef>
          </c:cat>
          <c:val>
            <c:numRef>
              <c:f>COD!$M$4:$M$27</c:f>
              <c:numCache>
                <c:formatCode>0</c:formatCode>
                <c:ptCount val="24"/>
                <c:pt idx="0">
                  <c:v>96.634920634920633</c:v>
                </c:pt>
                <c:pt idx="1">
                  <c:v>96.726677577741398</c:v>
                </c:pt>
                <c:pt idx="2">
                  <c:v>96.830427892234553</c:v>
                </c:pt>
                <c:pt idx="3">
                  <c:v>98.520710059171606</c:v>
                </c:pt>
                <c:pt idx="4">
                  <c:v>98.164014687882499</c:v>
                </c:pt>
                <c:pt idx="5">
                  <c:v>95.168674698795172</c:v>
                </c:pt>
                <c:pt idx="6">
                  <c:v>89.743589743589752</c:v>
                </c:pt>
                <c:pt idx="7">
                  <c:v>89.088729016786587</c:v>
                </c:pt>
                <c:pt idx="8">
                  <c:v>91.857868020304565</c:v>
                </c:pt>
                <c:pt idx="9">
                  <c:v>85.641025641025635</c:v>
                </c:pt>
                <c:pt idx="10">
                  <c:v>94.0625</c:v>
                </c:pt>
                <c:pt idx="11">
                  <c:v>95.087499999999991</c:v>
                </c:pt>
                <c:pt idx="12">
                  <c:v>95.186522262334535</c:v>
                </c:pt>
                <c:pt idx="13">
                  <c:v>92.409638554216869</c:v>
                </c:pt>
                <c:pt idx="14">
                  <c:v>98.19168173598554</c:v>
                </c:pt>
                <c:pt idx="15">
                  <c:v>94.920634920634924</c:v>
                </c:pt>
                <c:pt idx="16">
                  <c:v>94.465608465608469</c:v>
                </c:pt>
                <c:pt idx="17">
                  <c:v>89.417989417989418</c:v>
                </c:pt>
                <c:pt idx="18">
                  <c:v>100</c:v>
                </c:pt>
                <c:pt idx="19">
                  <c:v>97.153439153439152</c:v>
                </c:pt>
                <c:pt idx="20">
                  <c:v>98.095238095238102</c:v>
                </c:pt>
                <c:pt idx="21">
                  <c:v>100</c:v>
                </c:pt>
                <c:pt idx="22">
                  <c:v>100</c:v>
                </c:pt>
                <c:pt idx="23">
                  <c:v>94.941798941798936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1-4393-BC72-DD5E07D07E63}"/>
            </c:ext>
          </c:extLst>
        </c:ser>
        <c:ser>
          <c:idx val="2"/>
          <c:order val="2"/>
          <c:tx>
            <c:strRef>
              <c:f>COD!$H$1</c:f>
              <c:strCache>
                <c:ptCount val="1"/>
                <c:pt idx="0">
                  <c:v>Column C (15 % activated biocoal)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COD!$D$4:$D$27</c:f>
              <c:numCache>
                <c:formatCode>General</c:formatCode>
                <c:ptCount val="24"/>
                <c:pt idx="0">
                  <c:v>3</c:v>
                </c:pt>
                <c:pt idx="1">
                  <c:v>10</c:v>
                </c:pt>
                <c:pt idx="2">
                  <c:v>21</c:v>
                </c:pt>
                <c:pt idx="3">
                  <c:v>45</c:v>
                </c:pt>
                <c:pt idx="4">
                  <c:v>112</c:v>
                </c:pt>
                <c:pt idx="5">
                  <c:v>126</c:v>
                </c:pt>
                <c:pt idx="6">
                  <c:v>133</c:v>
                </c:pt>
                <c:pt idx="7">
                  <c:v>140</c:v>
                </c:pt>
                <c:pt idx="8">
                  <c:v>147</c:v>
                </c:pt>
                <c:pt idx="9">
                  <c:v>161</c:v>
                </c:pt>
                <c:pt idx="10">
                  <c:v>168</c:v>
                </c:pt>
                <c:pt idx="11">
                  <c:v>196</c:v>
                </c:pt>
                <c:pt idx="12">
                  <c:v>231</c:v>
                </c:pt>
                <c:pt idx="13">
                  <c:v>245</c:v>
                </c:pt>
                <c:pt idx="14">
                  <c:v>260</c:v>
                </c:pt>
                <c:pt idx="15">
                  <c:v>274</c:v>
                </c:pt>
                <c:pt idx="16">
                  <c:v>284</c:v>
                </c:pt>
                <c:pt idx="17">
                  <c:v>298</c:v>
                </c:pt>
                <c:pt idx="18">
                  <c:v>321</c:v>
                </c:pt>
                <c:pt idx="19">
                  <c:v>342</c:v>
                </c:pt>
                <c:pt idx="20">
                  <c:v>363</c:v>
                </c:pt>
                <c:pt idx="21">
                  <c:v>418</c:v>
                </c:pt>
                <c:pt idx="22">
                  <c:v>432</c:v>
                </c:pt>
                <c:pt idx="23">
                  <c:v>446</c:v>
                </c:pt>
              </c:numCache>
            </c:numRef>
          </c:cat>
          <c:val>
            <c:numRef>
              <c:f>COD!$N$4:$N$27</c:f>
              <c:numCache>
                <c:formatCode>0</c:formatCode>
                <c:ptCount val="24"/>
                <c:pt idx="0">
                  <c:v>92.338624338624342</c:v>
                </c:pt>
                <c:pt idx="1">
                  <c:v>91.816693944353517</c:v>
                </c:pt>
                <c:pt idx="2">
                  <c:v>92.076069730586369</c:v>
                </c:pt>
                <c:pt idx="3">
                  <c:v>98.520710059171606</c:v>
                </c:pt>
                <c:pt idx="4">
                  <c:v>98.776009791921666</c:v>
                </c:pt>
                <c:pt idx="5">
                  <c:v>96.385542168674704</c:v>
                </c:pt>
                <c:pt idx="6">
                  <c:v>88.269230769230774</c:v>
                </c:pt>
                <c:pt idx="7">
                  <c:v>88.932853717026376</c:v>
                </c:pt>
                <c:pt idx="8">
                  <c:v>90.152284263959388</c:v>
                </c:pt>
                <c:pt idx="9">
                  <c:v>83.076923076923066</c:v>
                </c:pt>
                <c:pt idx="10">
                  <c:v>86.125</c:v>
                </c:pt>
                <c:pt idx="11">
                  <c:v>97.662499999999994</c:v>
                </c:pt>
                <c:pt idx="12">
                  <c:v>96.389891696750908</c:v>
                </c:pt>
                <c:pt idx="13">
                  <c:v>93.855421686746993</c:v>
                </c:pt>
                <c:pt idx="14">
                  <c:v>96.745027124773969</c:v>
                </c:pt>
                <c:pt idx="15">
                  <c:v>92.698412698412696</c:v>
                </c:pt>
                <c:pt idx="16">
                  <c:v>94.888888888888886</c:v>
                </c:pt>
                <c:pt idx="17">
                  <c:v>92.169312169312164</c:v>
                </c:pt>
                <c:pt idx="18">
                  <c:v>100</c:v>
                </c:pt>
                <c:pt idx="19">
                  <c:v>98.465608465608469</c:v>
                </c:pt>
                <c:pt idx="20">
                  <c:v>97.248677248677254</c:v>
                </c:pt>
                <c:pt idx="21">
                  <c:v>100</c:v>
                </c:pt>
                <c:pt idx="22">
                  <c:v>95.894179894179899</c:v>
                </c:pt>
                <c:pt idx="23">
                  <c:v>96.391534391534393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1-4393-BC72-DD5E07D07E63}"/>
            </c:ext>
          </c:extLst>
        </c:ser>
        <c:ser>
          <c:idx val="3"/>
          <c:order val="3"/>
          <c:tx>
            <c:strRef>
              <c:f>COD!$I$1</c:f>
              <c:strCache>
                <c:ptCount val="1"/>
                <c:pt idx="0">
                  <c:v>Column D (30 % activated biocoal)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COD!$D$4:$D$27</c:f>
              <c:numCache>
                <c:formatCode>General</c:formatCode>
                <c:ptCount val="24"/>
                <c:pt idx="0">
                  <c:v>3</c:v>
                </c:pt>
                <c:pt idx="1">
                  <c:v>10</c:v>
                </c:pt>
                <c:pt idx="2">
                  <c:v>21</c:v>
                </c:pt>
                <c:pt idx="3">
                  <c:v>45</c:v>
                </c:pt>
                <c:pt idx="4">
                  <c:v>112</c:v>
                </c:pt>
                <c:pt idx="5">
                  <c:v>126</c:v>
                </c:pt>
                <c:pt idx="6">
                  <c:v>133</c:v>
                </c:pt>
                <c:pt idx="7">
                  <c:v>140</c:v>
                </c:pt>
                <c:pt idx="8">
                  <c:v>147</c:v>
                </c:pt>
                <c:pt idx="9">
                  <c:v>161</c:v>
                </c:pt>
                <c:pt idx="10">
                  <c:v>168</c:v>
                </c:pt>
                <c:pt idx="11">
                  <c:v>196</c:v>
                </c:pt>
                <c:pt idx="12">
                  <c:v>231</c:v>
                </c:pt>
                <c:pt idx="13">
                  <c:v>245</c:v>
                </c:pt>
                <c:pt idx="14">
                  <c:v>260</c:v>
                </c:pt>
                <c:pt idx="15">
                  <c:v>274</c:v>
                </c:pt>
                <c:pt idx="16">
                  <c:v>284</c:v>
                </c:pt>
                <c:pt idx="17">
                  <c:v>298</c:v>
                </c:pt>
                <c:pt idx="18">
                  <c:v>321</c:v>
                </c:pt>
                <c:pt idx="19">
                  <c:v>342</c:v>
                </c:pt>
                <c:pt idx="20">
                  <c:v>363</c:v>
                </c:pt>
                <c:pt idx="21">
                  <c:v>418</c:v>
                </c:pt>
                <c:pt idx="22">
                  <c:v>432</c:v>
                </c:pt>
                <c:pt idx="23">
                  <c:v>446</c:v>
                </c:pt>
              </c:numCache>
            </c:numRef>
          </c:cat>
          <c:val>
            <c:numRef>
              <c:f>COD!$O$4:$O$27</c:f>
              <c:numCache>
                <c:formatCode>0</c:formatCode>
                <c:ptCount val="24"/>
                <c:pt idx="0">
                  <c:v>92.592592592592595</c:v>
                </c:pt>
                <c:pt idx="1">
                  <c:v>96.726677577741398</c:v>
                </c:pt>
                <c:pt idx="2">
                  <c:v>96.830427892234553</c:v>
                </c:pt>
                <c:pt idx="3">
                  <c:v>98.520710059171606</c:v>
                </c:pt>
                <c:pt idx="4">
                  <c:v>98.164014687882499</c:v>
                </c:pt>
                <c:pt idx="5">
                  <c:v>95.542168674698786</c:v>
                </c:pt>
                <c:pt idx="6">
                  <c:v>90.512820512820497</c:v>
                </c:pt>
                <c:pt idx="7">
                  <c:v>89.95203836930456</c:v>
                </c:pt>
                <c:pt idx="8">
                  <c:v>91.685279187817258</c:v>
                </c:pt>
                <c:pt idx="9">
                  <c:v>83.205128205128204</c:v>
                </c:pt>
                <c:pt idx="10">
                  <c:v>95.0625</c:v>
                </c:pt>
                <c:pt idx="11">
                  <c:v>98.774999999999991</c:v>
                </c:pt>
                <c:pt idx="12">
                  <c:v>93.983152827918175</c:v>
                </c:pt>
                <c:pt idx="13">
                  <c:v>93.373493975903614</c:v>
                </c:pt>
                <c:pt idx="14">
                  <c:v>99.095840867992763</c:v>
                </c:pt>
                <c:pt idx="15">
                  <c:v>93.968253968253961</c:v>
                </c:pt>
                <c:pt idx="16">
                  <c:v>95.788359788359784</c:v>
                </c:pt>
                <c:pt idx="17">
                  <c:v>91.851851851851848</c:v>
                </c:pt>
                <c:pt idx="18">
                  <c:v>100</c:v>
                </c:pt>
                <c:pt idx="19">
                  <c:v>97.291005291005277</c:v>
                </c:pt>
                <c:pt idx="20">
                  <c:v>99.153439153439166</c:v>
                </c:pt>
                <c:pt idx="21">
                  <c:v>100</c:v>
                </c:pt>
                <c:pt idx="22">
                  <c:v>100</c:v>
                </c:pt>
                <c:pt idx="23">
                  <c:v>97.61904761904762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31-4393-BC72-DD5E07D07E63}"/>
            </c:ext>
          </c:extLst>
        </c:ser>
        <c:ser>
          <c:idx val="4"/>
          <c:order val="4"/>
          <c:tx>
            <c:strRef>
              <c:f>COD!$J$1</c:f>
              <c:strCache>
                <c:ptCount val="1"/>
                <c:pt idx="0">
                  <c:v>Column E (15 % zeolite)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COD!$D$4:$D$27</c:f>
              <c:numCache>
                <c:formatCode>General</c:formatCode>
                <c:ptCount val="24"/>
                <c:pt idx="0">
                  <c:v>3</c:v>
                </c:pt>
                <c:pt idx="1">
                  <c:v>10</c:v>
                </c:pt>
                <c:pt idx="2">
                  <c:v>21</c:v>
                </c:pt>
                <c:pt idx="3">
                  <c:v>45</c:v>
                </c:pt>
                <c:pt idx="4">
                  <c:v>112</c:v>
                </c:pt>
                <c:pt idx="5">
                  <c:v>126</c:v>
                </c:pt>
                <c:pt idx="6">
                  <c:v>133</c:v>
                </c:pt>
                <c:pt idx="7">
                  <c:v>140</c:v>
                </c:pt>
                <c:pt idx="8">
                  <c:v>147</c:v>
                </c:pt>
                <c:pt idx="9">
                  <c:v>161</c:v>
                </c:pt>
                <c:pt idx="10">
                  <c:v>168</c:v>
                </c:pt>
                <c:pt idx="11">
                  <c:v>196</c:v>
                </c:pt>
                <c:pt idx="12">
                  <c:v>231</c:v>
                </c:pt>
                <c:pt idx="13">
                  <c:v>245</c:v>
                </c:pt>
                <c:pt idx="14">
                  <c:v>260</c:v>
                </c:pt>
                <c:pt idx="15">
                  <c:v>274</c:v>
                </c:pt>
                <c:pt idx="16">
                  <c:v>284</c:v>
                </c:pt>
                <c:pt idx="17">
                  <c:v>298</c:v>
                </c:pt>
                <c:pt idx="18">
                  <c:v>321</c:v>
                </c:pt>
                <c:pt idx="19">
                  <c:v>342</c:v>
                </c:pt>
                <c:pt idx="20">
                  <c:v>363</c:v>
                </c:pt>
                <c:pt idx="21">
                  <c:v>418</c:v>
                </c:pt>
                <c:pt idx="22">
                  <c:v>432</c:v>
                </c:pt>
                <c:pt idx="23">
                  <c:v>446</c:v>
                </c:pt>
              </c:numCache>
            </c:numRef>
          </c:cat>
          <c:val>
            <c:numRef>
              <c:f>COD!$P$4:$P$27</c:f>
              <c:numCache>
                <c:formatCode>0</c:formatCode>
                <c:ptCount val="24"/>
                <c:pt idx="0">
                  <c:v>86.984126984126988</c:v>
                </c:pt>
                <c:pt idx="1">
                  <c:v>96.726677577741398</c:v>
                </c:pt>
                <c:pt idx="2">
                  <c:v>96.830427892234553</c:v>
                </c:pt>
                <c:pt idx="3">
                  <c:v>98.520710059171606</c:v>
                </c:pt>
                <c:pt idx="4">
                  <c:v>97.796817625458999</c:v>
                </c:pt>
                <c:pt idx="5">
                  <c:v>99.698795180722882</c:v>
                </c:pt>
                <c:pt idx="6">
                  <c:v>90.897435897435912</c:v>
                </c:pt>
                <c:pt idx="7">
                  <c:v>95.503597122302168</c:v>
                </c:pt>
                <c:pt idx="8">
                  <c:v>87.512690355329951</c:v>
                </c:pt>
                <c:pt idx="9">
                  <c:v>81.794871794871796</c:v>
                </c:pt>
                <c:pt idx="10">
                  <c:v>95.7</c:v>
                </c:pt>
                <c:pt idx="11">
                  <c:v>96.262500000000003</c:v>
                </c:pt>
                <c:pt idx="12">
                  <c:v>93.983152827918175</c:v>
                </c:pt>
                <c:pt idx="13">
                  <c:v>96.265060240963862</c:v>
                </c:pt>
                <c:pt idx="14">
                  <c:v>94.936708860759495</c:v>
                </c:pt>
                <c:pt idx="15">
                  <c:v>94.81481481481481</c:v>
                </c:pt>
                <c:pt idx="16">
                  <c:v>95.216931216931215</c:v>
                </c:pt>
                <c:pt idx="17">
                  <c:v>92.328042328042329</c:v>
                </c:pt>
                <c:pt idx="18">
                  <c:v>100</c:v>
                </c:pt>
                <c:pt idx="19">
                  <c:v>99.300529100529104</c:v>
                </c:pt>
                <c:pt idx="20">
                  <c:v>99.788359788359784</c:v>
                </c:pt>
                <c:pt idx="21">
                  <c:v>100</c:v>
                </c:pt>
                <c:pt idx="22">
                  <c:v>96.137566137566139</c:v>
                </c:pt>
                <c:pt idx="23">
                  <c:v>97.841269841269835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31-4393-BC72-DD5E07D07E63}"/>
            </c:ext>
          </c:extLst>
        </c:ser>
        <c:ser>
          <c:idx val="5"/>
          <c:order val="5"/>
          <c:tx>
            <c:strRef>
              <c:f>COD!$K$1</c:f>
              <c:strCache>
                <c:ptCount val="1"/>
                <c:pt idx="0">
                  <c:v>Column F (30 % zeolite)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COD!$D$4:$D$27</c:f>
              <c:numCache>
                <c:formatCode>General</c:formatCode>
                <c:ptCount val="24"/>
                <c:pt idx="0">
                  <c:v>3</c:v>
                </c:pt>
                <c:pt idx="1">
                  <c:v>10</c:v>
                </c:pt>
                <c:pt idx="2">
                  <c:v>21</c:v>
                </c:pt>
                <c:pt idx="3">
                  <c:v>45</c:v>
                </c:pt>
                <c:pt idx="4">
                  <c:v>112</c:v>
                </c:pt>
                <c:pt idx="5">
                  <c:v>126</c:v>
                </c:pt>
                <c:pt idx="6">
                  <c:v>133</c:v>
                </c:pt>
                <c:pt idx="7">
                  <c:v>140</c:v>
                </c:pt>
                <c:pt idx="8">
                  <c:v>147</c:v>
                </c:pt>
                <c:pt idx="9">
                  <c:v>161</c:v>
                </c:pt>
                <c:pt idx="10">
                  <c:v>168</c:v>
                </c:pt>
                <c:pt idx="11">
                  <c:v>196</c:v>
                </c:pt>
                <c:pt idx="12">
                  <c:v>231</c:v>
                </c:pt>
                <c:pt idx="13">
                  <c:v>245</c:v>
                </c:pt>
                <c:pt idx="14">
                  <c:v>260</c:v>
                </c:pt>
                <c:pt idx="15">
                  <c:v>274</c:v>
                </c:pt>
                <c:pt idx="16">
                  <c:v>284</c:v>
                </c:pt>
                <c:pt idx="17">
                  <c:v>298</c:v>
                </c:pt>
                <c:pt idx="18">
                  <c:v>321</c:v>
                </c:pt>
                <c:pt idx="19">
                  <c:v>342</c:v>
                </c:pt>
                <c:pt idx="20">
                  <c:v>363</c:v>
                </c:pt>
                <c:pt idx="21">
                  <c:v>418</c:v>
                </c:pt>
                <c:pt idx="22">
                  <c:v>432</c:v>
                </c:pt>
                <c:pt idx="23">
                  <c:v>446</c:v>
                </c:pt>
              </c:numCache>
            </c:numRef>
          </c:cat>
          <c:val>
            <c:numRef>
              <c:f>COD!$Q$4:$Q$27</c:f>
              <c:numCache>
                <c:formatCode>0</c:formatCode>
                <c:ptCount val="24"/>
                <c:pt idx="0">
                  <c:v>90.783068783068771</c:v>
                </c:pt>
                <c:pt idx="1">
                  <c:v>98.363338788870706</c:v>
                </c:pt>
                <c:pt idx="2">
                  <c:v>98.415213946117277</c:v>
                </c:pt>
                <c:pt idx="3">
                  <c:v>98.150887573964496</c:v>
                </c:pt>
                <c:pt idx="4">
                  <c:v>97.552019583843332</c:v>
                </c:pt>
                <c:pt idx="5">
                  <c:v>95.783132530120483</c:v>
                </c:pt>
                <c:pt idx="6">
                  <c:v>93.307692307692321</c:v>
                </c:pt>
                <c:pt idx="7">
                  <c:v>89.64028776978418</c:v>
                </c:pt>
                <c:pt idx="8">
                  <c:v>87.005076142131983</c:v>
                </c:pt>
                <c:pt idx="9">
                  <c:v>85.769230769230774</c:v>
                </c:pt>
                <c:pt idx="10">
                  <c:v>90.162499999999994</c:v>
                </c:pt>
                <c:pt idx="11">
                  <c:v>93.800000000000011</c:v>
                </c:pt>
                <c:pt idx="12">
                  <c:v>95.186522262334535</c:v>
                </c:pt>
                <c:pt idx="13">
                  <c:v>93.253012048192772</c:v>
                </c:pt>
                <c:pt idx="14">
                  <c:v>98.19168173598554</c:v>
                </c:pt>
                <c:pt idx="15">
                  <c:v>94.920634920634924</c:v>
                </c:pt>
                <c:pt idx="16">
                  <c:v>94.140752864157122</c:v>
                </c:pt>
                <c:pt idx="17">
                  <c:v>92.465608465608469</c:v>
                </c:pt>
                <c:pt idx="18">
                  <c:v>100</c:v>
                </c:pt>
                <c:pt idx="19">
                  <c:v>99.265608465608466</c:v>
                </c:pt>
                <c:pt idx="20">
                  <c:v>99.788359788359784</c:v>
                </c:pt>
                <c:pt idx="21">
                  <c:v>100</c:v>
                </c:pt>
                <c:pt idx="22">
                  <c:v>97.51322751322752</c:v>
                </c:pt>
                <c:pt idx="23">
                  <c:v>98.338624338624342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31-4393-BC72-DD5E07D07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542144"/>
        <c:axId val="184813824"/>
      </c:barChart>
      <c:catAx>
        <c:axId val="81542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Operation 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b-LU"/>
          </a:p>
        </c:txPr>
        <c:crossAx val="184813824"/>
        <c:crosses val="autoZero"/>
        <c:auto val="1"/>
        <c:lblAlgn val="ctr"/>
        <c:lblOffset val="100"/>
        <c:noMultiLvlLbl val="0"/>
      </c:catAx>
      <c:valAx>
        <c:axId val="184813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Removal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b-LU"/>
          </a:p>
        </c:txPr>
        <c:crossAx val="8154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b-L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b-L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Diclofenac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Column A (sand)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Data!$F$4:$F$24</c:f>
              <c:numCache>
                <c:formatCode>0.0</c:formatCode>
                <c:ptCount val="21"/>
                <c:pt idx="0">
                  <c:v>99.820450395617769</c:v>
                </c:pt>
                <c:pt idx="1">
                  <c:v>98.784246575342465</c:v>
                </c:pt>
                <c:pt idx="2">
                  <c:v>99.934616011739763</c:v>
                </c:pt>
                <c:pt idx="3">
                  <c:v>99.894849081364839</c:v>
                </c:pt>
                <c:pt idx="4">
                  <c:v>99.905351833498528</c:v>
                </c:pt>
                <c:pt idx="5">
                  <c:v>98.316512776465544</c:v>
                </c:pt>
                <c:pt idx="6">
                  <c:v>99.781130471738194</c:v>
                </c:pt>
                <c:pt idx="7">
                  <c:v>99.894793459552488</c:v>
                </c:pt>
                <c:pt idx="8">
                  <c:v>99.814432989690715</c:v>
                </c:pt>
                <c:pt idx="9">
                  <c:v>99.765913099246433</c:v>
                </c:pt>
                <c:pt idx="10">
                  <c:v>99.875127942681672</c:v>
                </c:pt>
                <c:pt idx="11">
                  <c:v>99.739368998628251</c:v>
                </c:pt>
                <c:pt idx="12">
                  <c:v>99.9855409596789</c:v>
                </c:pt>
                <c:pt idx="13">
                  <c:v>99.917764041924215</c:v>
                </c:pt>
                <c:pt idx="14">
                  <c:v>99.727945060750116</c:v>
                </c:pt>
                <c:pt idx="15">
                  <c:v>99.920847268673356</c:v>
                </c:pt>
                <c:pt idx="16">
                  <c:v>99.894524495677246</c:v>
                </c:pt>
                <c:pt idx="17">
                  <c:v>99.772447325769846</c:v>
                </c:pt>
                <c:pt idx="18">
                  <c:v>99.812110800944808</c:v>
                </c:pt>
                <c:pt idx="19">
                  <c:v>99.810332790318839</c:v>
                </c:pt>
                <c:pt idx="20">
                  <c:v>96.138587675218204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2-4E78-A9C7-1BAC6C5CB7F2}"/>
            </c:ext>
          </c:extLst>
        </c:ser>
        <c:ser>
          <c:idx val="1"/>
          <c:order val="1"/>
          <c:tx>
            <c:strRef>
              <c:f>Data!$G$1</c:f>
              <c:strCache>
                <c:ptCount val="1"/>
                <c:pt idx="0">
                  <c:v>Column B (30% biocoal)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Data!$J$4:$J$24</c:f>
              <c:numCache>
                <c:formatCode>0.0</c:formatCode>
                <c:ptCount val="21"/>
                <c:pt idx="0">
                  <c:v>99.699736254818419</c:v>
                </c:pt>
                <c:pt idx="1">
                  <c:v>98.763698630136986</c:v>
                </c:pt>
                <c:pt idx="2">
                  <c:v>99.935431273438766</c:v>
                </c:pt>
                <c:pt idx="3">
                  <c:v>99.940780839895012</c:v>
                </c:pt>
                <c:pt idx="4">
                  <c:v>99.912454575487274</c:v>
                </c:pt>
                <c:pt idx="5">
                  <c:v>99.85827786128408</c:v>
                </c:pt>
                <c:pt idx="6">
                  <c:v>99.596260093497662</c:v>
                </c:pt>
                <c:pt idx="7">
                  <c:v>99.830679862306368</c:v>
                </c:pt>
                <c:pt idx="8">
                  <c:v>99.89576174112257</c:v>
                </c:pt>
                <c:pt idx="9">
                  <c:v>99.937790604457263</c:v>
                </c:pt>
                <c:pt idx="10">
                  <c:v>99.576253838280465</c:v>
                </c:pt>
                <c:pt idx="11">
                  <c:v>99.816578483245152</c:v>
                </c:pt>
                <c:pt idx="12">
                  <c:v>99.98371647509579</c:v>
                </c:pt>
                <c:pt idx="13">
                  <c:v>99.798441279226012</c:v>
                </c:pt>
                <c:pt idx="14">
                  <c:v>99.881405176967789</c:v>
                </c:pt>
                <c:pt idx="15">
                  <c:v>99.922519509476032</c:v>
                </c:pt>
                <c:pt idx="16">
                  <c:v>99.902017291066286</c:v>
                </c:pt>
                <c:pt idx="17">
                  <c:v>99.895948136142621</c:v>
                </c:pt>
                <c:pt idx="18">
                  <c:v>99.833369121752185</c:v>
                </c:pt>
                <c:pt idx="19">
                  <c:v>99.928322085175708</c:v>
                </c:pt>
                <c:pt idx="20">
                  <c:v>99.840253901084381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2-4E78-A9C7-1BAC6C5CB7F2}"/>
            </c:ext>
          </c:extLst>
        </c:ser>
        <c:ser>
          <c:idx val="2"/>
          <c:order val="2"/>
          <c:tx>
            <c:strRef>
              <c:f>Data!$K$1</c:f>
              <c:strCache>
                <c:ptCount val="1"/>
                <c:pt idx="0">
                  <c:v>Column C (15% activated biocoal)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Data!$N$4:$N$24</c:f>
              <c:numCache>
                <c:formatCode>0.0</c:formatCode>
                <c:ptCount val="21"/>
                <c:pt idx="0">
                  <c:v>99.912152566443496</c:v>
                </c:pt>
                <c:pt idx="1">
                  <c:v>98.808219178082197</c:v>
                </c:pt>
                <c:pt idx="2">
                  <c:v>99.941138105331817</c:v>
                </c:pt>
                <c:pt idx="3">
                  <c:v>99.941765091863516</c:v>
                </c:pt>
                <c:pt idx="4">
                  <c:v>99.928642220019825</c:v>
                </c:pt>
                <c:pt idx="5">
                  <c:v>99.920979171140218</c:v>
                </c:pt>
                <c:pt idx="6">
                  <c:v>99.915214619634511</c:v>
                </c:pt>
                <c:pt idx="7">
                  <c:v>99.917168674698786</c:v>
                </c:pt>
                <c:pt idx="8">
                  <c:v>99.881729667812138</c:v>
                </c:pt>
                <c:pt idx="9">
                  <c:v>99.937790604457263</c:v>
                </c:pt>
                <c:pt idx="10">
                  <c:v>98.968270214943715</c:v>
                </c:pt>
                <c:pt idx="11">
                  <c:v>99.631589261218892</c:v>
                </c:pt>
                <c:pt idx="12">
                  <c:v>99.982941069147955</c:v>
                </c:pt>
                <c:pt idx="13">
                  <c:v>99.920720236495569</c:v>
                </c:pt>
                <c:pt idx="14">
                  <c:v>99.924986793449548</c:v>
                </c:pt>
                <c:pt idx="15">
                  <c:v>99.925585284280942</c:v>
                </c:pt>
                <c:pt idx="16">
                  <c:v>99.902017291066286</c:v>
                </c:pt>
                <c:pt idx="17">
                  <c:v>99.901458670988646</c:v>
                </c:pt>
                <c:pt idx="18">
                  <c:v>99.928280008589226</c:v>
                </c:pt>
                <c:pt idx="19">
                  <c:v>99.925762159646268</c:v>
                </c:pt>
                <c:pt idx="20">
                  <c:v>99.910605659878343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2-4E78-A9C7-1BAC6C5CB7F2}"/>
            </c:ext>
          </c:extLst>
        </c:ser>
        <c:ser>
          <c:idx val="3"/>
          <c:order val="3"/>
          <c:tx>
            <c:strRef>
              <c:f>Data!$O$1</c:f>
              <c:strCache>
                <c:ptCount val="1"/>
                <c:pt idx="0">
                  <c:v>Column D (30% activated biocoal)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Data!$R$4:$R$24</c:f>
              <c:numCache>
                <c:formatCode>0.0</c:formatCode>
                <c:ptCount val="21"/>
                <c:pt idx="0">
                  <c:v>99.744370054777846</c:v>
                </c:pt>
                <c:pt idx="1">
                  <c:v>98.643835616438352</c:v>
                </c:pt>
                <c:pt idx="2">
                  <c:v>99.938855372574594</c:v>
                </c:pt>
                <c:pt idx="3">
                  <c:v>99.932578740157481</c:v>
                </c:pt>
                <c:pt idx="4">
                  <c:v>99.918566237198533</c:v>
                </c:pt>
                <c:pt idx="5">
                  <c:v>99.922482284732666</c:v>
                </c:pt>
                <c:pt idx="6">
                  <c:v>98.219294517637053</c:v>
                </c:pt>
                <c:pt idx="7">
                  <c:v>99.75473321858864</c:v>
                </c:pt>
                <c:pt idx="8">
                  <c:v>99.887743413516603</c:v>
                </c:pt>
                <c:pt idx="9">
                  <c:v>99.942921276254609</c:v>
                </c:pt>
                <c:pt idx="10">
                  <c:v>99.924667349027629</c:v>
                </c:pt>
                <c:pt idx="11">
                  <c:v>99.902606310013709</c:v>
                </c:pt>
                <c:pt idx="12">
                  <c:v>99.983762087210366</c:v>
                </c:pt>
                <c:pt idx="13">
                  <c:v>99.920720236495569</c:v>
                </c:pt>
                <c:pt idx="14">
                  <c:v>99.923402007395666</c:v>
                </c:pt>
                <c:pt idx="15">
                  <c:v>99.922519509476032</c:v>
                </c:pt>
                <c:pt idx="16">
                  <c:v>99.905187319884732</c:v>
                </c:pt>
                <c:pt idx="17">
                  <c:v>99.903079416531611</c:v>
                </c:pt>
                <c:pt idx="18">
                  <c:v>99.930427313721282</c:v>
                </c:pt>
                <c:pt idx="19">
                  <c:v>99.927158482662321</c:v>
                </c:pt>
                <c:pt idx="20">
                  <c:v>99.912192541655642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02-4E78-A9C7-1BAC6C5CB7F2}"/>
            </c:ext>
          </c:extLst>
        </c:ser>
        <c:ser>
          <c:idx val="4"/>
          <c:order val="4"/>
          <c:tx>
            <c:strRef>
              <c:f>Data!$S$1</c:f>
              <c:strCache>
                <c:ptCount val="1"/>
                <c:pt idx="0">
                  <c:v>Column E (15% zeolite)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Data!$V$4:$V$24</c:f>
              <c:numCache>
                <c:formatCode>0.0</c:formatCode>
                <c:ptCount val="21"/>
                <c:pt idx="0">
                  <c:v>99.923919659160077</c:v>
                </c:pt>
                <c:pt idx="1">
                  <c:v>98.763698630136986</c:v>
                </c:pt>
                <c:pt idx="2">
                  <c:v>99.937714006196003</c:v>
                </c:pt>
                <c:pt idx="3">
                  <c:v>99.925196850393689</c:v>
                </c:pt>
                <c:pt idx="4">
                  <c:v>99.464816650148663</c:v>
                </c:pt>
                <c:pt idx="5">
                  <c:v>99.828859780974867</c:v>
                </c:pt>
                <c:pt idx="6">
                  <c:v>99.825541861453459</c:v>
                </c:pt>
                <c:pt idx="7">
                  <c:v>99.818416523235811</c:v>
                </c:pt>
                <c:pt idx="8">
                  <c:v>99.863688430698744</c:v>
                </c:pt>
                <c:pt idx="9">
                  <c:v>99.940836940836959</c:v>
                </c:pt>
                <c:pt idx="10">
                  <c:v>99.927123848515848</c:v>
                </c:pt>
                <c:pt idx="11">
                  <c:v>99.931216931216923</c:v>
                </c:pt>
                <c:pt idx="12">
                  <c:v>99.984491881043596</c:v>
                </c:pt>
                <c:pt idx="13">
                  <c:v>99.92528890083311</c:v>
                </c:pt>
                <c:pt idx="14">
                  <c:v>99.30797675647122</c:v>
                </c:pt>
                <c:pt idx="15">
                  <c:v>99.925585284280942</c:v>
                </c:pt>
                <c:pt idx="16">
                  <c:v>99.908069164265129</c:v>
                </c:pt>
                <c:pt idx="17">
                  <c:v>99.897893030794165</c:v>
                </c:pt>
                <c:pt idx="18">
                  <c:v>99.936225037577827</c:v>
                </c:pt>
                <c:pt idx="19">
                  <c:v>99.854316965324642</c:v>
                </c:pt>
                <c:pt idx="20">
                  <c:v>99.91959798994975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02-4E78-A9C7-1BAC6C5CB7F2}"/>
            </c:ext>
          </c:extLst>
        </c:ser>
        <c:ser>
          <c:idx val="5"/>
          <c:order val="5"/>
          <c:tx>
            <c:strRef>
              <c:f>Data!$W$1</c:f>
              <c:strCache>
                <c:ptCount val="1"/>
                <c:pt idx="0">
                  <c:v>Column F (30% zeolite)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Data!$Z$4:$Z$24</c:f>
              <c:numCache>
                <c:formatCode>0.0</c:formatCode>
                <c:ptCount val="21"/>
                <c:pt idx="0">
                  <c:v>99.701765063907487</c:v>
                </c:pt>
                <c:pt idx="1">
                  <c:v>97.13013698630138</c:v>
                </c:pt>
                <c:pt idx="2">
                  <c:v>99.938855372574594</c:v>
                </c:pt>
                <c:pt idx="3">
                  <c:v>99.944061679790025</c:v>
                </c:pt>
                <c:pt idx="4">
                  <c:v>99.942517343904868</c:v>
                </c:pt>
                <c:pt idx="5">
                  <c:v>99.917972943955348</c:v>
                </c:pt>
                <c:pt idx="6">
                  <c:v>99.679133021674446</c:v>
                </c:pt>
                <c:pt idx="7">
                  <c:v>99.81561962134252</c:v>
                </c:pt>
                <c:pt idx="8">
                  <c:v>99.687857961053837</c:v>
                </c:pt>
                <c:pt idx="9">
                  <c:v>99.307359307359306</c:v>
                </c:pt>
                <c:pt idx="10">
                  <c:v>99.873490276356193</c:v>
                </c:pt>
                <c:pt idx="11">
                  <c:v>99.936703899666867</c:v>
                </c:pt>
                <c:pt idx="12">
                  <c:v>99.9865444261996</c:v>
                </c:pt>
                <c:pt idx="13">
                  <c:v>99.920720236495569</c:v>
                </c:pt>
                <c:pt idx="14">
                  <c:v>99.894611727416802</c:v>
                </c:pt>
                <c:pt idx="15">
                  <c:v>99.925585284280942</c:v>
                </c:pt>
                <c:pt idx="16">
                  <c:v>92.017291066282425</c:v>
                </c:pt>
                <c:pt idx="17">
                  <c:v>99.761102106969219</c:v>
                </c:pt>
                <c:pt idx="18">
                  <c:v>99.933863001932579</c:v>
                </c:pt>
                <c:pt idx="19">
                  <c:v>99.941121712822905</c:v>
                </c:pt>
                <c:pt idx="20">
                  <c:v>99.895530282993917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02-4E78-A9C7-1BAC6C5CB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346752"/>
        <c:axId val="109526336"/>
      </c:barChart>
      <c:catAx>
        <c:axId val="110346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Operation 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b-LU"/>
          </a:p>
        </c:txPr>
        <c:crossAx val="109526336"/>
        <c:crosses val="autoZero"/>
        <c:auto val="1"/>
        <c:lblAlgn val="ctr"/>
        <c:lblOffset val="100"/>
        <c:noMultiLvlLbl val="0"/>
      </c:catAx>
      <c:valAx>
        <c:axId val="10952633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Removal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b-LU"/>
          </a:p>
        </c:txPr>
        <c:crossAx val="11034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b-L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b-L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Diuron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b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Column A (sand)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Data!$F$4:$F$24</c:f>
              <c:numCache>
                <c:formatCode>0.0</c:formatCode>
                <c:ptCount val="21"/>
                <c:pt idx="0">
                  <c:v>99.765845992666314</c:v>
                </c:pt>
                <c:pt idx="1">
                  <c:v>95.141800246609137</c:v>
                </c:pt>
                <c:pt idx="2">
                  <c:v>99.819348922512603</c:v>
                </c:pt>
                <c:pt idx="3">
                  <c:v>99.766018306636155</c:v>
                </c:pt>
                <c:pt idx="4">
                  <c:v>99.76878612716763</c:v>
                </c:pt>
                <c:pt idx="5">
                  <c:v>99.646482635796971</c:v>
                </c:pt>
                <c:pt idx="6">
                  <c:v>99.714884696016767</c:v>
                </c:pt>
                <c:pt idx="7">
                  <c:v>99.698393077873916</c:v>
                </c:pt>
                <c:pt idx="8">
                  <c:v>99.693693693693689</c:v>
                </c:pt>
                <c:pt idx="9">
                  <c:v>99.799470549305099</c:v>
                </c:pt>
                <c:pt idx="10">
                  <c:v>99.494607087827433</c:v>
                </c:pt>
                <c:pt idx="11">
                  <c:v>99.591115140525844</c:v>
                </c:pt>
                <c:pt idx="12">
                  <c:v>99.729080932784626</c:v>
                </c:pt>
                <c:pt idx="13">
                  <c:v>99.692849949647538</c:v>
                </c:pt>
                <c:pt idx="14">
                  <c:v>99.153944020356235</c:v>
                </c:pt>
                <c:pt idx="15">
                  <c:v>99.71756487025948</c:v>
                </c:pt>
                <c:pt idx="16">
                  <c:v>99.65094339622641</c:v>
                </c:pt>
                <c:pt idx="17">
                  <c:v>99.718843469591221</c:v>
                </c:pt>
                <c:pt idx="18">
                  <c:v>99.655813953488376</c:v>
                </c:pt>
                <c:pt idx="19">
                  <c:v>99.7</c:v>
                </c:pt>
                <c:pt idx="20">
                  <c:v>94.866310160427815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D-47CC-B6B1-8036801D440C}"/>
            </c:ext>
          </c:extLst>
        </c:ser>
        <c:ser>
          <c:idx val="1"/>
          <c:order val="1"/>
          <c:tx>
            <c:strRef>
              <c:f>Data!$G$1</c:f>
              <c:strCache>
                <c:ptCount val="1"/>
                <c:pt idx="0">
                  <c:v>Column B (30% biocoal)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Data!$J$4:$J$24</c:f>
              <c:numCache>
                <c:formatCode>0.0</c:formatCode>
                <c:ptCount val="21"/>
                <c:pt idx="0">
                  <c:v>99.638554216867476</c:v>
                </c:pt>
                <c:pt idx="1">
                  <c:v>95.043156596794091</c:v>
                </c:pt>
                <c:pt idx="2">
                  <c:v>99.798257679963314</c:v>
                </c:pt>
                <c:pt idx="3">
                  <c:v>99.770022883295198</c:v>
                </c:pt>
                <c:pt idx="4">
                  <c:v>99.785076195480826</c:v>
                </c:pt>
                <c:pt idx="5">
                  <c:v>99.646482635796971</c:v>
                </c:pt>
                <c:pt idx="6">
                  <c:v>99.733752620545076</c:v>
                </c:pt>
                <c:pt idx="7">
                  <c:v>99.674907292954259</c:v>
                </c:pt>
                <c:pt idx="8">
                  <c:v>99.725225225225216</c:v>
                </c:pt>
                <c:pt idx="9">
                  <c:v>99.792190602250159</c:v>
                </c:pt>
                <c:pt idx="10">
                  <c:v>99.778120184899834</c:v>
                </c:pt>
                <c:pt idx="11">
                  <c:v>99.610154125113326</c:v>
                </c:pt>
                <c:pt idx="12">
                  <c:v>99.695473251028801</c:v>
                </c:pt>
                <c:pt idx="13">
                  <c:v>98.791540785498484</c:v>
                </c:pt>
                <c:pt idx="14">
                  <c:v>99.611959287531818</c:v>
                </c:pt>
                <c:pt idx="15">
                  <c:v>99.723552894211579</c:v>
                </c:pt>
                <c:pt idx="16">
                  <c:v>99.633254716981128</c:v>
                </c:pt>
                <c:pt idx="17">
                  <c:v>99.723828514456642</c:v>
                </c:pt>
                <c:pt idx="18">
                  <c:v>99.65</c:v>
                </c:pt>
                <c:pt idx="19">
                  <c:v>99.7</c:v>
                </c:pt>
                <c:pt idx="20">
                  <c:v>99.617647058823536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9D-47CC-B6B1-8036801D440C}"/>
            </c:ext>
          </c:extLst>
        </c:ser>
        <c:ser>
          <c:idx val="2"/>
          <c:order val="2"/>
          <c:tx>
            <c:strRef>
              <c:f>Data!$K$1</c:f>
              <c:strCache>
                <c:ptCount val="1"/>
                <c:pt idx="0">
                  <c:v>Column C (15% activated biocoal)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Data!$N$4:$N$24</c:f>
              <c:numCache>
                <c:formatCode>0.0</c:formatCode>
                <c:ptCount val="21"/>
                <c:pt idx="0">
                  <c:v>99.749607124148781</c:v>
                </c:pt>
                <c:pt idx="1">
                  <c:v>95.228113440197276</c:v>
                </c:pt>
                <c:pt idx="2">
                  <c:v>99.81568088033012</c:v>
                </c:pt>
                <c:pt idx="3">
                  <c:v>99.774599542334101</c:v>
                </c:pt>
                <c:pt idx="4">
                  <c:v>99.813452443510258</c:v>
                </c:pt>
                <c:pt idx="5">
                  <c:v>99.665182546749776</c:v>
                </c:pt>
                <c:pt idx="6">
                  <c:v>99.719077568134168</c:v>
                </c:pt>
                <c:pt idx="7">
                  <c:v>99.681087762669961</c:v>
                </c:pt>
                <c:pt idx="8">
                  <c:v>99.688063063063069</c:v>
                </c:pt>
                <c:pt idx="9">
                  <c:v>99.792190602250159</c:v>
                </c:pt>
                <c:pt idx="10">
                  <c:v>99.695685670261938</c:v>
                </c:pt>
                <c:pt idx="11">
                  <c:v>98.404351767905723</c:v>
                </c:pt>
                <c:pt idx="12">
                  <c:v>99.681069958847729</c:v>
                </c:pt>
                <c:pt idx="13">
                  <c:v>99.703927492447121</c:v>
                </c:pt>
                <c:pt idx="14">
                  <c:v>99.639949109414744</c:v>
                </c:pt>
                <c:pt idx="15">
                  <c:v>99.734530938123754</c:v>
                </c:pt>
                <c:pt idx="16">
                  <c:v>99.633254716981128</c:v>
                </c:pt>
                <c:pt idx="17">
                  <c:v>99.738783649052849</c:v>
                </c:pt>
                <c:pt idx="18">
                  <c:v>99.644186046511635</c:v>
                </c:pt>
                <c:pt idx="19">
                  <c:v>99.690425531914897</c:v>
                </c:pt>
                <c:pt idx="20">
                  <c:v>99.610962566844933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9D-47CC-B6B1-8036801D440C}"/>
            </c:ext>
          </c:extLst>
        </c:ser>
        <c:ser>
          <c:idx val="3"/>
          <c:order val="3"/>
          <c:tx>
            <c:strRef>
              <c:f>Data!$O$1</c:f>
              <c:strCache>
                <c:ptCount val="1"/>
                <c:pt idx="0">
                  <c:v>Column D (30% activated biocoal)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Data!$R$4:$R$24</c:f>
              <c:numCache>
                <c:formatCode>0.0</c:formatCode>
                <c:ptCount val="21"/>
                <c:pt idx="0">
                  <c:v>99.773703509690932</c:v>
                </c:pt>
                <c:pt idx="1">
                  <c:v>94.574599260172619</c:v>
                </c:pt>
                <c:pt idx="2">
                  <c:v>99.808803301237958</c:v>
                </c:pt>
                <c:pt idx="3">
                  <c:v>99.761441647597252</c:v>
                </c:pt>
                <c:pt idx="4">
                  <c:v>99.791382028376248</c:v>
                </c:pt>
                <c:pt idx="5">
                  <c:v>99.671415850400706</c:v>
                </c:pt>
                <c:pt idx="6">
                  <c:v>99.733752620545076</c:v>
                </c:pt>
                <c:pt idx="7">
                  <c:v>99.668726823238572</c:v>
                </c:pt>
                <c:pt idx="8">
                  <c:v>99.703828828828833</c:v>
                </c:pt>
                <c:pt idx="9">
                  <c:v>99.809397749834545</c:v>
                </c:pt>
                <c:pt idx="10">
                  <c:v>99.786594761171031</c:v>
                </c:pt>
                <c:pt idx="11">
                  <c:v>99.163191296464177</c:v>
                </c:pt>
                <c:pt idx="12">
                  <c:v>99.756515775034288</c:v>
                </c:pt>
                <c:pt idx="13">
                  <c:v>99.703927492447121</c:v>
                </c:pt>
                <c:pt idx="14">
                  <c:v>99.021628498727736</c:v>
                </c:pt>
                <c:pt idx="15">
                  <c:v>99.723552894211579</c:v>
                </c:pt>
                <c:pt idx="16">
                  <c:v>99.64504716981132</c:v>
                </c:pt>
                <c:pt idx="17">
                  <c:v>99.743768693918241</c:v>
                </c:pt>
                <c:pt idx="18">
                  <c:v>99.655813953488376</c:v>
                </c:pt>
                <c:pt idx="19">
                  <c:v>99.695744680851064</c:v>
                </c:pt>
                <c:pt idx="20">
                  <c:v>99.617647058823536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9D-47CC-B6B1-8036801D440C}"/>
            </c:ext>
          </c:extLst>
        </c:ser>
        <c:ser>
          <c:idx val="4"/>
          <c:order val="4"/>
          <c:tx>
            <c:strRef>
              <c:f>Data!$S$1</c:f>
              <c:strCache>
                <c:ptCount val="1"/>
                <c:pt idx="0">
                  <c:v>Column E (15% zeolite)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Data!$V$4:$V$24</c:f>
              <c:numCache>
                <c:formatCode>0.0</c:formatCode>
                <c:ptCount val="21"/>
                <c:pt idx="0">
                  <c:v>99.781561026715565</c:v>
                </c:pt>
                <c:pt idx="1">
                  <c:v>95.043156596794091</c:v>
                </c:pt>
                <c:pt idx="2">
                  <c:v>99.805135259055476</c:v>
                </c:pt>
                <c:pt idx="3">
                  <c:v>99.761441647597252</c:v>
                </c:pt>
                <c:pt idx="4">
                  <c:v>99.806095638465578</c:v>
                </c:pt>
                <c:pt idx="5">
                  <c:v>99.665182546749776</c:v>
                </c:pt>
                <c:pt idx="6">
                  <c:v>99.729559748427661</c:v>
                </c:pt>
                <c:pt idx="7">
                  <c:v>99.692212608158215</c:v>
                </c:pt>
                <c:pt idx="8">
                  <c:v>99.698198198198213</c:v>
                </c:pt>
                <c:pt idx="9">
                  <c:v>99.802779616148243</c:v>
                </c:pt>
                <c:pt idx="10">
                  <c:v>99.778120184899834</c:v>
                </c:pt>
                <c:pt idx="11">
                  <c:v>99.603807796917508</c:v>
                </c:pt>
                <c:pt idx="12">
                  <c:v>99.790809327846361</c:v>
                </c:pt>
                <c:pt idx="13">
                  <c:v>99.721047331319241</c:v>
                </c:pt>
                <c:pt idx="14">
                  <c:v>98.993638676844782</c:v>
                </c:pt>
                <c:pt idx="15">
                  <c:v>99.734530938123754</c:v>
                </c:pt>
                <c:pt idx="16">
                  <c:v>99.656839622641513</c:v>
                </c:pt>
                <c:pt idx="17">
                  <c:v>98.225324027916258</c:v>
                </c:pt>
                <c:pt idx="18">
                  <c:v>99.683720930232553</c:v>
                </c:pt>
                <c:pt idx="19">
                  <c:v>99.3904255319149</c:v>
                </c:pt>
                <c:pt idx="20">
                  <c:v>99.649732620320847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9D-47CC-B6B1-8036801D440C}"/>
            </c:ext>
          </c:extLst>
        </c:ser>
        <c:ser>
          <c:idx val="5"/>
          <c:order val="5"/>
          <c:tx>
            <c:strRef>
              <c:f>Data!$W$1</c:f>
              <c:strCache>
                <c:ptCount val="1"/>
                <c:pt idx="0">
                  <c:v>Column F (30% zeolite)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Data!$A$4:$A$24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Data!$Z$4:$Z$24</c:f>
              <c:numCache>
                <c:formatCode>0.0</c:formatCode>
                <c:ptCount val="21"/>
                <c:pt idx="0">
                  <c:v>99.777370350969093</c:v>
                </c:pt>
                <c:pt idx="1">
                  <c:v>94.956843403205909</c:v>
                </c:pt>
                <c:pt idx="2">
                  <c:v>99.808803301237958</c:v>
                </c:pt>
                <c:pt idx="3">
                  <c:v>99.783180778032047</c:v>
                </c:pt>
                <c:pt idx="4">
                  <c:v>99.813452443510258</c:v>
                </c:pt>
                <c:pt idx="5">
                  <c:v>99.652715939447901</c:v>
                </c:pt>
                <c:pt idx="6">
                  <c:v>99.73899371069183</c:v>
                </c:pt>
                <c:pt idx="7">
                  <c:v>99.681087762669961</c:v>
                </c:pt>
                <c:pt idx="8">
                  <c:v>99.698198198198213</c:v>
                </c:pt>
                <c:pt idx="9">
                  <c:v>-232.23031105228324</c:v>
                </c:pt>
                <c:pt idx="10">
                  <c:v>99.790446841294298</c:v>
                </c:pt>
                <c:pt idx="11">
                  <c:v>99.635539437896654</c:v>
                </c:pt>
                <c:pt idx="12">
                  <c:v>99.798353909465021</c:v>
                </c:pt>
                <c:pt idx="13">
                  <c:v>99.703927492447121</c:v>
                </c:pt>
                <c:pt idx="14">
                  <c:v>98.715012722646307</c:v>
                </c:pt>
                <c:pt idx="15">
                  <c:v>99.662674650698605</c:v>
                </c:pt>
                <c:pt idx="16">
                  <c:v>90.542452830188665</c:v>
                </c:pt>
                <c:pt idx="17">
                  <c:v>98.305084745762713</c:v>
                </c:pt>
                <c:pt idx="18">
                  <c:v>99.672093023255798</c:v>
                </c:pt>
                <c:pt idx="19">
                  <c:v>99.767021276595742</c:v>
                </c:pt>
                <c:pt idx="20">
                  <c:v>99.629679144385037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9D-47CC-B6B1-8036801D4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537215"/>
        <c:axId val="2142544703"/>
      </c:barChart>
      <c:catAx>
        <c:axId val="21425372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Operation 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b-L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b-LU"/>
          </a:p>
        </c:txPr>
        <c:crossAx val="2142544703"/>
        <c:crosses val="autoZero"/>
        <c:auto val="1"/>
        <c:lblAlgn val="ctr"/>
        <c:lblOffset val="100"/>
        <c:noMultiLvlLbl val="0"/>
      </c:catAx>
      <c:valAx>
        <c:axId val="214254470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Removal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b-L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b-LU"/>
          </a:p>
        </c:txPr>
        <c:crossAx val="2142537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b-L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b-L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'[20190703 TCIPP 4.0.xlsx]Data'!$C$1</c:f>
              <c:strCache>
                <c:ptCount val="1"/>
                <c:pt idx="0">
                  <c:v>Column A (sand)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'[20190703 TCIPP 4.0.xlsx]Data'!$A$4:$A$24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'[20190703 TCIPP 4.0.xlsx]Data'!$F$4:$F$24</c:f>
              <c:numCache>
                <c:formatCode>0.0</c:formatCode>
                <c:ptCount val="21"/>
                <c:pt idx="0">
                  <c:v>89.339633513887279</c:v>
                </c:pt>
                <c:pt idx="1">
                  <c:v>90.881578947368425</c:v>
                </c:pt>
                <c:pt idx="2">
                  <c:v>96.368390470656593</c:v>
                </c:pt>
                <c:pt idx="3">
                  <c:v>84.530676455165178</c:v>
                </c:pt>
                <c:pt idx="4">
                  <c:v>95.468589083419147</c:v>
                </c:pt>
                <c:pt idx="5">
                  <c:v>93.943661971830977</c:v>
                </c:pt>
                <c:pt idx="6">
                  <c:v>93.105973428182864</c:v>
                </c:pt>
                <c:pt idx="7">
                  <c:v>90.250399573787959</c:v>
                </c:pt>
                <c:pt idx="8">
                  <c:v>94.108151735270383</c:v>
                </c:pt>
                <c:pt idx="9">
                  <c:v>89.346991037131886</c:v>
                </c:pt>
                <c:pt idx="10">
                  <c:v>62.125398512221039</c:v>
                </c:pt>
                <c:pt idx="11">
                  <c:v>81.53336729495669</c:v>
                </c:pt>
                <c:pt idx="12">
                  <c:v>88.055103961666816</c:v>
                </c:pt>
                <c:pt idx="13">
                  <c:v>79.277912621359221</c:v>
                </c:pt>
                <c:pt idx="14">
                  <c:v>93.97056496281057</c:v>
                </c:pt>
                <c:pt idx="15">
                  <c:v>92.957746478873233</c:v>
                </c:pt>
                <c:pt idx="16">
                  <c:v>82.498639085465427</c:v>
                </c:pt>
                <c:pt idx="17">
                  <c:v>80.011341083073432</c:v>
                </c:pt>
                <c:pt idx="18">
                  <c:v>71.272443403590941</c:v>
                </c:pt>
                <c:pt idx="19">
                  <c:v>90.007847240387122</c:v>
                </c:pt>
                <c:pt idx="20">
                  <c:v>80.450270732402402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B-4165-B499-E05C37ACD4E8}"/>
            </c:ext>
          </c:extLst>
        </c:ser>
        <c:ser>
          <c:idx val="1"/>
          <c:order val="1"/>
          <c:tx>
            <c:strRef>
              <c:f>'[20190703 TCIPP 4.0.xlsx]Data'!$G$1</c:f>
              <c:strCache>
                <c:ptCount val="1"/>
                <c:pt idx="0">
                  <c:v>Column B (30% biocoal)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'[20190703 TCIPP 4.0.xlsx]Data'!$A$4:$A$24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'[20190703 TCIPP 4.0.xlsx]Data'!$J$4:$J$24</c:f>
              <c:numCache>
                <c:formatCode>0.0</c:formatCode>
                <c:ptCount val="21"/>
                <c:pt idx="0">
                  <c:v>93.76799907844719</c:v>
                </c:pt>
                <c:pt idx="1">
                  <c:v>91.021126760563376</c:v>
                </c:pt>
                <c:pt idx="2">
                  <c:v>96.18121097720342</c:v>
                </c:pt>
                <c:pt idx="3">
                  <c:v>95.951257861635213</c:v>
                </c:pt>
                <c:pt idx="4">
                  <c:v>-36.014705882352942</c:v>
                </c:pt>
                <c:pt idx="5">
                  <c:v>93.918062790370271</c:v>
                </c:pt>
                <c:pt idx="6">
                  <c:v>28.454859294905326</c:v>
                </c:pt>
                <c:pt idx="7">
                  <c:v>85.224649263008345</c:v>
                </c:pt>
                <c:pt idx="8">
                  <c:v>87.308313155770776</c:v>
                </c:pt>
                <c:pt idx="9">
                  <c:v>89.398207426376445</c:v>
                </c:pt>
                <c:pt idx="10">
                  <c:v>77.460148777895853</c:v>
                </c:pt>
                <c:pt idx="11">
                  <c:v>92.05298013245033</c:v>
                </c:pt>
                <c:pt idx="12">
                  <c:v>91.118336613331053</c:v>
                </c:pt>
                <c:pt idx="13">
                  <c:v>84.557038834951456</c:v>
                </c:pt>
                <c:pt idx="14">
                  <c:v>93.78066149707233</c:v>
                </c:pt>
                <c:pt idx="15">
                  <c:v>91.916717697489275</c:v>
                </c:pt>
                <c:pt idx="16">
                  <c:v>89.221556886227546</c:v>
                </c:pt>
                <c:pt idx="17">
                  <c:v>87.43975049617238</c:v>
                </c:pt>
                <c:pt idx="18">
                  <c:v>72.573510278428316</c:v>
                </c:pt>
                <c:pt idx="19">
                  <c:v>93.356003138896156</c:v>
                </c:pt>
                <c:pt idx="20">
                  <c:v>79.053861499002565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B-4165-B499-E05C37ACD4E8}"/>
            </c:ext>
          </c:extLst>
        </c:ser>
        <c:ser>
          <c:idx val="2"/>
          <c:order val="2"/>
          <c:tx>
            <c:strRef>
              <c:f>'[20190703 TCIPP 4.0.xlsx]Data'!$K$1</c:f>
              <c:strCache>
                <c:ptCount val="1"/>
                <c:pt idx="0">
                  <c:v>Column C (15% activated biocoal)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'[20190703 TCIPP 4.0.xlsx]Data'!$A$4:$A$24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'[20190703 TCIPP 4.0.xlsx]Data'!$N$4:$N$24</c:f>
              <c:numCache>
                <c:formatCode>0.0</c:formatCode>
                <c:ptCount val="21"/>
                <c:pt idx="0">
                  <c:v>88.803133279576087</c:v>
                </c:pt>
                <c:pt idx="1">
                  <c:v>91.742957746478879</c:v>
                </c:pt>
                <c:pt idx="2">
                  <c:v>97.429940467547553</c:v>
                </c:pt>
                <c:pt idx="3">
                  <c:v>92.125262054507346</c:v>
                </c:pt>
                <c:pt idx="4">
                  <c:v>94.382352941176478</c:v>
                </c:pt>
                <c:pt idx="5">
                  <c:v>97.240602562297624</c:v>
                </c:pt>
                <c:pt idx="6">
                  <c:v>96.924364473271268</c:v>
                </c:pt>
                <c:pt idx="7">
                  <c:v>93.446989877464034</c:v>
                </c:pt>
                <c:pt idx="8">
                  <c:v>91.807909604519779</c:v>
                </c:pt>
                <c:pt idx="9">
                  <c:v>90.35424669227487</c:v>
                </c:pt>
                <c:pt idx="10">
                  <c:v>77.534537725823597</c:v>
                </c:pt>
                <c:pt idx="11">
                  <c:v>66.110545084055019</c:v>
                </c:pt>
                <c:pt idx="12">
                  <c:v>90.690510823992469</c:v>
                </c:pt>
                <c:pt idx="13">
                  <c:v>81.796116504854368</c:v>
                </c:pt>
                <c:pt idx="14">
                  <c:v>88.669093210951104</c:v>
                </c:pt>
                <c:pt idx="15">
                  <c:v>91.227801592161654</c:v>
                </c:pt>
                <c:pt idx="16">
                  <c:v>85.846488840500811</c:v>
                </c:pt>
                <c:pt idx="17">
                  <c:v>93.96087326339665</c:v>
                </c:pt>
                <c:pt idx="18">
                  <c:v>95.576372625552949</c:v>
                </c:pt>
                <c:pt idx="19">
                  <c:v>90.504839131572069</c:v>
                </c:pt>
                <c:pt idx="20">
                  <c:v>77.087489313194652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B-4165-B499-E05C37ACD4E8}"/>
            </c:ext>
          </c:extLst>
        </c:ser>
        <c:ser>
          <c:idx val="3"/>
          <c:order val="3"/>
          <c:tx>
            <c:strRef>
              <c:f>'[20190703 TCIPP 4.0.xlsx]Data'!$O$1</c:f>
              <c:strCache>
                <c:ptCount val="1"/>
                <c:pt idx="0">
                  <c:v>Column D (30% activated biocoal)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'[20190703 TCIPP 4.0.xlsx]Data'!$A$4:$A$24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'[20190703 TCIPP 4.0.xlsx]Data'!$R$4:$R$24</c:f>
              <c:numCache>
                <c:formatCode>0.0</c:formatCode>
                <c:ptCount val="21"/>
                <c:pt idx="0">
                  <c:v>95.16184771339708</c:v>
                </c:pt>
                <c:pt idx="1">
                  <c:v>79.401408450704224</c:v>
                </c:pt>
                <c:pt idx="2">
                  <c:v>97.241179032960645</c:v>
                </c:pt>
                <c:pt idx="3">
                  <c:v>97.313941299790358</c:v>
                </c:pt>
                <c:pt idx="4">
                  <c:v>95.014705882352942</c:v>
                </c:pt>
                <c:pt idx="5">
                  <c:v>98.043080388568214</c:v>
                </c:pt>
                <c:pt idx="6">
                  <c:v>97.708965372946963</c:v>
                </c:pt>
                <c:pt idx="7">
                  <c:v>80.110104777126622</c:v>
                </c:pt>
                <c:pt idx="8">
                  <c:v>96.226795803066992</c:v>
                </c:pt>
                <c:pt idx="9">
                  <c:v>90.089628681177985</c:v>
                </c:pt>
                <c:pt idx="10">
                  <c:v>77.917109458023376</c:v>
                </c:pt>
                <c:pt idx="11">
                  <c:v>80.514518593988797</c:v>
                </c:pt>
                <c:pt idx="12">
                  <c:v>96.33781124326174</c:v>
                </c:pt>
                <c:pt idx="13">
                  <c:v>91.899271844660191</c:v>
                </c:pt>
                <c:pt idx="14">
                  <c:v>92.989397056496287</c:v>
                </c:pt>
                <c:pt idx="15">
                  <c:v>90.676668707899566</c:v>
                </c:pt>
                <c:pt idx="16">
                  <c:v>80.103429504627115</c:v>
                </c:pt>
                <c:pt idx="17">
                  <c:v>84.604479727814009</c:v>
                </c:pt>
                <c:pt idx="18">
                  <c:v>95.160031225604996</c:v>
                </c:pt>
                <c:pt idx="19">
                  <c:v>92.257389484697882</c:v>
                </c:pt>
                <c:pt idx="20">
                  <c:v>90.567113137646047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BB-4165-B499-E05C37ACD4E8}"/>
            </c:ext>
          </c:extLst>
        </c:ser>
        <c:ser>
          <c:idx val="4"/>
          <c:order val="4"/>
          <c:tx>
            <c:strRef>
              <c:f>'[20190703 TCIPP 4.0.xlsx]Data'!$S$1</c:f>
              <c:strCache>
                <c:ptCount val="1"/>
                <c:pt idx="0">
                  <c:v>Column E (15% zeolite)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'[20190703 TCIPP 4.0.xlsx]Data'!$A$4:$A$24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'[20190703 TCIPP 4.0.xlsx]Data'!$V$4:$V$24</c:f>
              <c:numCache>
                <c:formatCode>0.0</c:formatCode>
                <c:ptCount val="21"/>
                <c:pt idx="0">
                  <c:v>96.705448681027534</c:v>
                </c:pt>
                <c:pt idx="1">
                  <c:v>73.679577464788736</c:v>
                </c:pt>
                <c:pt idx="2">
                  <c:v>96.587774067082904</c:v>
                </c:pt>
                <c:pt idx="3">
                  <c:v>96.567085953878404</c:v>
                </c:pt>
                <c:pt idx="4">
                  <c:v>95.132352941176464</c:v>
                </c:pt>
                <c:pt idx="5">
                  <c:v>98.597775587779807</c:v>
                </c:pt>
                <c:pt idx="6">
                  <c:v>98.012344387488227</c:v>
                </c:pt>
                <c:pt idx="7">
                  <c:v>89.309181317705551</c:v>
                </c:pt>
                <c:pt idx="8">
                  <c:v>94.14850686037127</c:v>
                </c:pt>
                <c:pt idx="9">
                  <c:v>91.822449850618867</c:v>
                </c:pt>
                <c:pt idx="10">
                  <c:v>72.667375132837407</c:v>
                </c:pt>
                <c:pt idx="11">
                  <c:v>85.965359144167081</c:v>
                </c:pt>
                <c:pt idx="12">
                  <c:v>93.462821938906487</c:v>
                </c:pt>
                <c:pt idx="13">
                  <c:v>91.064927184466015</c:v>
                </c:pt>
                <c:pt idx="14">
                  <c:v>93.385029276784309</c:v>
                </c:pt>
                <c:pt idx="15">
                  <c:v>96.448254745866507</c:v>
                </c:pt>
                <c:pt idx="16">
                  <c:v>87.207403375068054</c:v>
                </c:pt>
                <c:pt idx="17">
                  <c:v>73.943861638786501</c:v>
                </c:pt>
                <c:pt idx="18">
                  <c:v>89.123080926359606</c:v>
                </c:pt>
                <c:pt idx="19">
                  <c:v>78.60319121109076</c:v>
                </c:pt>
                <c:pt idx="20">
                  <c:v>93.872898261612988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BB-4165-B499-E05C37ACD4E8}"/>
            </c:ext>
          </c:extLst>
        </c:ser>
        <c:ser>
          <c:idx val="5"/>
          <c:order val="5"/>
          <c:tx>
            <c:strRef>
              <c:f>'[20190703 TCIPP 4.0.xlsx]Data'!$W$1</c:f>
              <c:strCache>
                <c:ptCount val="1"/>
                <c:pt idx="0">
                  <c:v>Column F (30% zeolite)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'[20190703 TCIPP 4.0.xlsx]Data'!$A$4:$A$24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38</c:v>
                </c:pt>
                <c:pt idx="6">
                  <c:v>53</c:v>
                </c:pt>
                <c:pt idx="7">
                  <c:v>60</c:v>
                </c:pt>
                <c:pt idx="8">
                  <c:v>81</c:v>
                </c:pt>
                <c:pt idx="9">
                  <c:v>116</c:v>
                </c:pt>
                <c:pt idx="10">
                  <c:v>123</c:v>
                </c:pt>
                <c:pt idx="11">
                  <c:v>138</c:v>
                </c:pt>
                <c:pt idx="12">
                  <c:v>145</c:v>
                </c:pt>
                <c:pt idx="13">
                  <c:v>180</c:v>
                </c:pt>
                <c:pt idx="14">
                  <c:v>195</c:v>
                </c:pt>
                <c:pt idx="15">
                  <c:v>210</c:v>
                </c:pt>
                <c:pt idx="16">
                  <c:v>238</c:v>
                </c:pt>
                <c:pt idx="17">
                  <c:v>273</c:v>
                </c:pt>
                <c:pt idx="18">
                  <c:v>294</c:v>
                </c:pt>
                <c:pt idx="19">
                  <c:v>343</c:v>
                </c:pt>
                <c:pt idx="20">
                  <c:v>357</c:v>
                </c:pt>
              </c:numCache>
            </c:numRef>
          </c:cat>
          <c:val>
            <c:numRef>
              <c:f>'[20190703 TCIPP 4.0.xlsx]Data'!$Z$4:$Z$24</c:f>
              <c:numCache>
                <c:formatCode>0.0</c:formatCode>
                <c:ptCount val="21"/>
                <c:pt idx="0">
                  <c:v>96.797603962677115</c:v>
                </c:pt>
                <c:pt idx="1">
                  <c:v>74.647887323943664</c:v>
                </c:pt>
                <c:pt idx="2">
                  <c:v>97.19761870190213</c:v>
                </c:pt>
                <c:pt idx="3">
                  <c:v>96.645702306079656</c:v>
                </c:pt>
                <c:pt idx="4">
                  <c:v>90.279411764705884</c:v>
                </c:pt>
                <c:pt idx="5">
                  <c:v>97.902294805011962</c:v>
                </c:pt>
                <c:pt idx="6">
                  <c:v>98.42033685531959</c:v>
                </c:pt>
                <c:pt idx="7">
                  <c:v>91.671106375421772</c:v>
                </c:pt>
                <c:pt idx="8">
                  <c:v>97.094430992736079</c:v>
                </c:pt>
                <c:pt idx="9">
                  <c:v>-189.54332052923601</c:v>
                </c:pt>
                <c:pt idx="10">
                  <c:v>77.258235919234849</c:v>
                </c:pt>
                <c:pt idx="11">
                  <c:v>90.690269994905762</c:v>
                </c:pt>
                <c:pt idx="12">
                  <c:v>89.141781466586806</c:v>
                </c:pt>
                <c:pt idx="13">
                  <c:v>86.422936893203882</c:v>
                </c:pt>
                <c:pt idx="14">
                  <c:v>89.5078335179617</c:v>
                </c:pt>
                <c:pt idx="15">
                  <c:v>83.297611757501528</c:v>
                </c:pt>
                <c:pt idx="16">
                  <c:v>25.993467610234077</c:v>
                </c:pt>
                <c:pt idx="17">
                  <c:v>91.607598525659199</c:v>
                </c:pt>
                <c:pt idx="18">
                  <c:v>97.189695550351288</c:v>
                </c:pt>
                <c:pt idx="19">
                  <c:v>98.085273345540159</c:v>
                </c:pt>
                <c:pt idx="20">
                  <c:v>93.359931604445705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BB-4165-B499-E05C37ACD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537215"/>
        <c:axId val="2142544703"/>
      </c:barChart>
      <c:catAx>
        <c:axId val="21425372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Operation 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b-L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b-LU"/>
          </a:p>
        </c:txPr>
        <c:crossAx val="2142544703"/>
        <c:crosses val="autoZero"/>
        <c:auto val="1"/>
        <c:lblAlgn val="ctr"/>
        <c:lblOffset val="100"/>
        <c:noMultiLvlLbl val="0"/>
      </c:catAx>
      <c:valAx>
        <c:axId val="2142544703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Removal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b-L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b-LU"/>
          </a:p>
        </c:txPr>
        <c:crossAx val="2142537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b-L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b-L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0.89691</cdr:x>
      <cdr:y>0.08272</cdr:y>
    </cdr:from>
    <cdr:to>
      <cdr:x>0.98313</cdr:x>
      <cdr:y>0.13233</cdr:y>
    </cdr:to>
    <cdr:sp macro="" textlink="">
      <cdr:nvSpPr>
        <cdr:cNvPr id="2" name="Left Brace 1"/>
        <cdr:cNvSpPr/>
      </cdr:nvSpPr>
      <cdr:spPr>
        <a:xfrm xmlns:a="http://schemas.openxmlformats.org/drawingml/2006/main" rot="5400000">
          <a:off x="6569849" y="4378"/>
          <a:ext cx="142537" cy="609133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0.87308</cdr:x>
      <cdr:y>0</cdr:y>
    </cdr:from>
    <cdr:to>
      <cdr:x>1</cdr:x>
      <cdr:y>0.08396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68195" y="-961704"/>
          <a:ext cx="896673" cy="241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b="1" dirty="0"/>
            <a:t>150 l/dm2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0.89243</cdr:x>
      <cdr:y>0.09263</cdr:y>
    </cdr:from>
    <cdr:to>
      <cdr:x>0.97865</cdr:x>
      <cdr:y>0.14224</cdr:y>
    </cdr:to>
    <cdr:sp macro="" textlink="">
      <cdr:nvSpPr>
        <cdr:cNvPr id="2" name="Left Brace 1"/>
        <cdr:cNvSpPr/>
      </cdr:nvSpPr>
      <cdr:spPr>
        <a:xfrm xmlns:a="http://schemas.openxmlformats.org/drawingml/2006/main" rot="5400000">
          <a:off x="5757625" y="98743"/>
          <a:ext cx="155307" cy="537781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0.87308</cdr:x>
      <cdr:y>0</cdr:y>
    </cdr:from>
    <cdr:to>
      <cdr:x>1</cdr:x>
      <cdr:y>0.08396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45668" y="-890126"/>
          <a:ext cx="791639" cy="262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b="1" dirty="0"/>
            <a:t>150 l/dm2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EAB8B0-A699-044B-BFF8-AE541C44CB31}" type="datetimeFigureOut">
              <a:rPr lang="en-US"/>
              <a:pPr>
                <a:defRPr/>
              </a:pPr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B3DD95-2359-9D4C-8D3F-FAA21FCB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1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331083-D0CE-684B-8B3A-1C6AD782FF6E}" type="datetimeFigureOut">
              <a:rPr lang="en-US"/>
              <a:pPr>
                <a:defRPr/>
              </a:pPr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vert="horz" lIns="92254" tIns="46127" rIns="92254" bIns="46127" rtlCol="0">
            <a:normAutofit/>
          </a:bodyPr>
          <a:lstStyle/>
          <a:p>
            <a:pPr lvl="0"/>
            <a:r>
              <a:rPr lang="fr-CH" noProof="0" smtClean="0"/>
              <a:t>Click to edit Master text styles</a:t>
            </a:r>
          </a:p>
          <a:p>
            <a:pPr lvl="1"/>
            <a:r>
              <a:rPr lang="fr-CH" noProof="0" smtClean="0"/>
              <a:t>Second level</a:t>
            </a:r>
          </a:p>
          <a:p>
            <a:pPr lvl="2"/>
            <a:r>
              <a:rPr lang="fr-CH" noProof="0" smtClean="0"/>
              <a:t>Third level</a:t>
            </a:r>
          </a:p>
          <a:p>
            <a:pPr lvl="3"/>
            <a:r>
              <a:rPr lang="fr-CH" noProof="0" smtClean="0"/>
              <a:t>Fourth level</a:t>
            </a:r>
          </a:p>
          <a:p>
            <a:pPr lvl="4"/>
            <a:r>
              <a:rPr lang="fr-CH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0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LU" altLang="de-DE" sz="1400">
                <a:latin typeface="Arial" panose="020B0604020202020204" pitchFamily="34" charset="0"/>
              </a:rPr>
              <a:t>First of all, thank you very much for your introduction, ...</a:t>
            </a:r>
          </a:p>
          <a:p>
            <a:r>
              <a:rPr lang="de-LU" altLang="de-DE" sz="1400">
                <a:latin typeface="Arial" panose="020B0604020202020204" pitchFamily="34" charset="0"/>
              </a:rPr>
              <a:t>And thank you for the invitation to that conference. It is really exciting for me to see in which fields you make your research.</a:t>
            </a:r>
          </a:p>
          <a:p>
            <a:r>
              <a:rPr lang="de-LU" altLang="de-DE" sz="1400">
                <a:latin typeface="Arial" panose="020B0604020202020204" pitchFamily="34" charset="0"/>
              </a:rPr>
              <a:t>In the next 30 minutes I like to discuss if it is possible to reach the ambitious goal ‚energy sel-suffient WWTPs‘ and what can be steps on that way.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555" indent="-28509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962" indent="-22743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425" indent="-22743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6491" indent="-22743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7760" indent="-227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9029" indent="-227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40299" indent="-227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01568" indent="-227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BA8A79-08ED-4906-A87F-6677E9D3F09E}" type="slidenum">
              <a:rPr lang="lt-LT" altLang="de-DE" sz="1200"/>
              <a:pPr/>
              <a:t>1</a:t>
            </a:fld>
            <a:endParaRPr lang="lt-LT" altLang="de-DE" sz="1200"/>
          </a:p>
        </p:txBody>
      </p:sp>
    </p:spTree>
    <p:extLst>
      <p:ext uri="{BB962C8B-B14F-4D97-AF65-F5344CB8AC3E}">
        <p14:creationId xmlns:p14="http://schemas.microsoft.com/office/powerpoint/2010/main" val="67351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 rot="10800000" flipH="1" flipV="1">
            <a:off x="0" y="4140200"/>
            <a:ext cx="32131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 rot="10800000" flipH="1">
            <a:off x="5969000" y="4140200"/>
            <a:ext cx="33274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8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2000" b="0" i="0">
                <a:latin typeface="Arial"/>
                <a:cs typeface="Arial"/>
              </a:defRPr>
            </a:lvl1pPr>
            <a:lvl2pPr marL="288036" indent="0" algn="ctr">
              <a:buNone/>
              <a:defRPr/>
            </a:lvl2pPr>
            <a:lvl3pPr marL="576070" indent="0" algn="ctr">
              <a:buNone/>
              <a:defRPr/>
            </a:lvl3pPr>
            <a:lvl4pPr marL="864106" indent="0" algn="ctr">
              <a:buNone/>
              <a:defRPr/>
            </a:lvl4pPr>
            <a:lvl5pPr marL="1152142" indent="0" algn="ctr">
              <a:buNone/>
              <a:defRPr/>
            </a:lvl5pPr>
            <a:lvl6pPr marL="1440177" indent="0" algn="ctr">
              <a:buNone/>
              <a:defRPr/>
            </a:lvl6pPr>
            <a:lvl7pPr marL="1728212" indent="0" algn="ctr">
              <a:buNone/>
              <a:defRPr/>
            </a:lvl7pPr>
            <a:lvl8pPr marL="2016248" indent="0" algn="ctr">
              <a:buNone/>
              <a:defRPr/>
            </a:lvl8pPr>
            <a:lvl9pPr marL="2304283" indent="0" algn="ctr">
              <a:buNone/>
              <a:defRPr/>
            </a:lvl9pPr>
          </a:lstStyle>
          <a:p>
            <a:r>
              <a:rPr lang="fr-CH" dirty="0" smtClean="0"/>
              <a:t>Click to edit Master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  <a:prstGeom prst="rect">
            <a:avLst/>
          </a:prstGeom>
        </p:spPr>
        <p:txBody>
          <a:bodyPr vert="horz" lIns="57607" tIns="28804" rIns="57607" bIns="28804"/>
          <a:lstStyle>
            <a:lvl1pPr algn="ctr">
              <a:defRPr sz="3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516000"/>
            <a:ext cx="915921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790625" y="5949572"/>
            <a:ext cx="867600" cy="607703"/>
            <a:chOff x="6793675" y="550964"/>
            <a:chExt cx="867600" cy="607703"/>
          </a:xfrm>
        </p:grpSpPr>
        <p:grpSp>
          <p:nvGrpSpPr>
            <p:cNvPr id="20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22" name="Rounded Rectangle 21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21" name="Picture 20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 userDrawn="1"/>
        </p:nvSpPr>
        <p:spPr bwMode="auto">
          <a:xfrm>
            <a:off x="0" y="0"/>
            <a:ext cx="9144000" cy="1260000"/>
          </a:xfrm>
          <a:prstGeom prst="rect">
            <a:avLst/>
          </a:prstGeom>
          <a:solidFill>
            <a:srgbClr val="7F7F7F">
              <a:alpha val="79608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DA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6800" y="266400"/>
            <a:ext cx="6840000" cy="684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rIns="0"/>
          <a:lstStyle>
            <a:lvl1pPr>
              <a:buClr>
                <a:schemeClr val="accent2"/>
              </a:buClr>
              <a:buSzPct val="100000"/>
              <a:buFont typeface="Wingdings" charset="2"/>
              <a:buChar char="§"/>
              <a:defRPr/>
            </a:lvl1pPr>
            <a:lvl2pPr>
              <a:buClr>
                <a:schemeClr val="accent2"/>
              </a:buClr>
              <a:buSzPct val="100000"/>
              <a:buFont typeface="Wingdings" charset="2"/>
              <a:buChar char="§"/>
              <a:defRPr/>
            </a:lvl2pPr>
            <a:lvl3pPr>
              <a:buClr>
                <a:schemeClr val="accent2"/>
              </a:buClr>
              <a:buSzPct val="100000"/>
              <a:buFont typeface="Wingdings" charset="2"/>
              <a:buChar char="§"/>
              <a:defRPr/>
            </a:lvl3pPr>
            <a:lvl4pPr>
              <a:buClr>
                <a:schemeClr val="accent2"/>
              </a:buClr>
              <a:buSzPct val="100000"/>
              <a:buFont typeface="Wingdings" charset="2"/>
              <a:buChar char="§"/>
              <a:defRPr/>
            </a:lvl4pPr>
            <a:lvl5pPr>
              <a:buClr>
                <a:schemeClr val="accent2"/>
              </a:buClr>
              <a:buSzPct val="100000"/>
              <a:buFont typeface="Wingdings" charset="2"/>
              <a:buChar char="§"/>
              <a:defRPr/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9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22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03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929563" y="6572250"/>
            <a:ext cx="121443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9061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E8F8-4A2E-934D-B7A3-5A53DFF92968}" type="datetime1">
              <a:rPr lang="de-DE" smtClean="0"/>
              <a:pPr/>
              <a:t>30.09.2019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271DC61-FD4F-6F42-810D-876D2F91EC3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10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21" r:id="rId2"/>
    <p:sldLayoutId id="2147483843" r:id="rId3"/>
    <p:sldLayoutId id="214748384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7ACBE0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7ACBE0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3444875" y="1920875"/>
            <a:ext cx="5000625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444875" y="1920875"/>
            <a:ext cx="5000625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pic>
        <p:nvPicPr>
          <p:cNvPr id="6148" name="Picture 10" descr="200x168_4587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143500"/>
            <a:ext cx="14144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FB06_Netzwerk_Wasser_Klaeranl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143500"/>
            <a:ext cx="157162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85_nations_3_languages_one_univers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143500"/>
            <a:ext cx="1804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luxembu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143500"/>
            <a:ext cx="1785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358775" y="692150"/>
            <a:ext cx="85693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de-DE" altLang="de-DE" sz="3600" b="1" dirty="0">
                <a:solidFill>
                  <a:srgbClr val="0070C0"/>
                </a:solidFill>
              </a:rPr>
              <a:t/>
            </a:r>
            <a:br>
              <a:rPr lang="de-DE" altLang="de-DE" sz="3600" b="1" dirty="0">
                <a:solidFill>
                  <a:srgbClr val="0070C0"/>
                </a:solidFill>
              </a:rPr>
            </a:br>
            <a:r>
              <a:rPr lang="de-DE" altLang="de-DE" sz="3600" b="1" dirty="0" err="1" smtClean="0">
                <a:solidFill>
                  <a:srgbClr val="0070C0"/>
                </a:solidFill>
              </a:rPr>
              <a:t>Interreg</a:t>
            </a:r>
            <a:r>
              <a:rPr lang="de-DE" altLang="de-DE" sz="3600" b="1" dirty="0" smtClean="0">
                <a:solidFill>
                  <a:srgbClr val="0070C0"/>
                </a:solidFill>
              </a:rPr>
              <a:t>-Projekt </a:t>
            </a:r>
            <a:r>
              <a:rPr lang="de-DE" altLang="de-DE" sz="3600" b="1" dirty="0" err="1" smtClean="0">
                <a:solidFill>
                  <a:srgbClr val="0070C0"/>
                </a:solidFill>
              </a:rPr>
              <a:t>EmiSûre</a:t>
            </a:r>
            <a:endParaRPr lang="de-DE" altLang="de-DE" sz="3600" b="1" dirty="0" smtClean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b="1" dirty="0" smtClean="0">
                <a:solidFill>
                  <a:srgbClr val="0070C0"/>
                </a:solidFill>
              </a:rPr>
              <a:t>Mikroschadstoffstrategie in kleineren Kläranlagen im Einzugsgebiet der Sauer</a:t>
            </a:r>
            <a:endParaRPr lang="de-DE" altLang="de-DE" b="1" dirty="0"/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 sz="1800" b="1" dirty="0"/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 sz="1800" b="1" dirty="0" smtClean="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 b="1" dirty="0" smtClean="0"/>
              <a:t>Prof</a:t>
            </a:r>
            <a:r>
              <a:rPr lang="de-DE" altLang="de-DE" sz="1800" b="1" dirty="0"/>
              <a:t>. Dr.-Ing. Joachim </a:t>
            </a:r>
            <a:r>
              <a:rPr lang="de-DE" altLang="de-DE" sz="1800" b="1" dirty="0" smtClean="0"/>
              <a:t>Hansen, </a:t>
            </a:r>
            <a:r>
              <a:rPr lang="de-DE" altLang="de-DE" sz="1800" b="1" dirty="0" err="1" smtClean="0"/>
              <a:t>Université</a:t>
            </a:r>
            <a:r>
              <a:rPr lang="de-DE" altLang="de-DE" sz="1800" b="1" dirty="0" smtClean="0"/>
              <a:t> </a:t>
            </a:r>
            <a:r>
              <a:rPr lang="de-DE" altLang="de-DE" sz="1800" b="1" dirty="0"/>
              <a:t>du </a:t>
            </a:r>
            <a:r>
              <a:rPr lang="de-DE" altLang="de-DE" sz="1800" b="1" dirty="0" smtClean="0"/>
              <a:t>Luxembourg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 b="1" dirty="0" smtClean="0"/>
              <a:t>Jean-David-Maennlein, Abwasserverband SIDEN</a:t>
            </a:r>
            <a:endParaRPr lang="de-DE" alt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5066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Prozesse in bewachsenen </a:t>
            </a:r>
            <a:r>
              <a:rPr lang="de-DE" sz="2400" dirty="0" smtClean="0"/>
              <a:t>Bodenfilter I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57655" y="1516312"/>
            <a:ext cx="5641304" cy="5103562"/>
            <a:chOff x="1591602" y="1849974"/>
            <a:chExt cx="5122614" cy="47856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757" y="3432767"/>
              <a:ext cx="1325170" cy="877925"/>
            </a:xfrm>
            <a:prstGeom prst="rect">
              <a:avLst/>
            </a:prstGeom>
          </p:spPr>
        </p:pic>
        <p:sp>
          <p:nvSpPr>
            <p:cNvPr id="12" name="Sun 11"/>
            <p:cNvSpPr/>
            <p:nvPr/>
          </p:nvSpPr>
          <p:spPr>
            <a:xfrm>
              <a:off x="4761361" y="2400875"/>
              <a:ext cx="1133409" cy="1036695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94526" y="3002582"/>
              <a:ext cx="917277" cy="3347952"/>
              <a:chOff x="3458337" y="1645920"/>
              <a:chExt cx="917277" cy="334795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624350" y="2169622"/>
                <a:ext cx="716972" cy="2300547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4088824" y="1645920"/>
                <a:ext cx="286790" cy="455122"/>
              </a:xfrm>
              <a:prstGeom prst="downArrow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Down Arrow 21"/>
              <p:cNvSpPr/>
              <p:nvPr/>
            </p:nvSpPr>
            <p:spPr>
              <a:xfrm>
                <a:off x="4088824" y="4538750"/>
                <a:ext cx="286790" cy="455122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692929" y="1776845"/>
                <a:ext cx="101756" cy="698270"/>
              </a:xfrm>
              <a:custGeom>
                <a:avLst/>
                <a:gdLst>
                  <a:gd name="connsiteX0" fmla="*/ 0 w 135675"/>
                  <a:gd name="connsiteY0" fmla="*/ 0 h 931026"/>
                  <a:gd name="connsiteX1" fmla="*/ 24939 w 135675"/>
                  <a:gd name="connsiteY1" fmla="*/ 41564 h 931026"/>
                  <a:gd name="connsiteX2" fmla="*/ 49877 w 135675"/>
                  <a:gd name="connsiteY2" fmla="*/ 199506 h 931026"/>
                  <a:gd name="connsiteX3" fmla="*/ 66502 w 135675"/>
                  <a:gd name="connsiteY3" fmla="*/ 290946 h 931026"/>
                  <a:gd name="connsiteX4" fmla="*/ 74815 w 135675"/>
                  <a:gd name="connsiteY4" fmla="*/ 365760 h 931026"/>
                  <a:gd name="connsiteX5" fmla="*/ 83128 w 135675"/>
                  <a:gd name="connsiteY5" fmla="*/ 399011 h 931026"/>
                  <a:gd name="connsiteX6" fmla="*/ 99753 w 135675"/>
                  <a:gd name="connsiteY6" fmla="*/ 498764 h 931026"/>
                  <a:gd name="connsiteX7" fmla="*/ 116379 w 135675"/>
                  <a:gd name="connsiteY7" fmla="*/ 590204 h 931026"/>
                  <a:gd name="connsiteX8" fmla="*/ 124691 w 135675"/>
                  <a:gd name="connsiteY8" fmla="*/ 648393 h 931026"/>
                  <a:gd name="connsiteX9" fmla="*/ 133004 w 135675"/>
                  <a:gd name="connsiteY9" fmla="*/ 681644 h 931026"/>
                  <a:gd name="connsiteX10" fmla="*/ 116379 w 135675"/>
                  <a:gd name="connsiteY10" fmla="*/ 914400 h 931026"/>
                  <a:gd name="connsiteX11" fmla="*/ 108066 w 135675"/>
                  <a:gd name="connsiteY11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5675" h="931026">
                    <a:moveTo>
                      <a:pt x="0" y="0"/>
                    </a:moveTo>
                    <a:cubicBezTo>
                      <a:pt x="8313" y="13855"/>
                      <a:pt x="19139" y="26484"/>
                      <a:pt x="24939" y="41564"/>
                    </a:cubicBezTo>
                    <a:cubicBezTo>
                      <a:pt x="46564" y="97789"/>
                      <a:pt x="42740" y="138847"/>
                      <a:pt x="49877" y="199506"/>
                    </a:cubicBezTo>
                    <a:cubicBezTo>
                      <a:pt x="61262" y="296275"/>
                      <a:pt x="54257" y="205228"/>
                      <a:pt x="66502" y="290946"/>
                    </a:cubicBezTo>
                    <a:cubicBezTo>
                      <a:pt x="70050" y="315785"/>
                      <a:pt x="71000" y="340960"/>
                      <a:pt x="74815" y="365760"/>
                    </a:cubicBezTo>
                    <a:cubicBezTo>
                      <a:pt x="76552" y="377052"/>
                      <a:pt x="81023" y="387782"/>
                      <a:pt x="83128" y="399011"/>
                    </a:cubicBezTo>
                    <a:cubicBezTo>
                      <a:pt x="89340" y="432143"/>
                      <a:pt x="94753" y="465427"/>
                      <a:pt x="99753" y="498764"/>
                    </a:cubicBezTo>
                    <a:cubicBezTo>
                      <a:pt x="112570" y="584212"/>
                      <a:pt x="99661" y="540052"/>
                      <a:pt x="116379" y="590204"/>
                    </a:cubicBezTo>
                    <a:cubicBezTo>
                      <a:pt x="119150" y="609600"/>
                      <a:pt x="121186" y="629116"/>
                      <a:pt x="124691" y="648393"/>
                    </a:cubicBezTo>
                    <a:cubicBezTo>
                      <a:pt x="126735" y="659634"/>
                      <a:pt x="133004" y="670219"/>
                      <a:pt x="133004" y="681644"/>
                    </a:cubicBezTo>
                    <a:cubicBezTo>
                      <a:pt x="133004" y="756915"/>
                      <a:pt x="145518" y="841550"/>
                      <a:pt x="116379" y="914400"/>
                    </a:cubicBezTo>
                    <a:cubicBezTo>
                      <a:pt x="114078" y="920153"/>
                      <a:pt x="110837" y="925484"/>
                      <a:pt x="108066" y="931026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458337" y="1745673"/>
                <a:ext cx="290905" cy="330431"/>
              </a:xfrm>
              <a:custGeom>
                <a:avLst/>
                <a:gdLst>
                  <a:gd name="connsiteX0" fmla="*/ 379292 w 387873"/>
                  <a:gd name="connsiteY0" fmla="*/ 440574 h 440574"/>
                  <a:gd name="connsiteX1" fmla="*/ 387605 w 387873"/>
                  <a:gd name="connsiteY1" fmla="*/ 399011 h 440574"/>
                  <a:gd name="connsiteX2" fmla="*/ 346041 w 387873"/>
                  <a:gd name="connsiteY2" fmla="*/ 365760 h 440574"/>
                  <a:gd name="connsiteX3" fmla="*/ 304478 w 387873"/>
                  <a:gd name="connsiteY3" fmla="*/ 357447 h 440574"/>
                  <a:gd name="connsiteX4" fmla="*/ 146536 w 387873"/>
                  <a:gd name="connsiteY4" fmla="*/ 349134 h 440574"/>
                  <a:gd name="connsiteX5" fmla="*/ 96660 w 387873"/>
                  <a:gd name="connsiteY5" fmla="*/ 332509 h 440574"/>
                  <a:gd name="connsiteX6" fmla="*/ 71721 w 387873"/>
                  <a:gd name="connsiteY6" fmla="*/ 324196 h 440574"/>
                  <a:gd name="connsiteX7" fmla="*/ 55096 w 387873"/>
                  <a:gd name="connsiteY7" fmla="*/ 299258 h 440574"/>
                  <a:gd name="connsiteX8" fmla="*/ 21845 w 387873"/>
                  <a:gd name="connsiteY8" fmla="*/ 257694 h 440574"/>
                  <a:gd name="connsiteX9" fmla="*/ 13532 w 387873"/>
                  <a:gd name="connsiteY9" fmla="*/ 232756 h 440574"/>
                  <a:gd name="connsiteX10" fmla="*/ 5220 w 387873"/>
                  <a:gd name="connsiteY10" fmla="*/ 0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873" h="440574">
                    <a:moveTo>
                      <a:pt x="379292" y="440574"/>
                    </a:moveTo>
                    <a:cubicBezTo>
                      <a:pt x="382063" y="426720"/>
                      <a:pt x="389357" y="413031"/>
                      <a:pt x="387605" y="399011"/>
                    </a:cubicBezTo>
                    <a:cubicBezTo>
                      <a:pt x="384561" y="374660"/>
                      <a:pt x="364284" y="370321"/>
                      <a:pt x="346041" y="365760"/>
                    </a:cubicBezTo>
                    <a:cubicBezTo>
                      <a:pt x="332334" y="362333"/>
                      <a:pt x="318558" y="358620"/>
                      <a:pt x="304478" y="357447"/>
                    </a:cubicBezTo>
                    <a:cubicBezTo>
                      <a:pt x="251940" y="353069"/>
                      <a:pt x="199183" y="351905"/>
                      <a:pt x="146536" y="349134"/>
                    </a:cubicBezTo>
                    <a:lnTo>
                      <a:pt x="96660" y="332509"/>
                    </a:lnTo>
                    <a:lnTo>
                      <a:pt x="71721" y="324196"/>
                    </a:lnTo>
                    <a:cubicBezTo>
                      <a:pt x="66179" y="315883"/>
                      <a:pt x="61337" y="307059"/>
                      <a:pt x="55096" y="299258"/>
                    </a:cubicBezTo>
                    <a:cubicBezTo>
                      <a:pt x="34477" y="273484"/>
                      <a:pt x="38903" y="291810"/>
                      <a:pt x="21845" y="257694"/>
                    </a:cubicBezTo>
                    <a:cubicBezTo>
                      <a:pt x="17926" y="249857"/>
                      <a:pt x="15939" y="241181"/>
                      <a:pt x="13532" y="232756"/>
                    </a:cubicBezTo>
                    <a:cubicBezTo>
                      <a:pt x="-10908" y="147215"/>
                      <a:pt x="5220" y="139761"/>
                      <a:pt x="5220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549535" y="1683327"/>
                <a:ext cx="118457" cy="336666"/>
              </a:xfrm>
              <a:custGeom>
                <a:avLst/>
                <a:gdLst>
                  <a:gd name="connsiteX0" fmla="*/ 16625 w 157942"/>
                  <a:gd name="connsiteY0" fmla="*/ 415637 h 448888"/>
                  <a:gd name="connsiteX1" fmla="*/ 8312 w 157942"/>
                  <a:gd name="connsiteY1" fmla="*/ 332509 h 448888"/>
                  <a:gd name="connsiteX2" fmla="*/ 0 w 157942"/>
                  <a:gd name="connsiteY2" fmla="*/ 299259 h 448888"/>
                  <a:gd name="connsiteX3" fmla="*/ 8312 w 157942"/>
                  <a:gd name="connsiteY3" fmla="*/ 91440 h 448888"/>
                  <a:gd name="connsiteX4" fmla="*/ 33251 w 157942"/>
                  <a:gd name="connsiteY4" fmla="*/ 41564 h 448888"/>
                  <a:gd name="connsiteX5" fmla="*/ 74814 w 157942"/>
                  <a:gd name="connsiteY5" fmla="*/ 0 h 448888"/>
                  <a:gd name="connsiteX6" fmla="*/ 133003 w 157942"/>
                  <a:gd name="connsiteY6" fmla="*/ 8313 h 448888"/>
                  <a:gd name="connsiteX7" fmla="*/ 141316 w 157942"/>
                  <a:gd name="connsiteY7" fmla="*/ 33251 h 448888"/>
                  <a:gd name="connsiteX8" fmla="*/ 157942 w 157942"/>
                  <a:gd name="connsiteY8" fmla="*/ 58189 h 448888"/>
                  <a:gd name="connsiteX9" fmla="*/ 149629 w 157942"/>
                  <a:gd name="connsiteY9" fmla="*/ 266008 h 448888"/>
                  <a:gd name="connsiteX10" fmla="*/ 133003 w 157942"/>
                  <a:gd name="connsiteY10" fmla="*/ 315884 h 448888"/>
                  <a:gd name="connsiteX11" fmla="*/ 124691 w 157942"/>
                  <a:gd name="connsiteY11" fmla="*/ 357448 h 448888"/>
                  <a:gd name="connsiteX12" fmla="*/ 91440 w 157942"/>
                  <a:gd name="connsiteY12" fmla="*/ 407324 h 448888"/>
                  <a:gd name="connsiteX13" fmla="*/ 66502 w 157942"/>
                  <a:gd name="connsiteY13" fmla="*/ 448888 h 448888"/>
                  <a:gd name="connsiteX14" fmla="*/ 66502 w 157942"/>
                  <a:gd name="connsiteY14" fmla="*/ 216131 h 448888"/>
                  <a:gd name="connsiteX15" fmla="*/ 83127 w 157942"/>
                  <a:gd name="connsiteY15" fmla="*/ 141317 h 448888"/>
                  <a:gd name="connsiteX16" fmla="*/ 91440 w 157942"/>
                  <a:gd name="connsiteY16" fmla="*/ 116379 h 448888"/>
                  <a:gd name="connsiteX17" fmla="*/ 108065 w 157942"/>
                  <a:gd name="connsiteY17" fmla="*/ 91440 h 448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42" h="448888">
                    <a:moveTo>
                      <a:pt x="16625" y="415637"/>
                    </a:moveTo>
                    <a:cubicBezTo>
                      <a:pt x="13854" y="387928"/>
                      <a:pt x="12250" y="360077"/>
                      <a:pt x="8312" y="332509"/>
                    </a:cubicBezTo>
                    <a:cubicBezTo>
                      <a:pt x="6696" y="321199"/>
                      <a:pt x="0" y="310683"/>
                      <a:pt x="0" y="299259"/>
                    </a:cubicBezTo>
                    <a:cubicBezTo>
                      <a:pt x="0" y="229931"/>
                      <a:pt x="3542" y="160604"/>
                      <a:pt x="8312" y="91440"/>
                    </a:cubicBezTo>
                    <a:cubicBezTo>
                      <a:pt x="11111" y="50849"/>
                      <a:pt x="13633" y="66087"/>
                      <a:pt x="33251" y="41564"/>
                    </a:cubicBezTo>
                    <a:cubicBezTo>
                      <a:pt x="64921" y="1978"/>
                      <a:pt x="32060" y="28503"/>
                      <a:pt x="74814" y="0"/>
                    </a:cubicBezTo>
                    <a:cubicBezTo>
                      <a:pt x="94210" y="2771"/>
                      <a:pt x="115478" y="-449"/>
                      <a:pt x="133003" y="8313"/>
                    </a:cubicBezTo>
                    <a:cubicBezTo>
                      <a:pt x="140840" y="12232"/>
                      <a:pt x="137397" y="25414"/>
                      <a:pt x="141316" y="33251"/>
                    </a:cubicBezTo>
                    <a:cubicBezTo>
                      <a:pt x="145784" y="42187"/>
                      <a:pt x="152400" y="49876"/>
                      <a:pt x="157942" y="58189"/>
                    </a:cubicBezTo>
                    <a:cubicBezTo>
                      <a:pt x="155171" y="127462"/>
                      <a:pt x="156307" y="197002"/>
                      <a:pt x="149629" y="266008"/>
                    </a:cubicBezTo>
                    <a:cubicBezTo>
                      <a:pt x="147941" y="283451"/>
                      <a:pt x="136440" y="298700"/>
                      <a:pt x="133003" y="315884"/>
                    </a:cubicBezTo>
                    <a:cubicBezTo>
                      <a:pt x="130232" y="329739"/>
                      <a:pt x="130538" y="344585"/>
                      <a:pt x="124691" y="357448"/>
                    </a:cubicBezTo>
                    <a:cubicBezTo>
                      <a:pt x="116423" y="375638"/>
                      <a:pt x="97759" y="388368"/>
                      <a:pt x="91440" y="407324"/>
                    </a:cubicBezTo>
                    <a:cubicBezTo>
                      <a:pt x="80649" y="439697"/>
                      <a:pt x="89323" y="426066"/>
                      <a:pt x="66502" y="448888"/>
                    </a:cubicBezTo>
                    <a:cubicBezTo>
                      <a:pt x="37310" y="361311"/>
                      <a:pt x="49579" y="407925"/>
                      <a:pt x="66502" y="216131"/>
                    </a:cubicBezTo>
                    <a:cubicBezTo>
                      <a:pt x="68747" y="190684"/>
                      <a:pt x="76931" y="166101"/>
                      <a:pt x="83127" y="141317"/>
                    </a:cubicBezTo>
                    <a:cubicBezTo>
                      <a:pt x="85252" y="132816"/>
                      <a:pt x="87521" y="124216"/>
                      <a:pt x="91440" y="116379"/>
                    </a:cubicBezTo>
                    <a:cubicBezTo>
                      <a:pt x="95908" y="107443"/>
                      <a:pt x="108065" y="91440"/>
                      <a:pt x="108065" y="914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Smiley Face 25"/>
              <p:cNvSpPr/>
              <p:nvPr/>
            </p:nvSpPr>
            <p:spPr>
              <a:xfrm>
                <a:off x="3749241" y="2815953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Smiley Face 26"/>
              <p:cNvSpPr/>
              <p:nvPr/>
            </p:nvSpPr>
            <p:spPr>
              <a:xfrm>
                <a:off x="3667992" y="3358358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Smiley Face 27"/>
              <p:cNvSpPr/>
              <p:nvPr/>
            </p:nvSpPr>
            <p:spPr>
              <a:xfrm>
                <a:off x="4080600" y="2730747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Smiley Face 28"/>
              <p:cNvSpPr/>
              <p:nvPr/>
            </p:nvSpPr>
            <p:spPr>
              <a:xfrm>
                <a:off x="3965574" y="3121446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Smiley Face 29"/>
              <p:cNvSpPr/>
              <p:nvPr/>
            </p:nvSpPr>
            <p:spPr>
              <a:xfrm>
                <a:off x="4014212" y="3584880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Smiley Face 30"/>
              <p:cNvSpPr/>
              <p:nvPr/>
            </p:nvSpPr>
            <p:spPr>
              <a:xfrm>
                <a:off x="3685681" y="3851918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Smiley Face 31"/>
              <p:cNvSpPr/>
              <p:nvPr/>
            </p:nvSpPr>
            <p:spPr>
              <a:xfrm>
                <a:off x="3779579" y="2510460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Smiley Face 32"/>
              <p:cNvSpPr/>
              <p:nvPr/>
            </p:nvSpPr>
            <p:spPr>
              <a:xfrm>
                <a:off x="3764828" y="4202109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Smiley Face 33"/>
              <p:cNvSpPr/>
              <p:nvPr/>
            </p:nvSpPr>
            <p:spPr>
              <a:xfrm>
                <a:off x="4033344" y="3952702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405030" y="1849974"/>
              <a:ext cx="22480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rgbClr val="0070C0"/>
                  </a:solidFill>
                </a:rPr>
                <a:t>Photodegradation</a:t>
              </a:r>
              <a:r>
                <a:rPr lang="de-DE" b="1" dirty="0" smtClean="0">
                  <a:solidFill>
                    <a:srgbClr val="0070C0"/>
                  </a:solidFill>
                </a:rPr>
                <a:t>: </a:t>
              </a:r>
              <a:r>
                <a:rPr lang="de-DE" sz="1400" dirty="0"/>
                <a:t>durch Sonnenlicht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91602" y="2836312"/>
              <a:ext cx="2244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rgbClr val="0070C0"/>
                  </a:solidFill>
                </a:rPr>
                <a:t>Phytodegradation</a:t>
              </a:r>
              <a:r>
                <a:rPr lang="de-DE" b="1" dirty="0" smtClean="0">
                  <a:solidFill>
                    <a:srgbClr val="0070C0"/>
                  </a:solidFill>
                </a:rPr>
                <a:t>: </a:t>
              </a:r>
              <a:r>
                <a:rPr lang="de-DE" sz="1400" dirty="0"/>
                <a:t>durch Pflanzen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56736" y="5314953"/>
              <a:ext cx="2157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70C0"/>
                  </a:solidFill>
                </a:rPr>
                <a:t>Biodegradation: </a:t>
              </a:r>
              <a:r>
                <a:rPr lang="de-DE" sz="1400" dirty="0"/>
                <a:t>durch Bakterien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05030" y="4040868"/>
              <a:ext cx="2157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70C0"/>
                  </a:solidFill>
                </a:rPr>
                <a:t>Sorption: 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sz="1400" dirty="0"/>
                <a:t>an Füllmaterial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33725" y="5060902"/>
              <a:ext cx="215748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70C0"/>
                  </a:solidFill>
                </a:rPr>
                <a:t>Enzyme: </a:t>
              </a:r>
              <a:br>
                <a:rPr lang="de-DE" b="1" dirty="0" smtClean="0">
                  <a:solidFill>
                    <a:srgbClr val="0070C0"/>
                  </a:solidFill>
                </a:rPr>
              </a:br>
              <a:r>
                <a:rPr lang="de-DE" sz="1400" dirty="0"/>
                <a:t>durch Pilze (Mykorrhiza)</a:t>
              </a:r>
              <a:br>
                <a:rPr lang="de-DE" sz="1400" dirty="0"/>
              </a:br>
              <a:r>
                <a:rPr lang="de-DE" sz="1400" dirty="0"/>
                <a:t> im Wurzelgeflecht</a:t>
              </a:r>
              <a:endParaRPr lang="en-US" sz="1400" dirty="0"/>
            </a:p>
          </p:txBody>
        </p:sp>
        <p:pic>
          <p:nvPicPr>
            <p:cNvPr id="19" name="Picture 2" descr="Bildergebnis für mykorrhiz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600" y="5861121"/>
              <a:ext cx="1041973" cy="774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2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Prozesse in bewachsenen Bodenfilter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925588" y="1694099"/>
            <a:ext cx="5040941" cy="4785681"/>
            <a:chOff x="1591602" y="1849974"/>
            <a:chExt cx="5122614" cy="47856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757" y="3432767"/>
              <a:ext cx="1325170" cy="877925"/>
            </a:xfrm>
            <a:prstGeom prst="rect">
              <a:avLst/>
            </a:prstGeom>
          </p:spPr>
        </p:pic>
        <p:sp>
          <p:nvSpPr>
            <p:cNvPr id="12" name="Sun 11"/>
            <p:cNvSpPr/>
            <p:nvPr/>
          </p:nvSpPr>
          <p:spPr>
            <a:xfrm>
              <a:off x="4761361" y="2400875"/>
              <a:ext cx="1133409" cy="1036695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94526" y="3002582"/>
              <a:ext cx="917277" cy="3347952"/>
              <a:chOff x="3458337" y="1645920"/>
              <a:chExt cx="917277" cy="334795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624350" y="2169622"/>
                <a:ext cx="716972" cy="2300547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4088824" y="1645920"/>
                <a:ext cx="286790" cy="455122"/>
              </a:xfrm>
              <a:prstGeom prst="downArrow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Down Arrow 21"/>
              <p:cNvSpPr/>
              <p:nvPr/>
            </p:nvSpPr>
            <p:spPr>
              <a:xfrm>
                <a:off x="4088824" y="4538750"/>
                <a:ext cx="286790" cy="455122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692929" y="1776845"/>
                <a:ext cx="101756" cy="698270"/>
              </a:xfrm>
              <a:custGeom>
                <a:avLst/>
                <a:gdLst>
                  <a:gd name="connsiteX0" fmla="*/ 0 w 135675"/>
                  <a:gd name="connsiteY0" fmla="*/ 0 h 931026"/>
                  <a:gd name="connsiteX1" fmla="*/ 24939 w 135675"/>
                  <a:gd name="connsiteY1" fmla="*/ 41564 h 931026"/>
                  <a:gd name="connsiteX2" fmla="*/ 49877 w 135675"/>
                  <a:gd name="connsiteY2" fmla="*/ 199506 h 931026"/>
                  <a:gd name="connsiteX3" fmla="*/ 66502 w 135675"/>
                  <a:gd name="connsiteY3" fmla="*/ 290946 h 931026"/>
                  <a:gd name="connsiteX4" fmla="*/ 74815 w 135675"/>
                  <a:gd name="connsiteY4" fmla="*/ 365760 h 931026"/>
                  <a:gd name="connsiteX5" fmla="*/ 83128 w 135675"/>
                  <a:gd name="connsiteY5" fmla="*/ 399011 h 931026"/>
                  <a:gd name="connsiteX6" fmla="*/ 99753 w 135675"/>
                  <a:gd name="connsiteY6" fmla="*/ 498764 h 931026"/>
                  <a:gd name="connsiteX7" fmla="*/ 116379 w 135675"/>
                  <a:gd name="connsiteY7" fmla="*/ 590204 h 931026"/>
                  <a:gd name="connsiteX8" fmla="*/ 124691 w 135675"/>
                  <a:gd name="connsiteY8" fmla="*/ 648393 h 931026"/>
                  <a:gd name="connsiteX9" fmla="*/ 133004 w 135675"/>
                  <a:gd name="connsiteY9" fmla="*/ 681644 h 931026"/>
                  <a:gd name="connsiteX10" fmla="*/ 116379 w 135675"/>
                  <a:gd name="connsiteY10" fmla="*/ 914400 h 931026"/>
                  <a:gd name="connsiteX11" fmla="*/ 108066 w 135675"/>
                  <a:gd name="connsiteY11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5675" h="931026">
                    <a:moveTo>
                      <a:pt x="0" y="0"/>
                    </a:moveTo>
                    <a:cubicBezTo>
                      <a:pt x="8313" y="13855"/>
                      <a:pt x="19139" y="26484"/>
                      <a:pt x="24939" y="41564"/>
                    </a:cubicBezTo>
                    <a:cubicBezTo>
                      <a:pt x="46564" y="97789"/>
                      <a:pt x="42740" y="138847"/>
                      <a:pt x="49877" y="199506"/>
                    </a:cubicBezTo>
                    <a:cubicBezTo>
                      <a:pt x="61262" y="296275"/>
                      <a:pt x="54257" y="205228"/>
                      <a:pt x="66502" y="290946"/>
                    </a:cubicBezTo>
                    <a:cubicBezTo>
                      <a:pt x="70050" y="315785"/>
                      <a:pt x="71000" y="340960"/>
                      <a:pt x="74815" y="365760"/>
                    </a:cubicBezTo>
                    <a:cubicBezTo>
                      <a:pt x="76552" y="377052"/>
                      <a:pt x="81023" y="387782"/>
                      <a:pt x="83128" y="399011"/>
                    </a:cubicBezTo>
                    <a:cubicBezTo>
                      <a:pt x="89340" y="432143"/>
                      <a:pt x="94753" y="465427"/>
                      <a:pt x="99753" y="498764"/>
                    </a:cubicBezTo>
                    <a:cubicBezTo>
                      <a:pt x="112570" y="584212"/>
                      <a:pt x="99661" y="540052"/>
                      <a:pt x="116379" y="590204"/>
                    </a:cubicBezTo>
                    <a:cubicBezTo>
                      <a:pt x="119150" y="609600"/>
                      <a:pt x="121186" y="629116"/>
                      <a:pt x="124691" y="648393"/>
                    </a:cubicBezTo>
                    <a:cubicBezTo>
                      <a:pt x="126735" y="659634"/>
                      <a:pt x="133004" y="670219"/>
                      <a:pt x="133004" y="681644"/>
                    </a:cubicBezTo>
                    <a:cubicBezTo>
                      <a:pt x="133004" y="756915"/>
                      <a:pt x="145518" y="841550"/>
                      <a:pt x="116379" y="914400"/>
                    </a:cubicBezTo>
                    <a:cubicBezTo>
                      <a:pt x="114078" y="920153"/>
                      <a:pt x="110837" y="925484"/>
                      <a:pt x="108066" y="931026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458337" y="1745673"/>
                <a:ext cx="290905" cy="330431"/>
              </a:xfrm>
              <a:custGeom>
                <a:avLst/>
                <a:gdLst>
                  <a:gd name="connsiteX0" fmla="*/ 379292 w 387873"/>
                  <a:gd name="connsiteY0" fmla="*/ 440574 h 440574"/>
                  <a:gd name="connsiteX1" fmla="*/ 387605 w 387873"/>
                  <a:gd name="connsiteY1" fmla="*/ 399011 h 440574"/>
                  <a:gd name="connsiteX2" fmla="*/ 346041 w 387873"/>
                  <a:gd name="connsiteY2" fmla="*/ 365760 h 440574"/>
                  <a:gd name="connsiteX3" fmla="*/ 304478 w 387873"/>
                  <a:gd name="connsiteY3" fmla="*/ 357447 h 440574"/>
                  <a:gd name="connsiteX4" fmla="*/ 146536 w 387873"/>
                  <a:gd name="connsiteY4" fmla="*/ 349134 h 440574"/>
                  <a:gd name="connsiteX5" fmla="*/ 96660 w 387873"/>
                  <a:gd name="connsiteY5" fmla="*/ 332509 h 440574"/>
                  <a:gd name="connsiteX6" fmla="*/ 71721 w 387873"/>
                  <a:gd name="connsiteY6" fmla="*/ 324196 h 440574"/>
                  <a:gd name="connsiteX7" fmla="*/ 55096 w 387873"/>
                  <a:gd name="connsiteY7" fmla="*/ 299258 h 440574"/>
                  <a:gd name="connsiteX8" fmla="*/ 21845 w 387873"/>
                  <a:gd name="connsiteY8" fmla="*/ 257694 h 440574"/>
                  <a:gd name="connsiteX9" fmla="*/ 13532 w 387873"/>
                  <a:gd name="connsiteY9" fmla="*/ 232756 h 440574"/>
                  <a:gd name="connsiteX10" fmla="*/ 5220 w 387873"/>
                  <a:gd name="connsiteY10" fmla="*/ 0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873" h="440574">
                    <a:moveTo>
                      <a:pt x="379292" y="440574"/>
                    </a:moveTo>
                    <a:cubicBezTo>
                      <a:pt x="382063" y="426720"/>
                      <a:pt x="389357" y="413031"/>
                      <a:pt x="387605" y="399011"/>
                    </a:cubicBezTo>
                    <a:cubicBezTo>
                      <a:pt x="384561" y="374660"/>
                      <a:pt x="364284" y="370321"/>
                      <a:pt x="346041" y="365760"/>
                    </a:cubicBezTo>
                    <a:cubicBezTo>
                      <a:pt x="332334" y="362333"/>
                      <a:pt x="318558" y="358620"/>
                      <a:pt x="304478" y="357447"/>
                    </a:cubicBezTo>
                    <a:cubicBezTo>
                      <a:pt x="251940" y="353069"/>
                      <a:pt x="199183" y="351905"/>
                      <a:pt x="146536" y="349134"/>
                    </a:cubicBezTo>
                    <a:lnTo>
                      <a:pt x="96660" y="332509"/>
                    </a:lnTo>
                    <a:lnTo>
                      <a:pt x="71721" y="324196"/>
                    </a:lnTo>
                    <a:cubicBezTo>
                      <a:pt x="66179" y="315883"/>
                      <a:pt x="61337" y="307059"/>
                      <a:pt x="55096" y="299258"/>
                    </a:cubicBezTo>
                    <a:cubicBezTo>
                      <a:pt x="34477" y="273484"/>
                      <a:pt x="38903" y="291810"/>
                      <a:pt x="21845" y="257694"/>
                    </a:cubicBezTo>
                    <a:cubicBezTo>
                      <a:pt x="17926" y="249857"/>
                      <a:pt x="15939" y="241181"/>
                      <a:pt x="13532" y="232756"/>
                    </a:cubicBezTo>
                    <a:cubicBezTo>
                      <a:pt x="-10908" y="147215"/>
                      <a:pt x="5220" y="139761"/>
                      <a:pt x="5220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549535" y="1683327"/>
                <a:ext cx="118457" cy="336666"/>
              </a:xfrm>
              <a:custGeom>
                <a:avLst/>
                <a:gdLst>
                  <a:gd name="connsiteX0" fmla="*/ 16625 w 157942"/>
                  <a:gd name="connsiteY0" fmla="*/ 415637 h 448888"/>
                  <a:gd name="connsiteX1" fmla="*/ 8312 w 157942"/>
                  <a:gd name="connsiteY1" fmla="*/ 332509 h 448888"/>
                  <a:gd name="connsiteX2" fmla="*/ 0 w 157942"/>
                  <a:gd name="connsiteY2" fmla="*/ 299259 h 448888"/>
                  <a:gd name="connsiteX3" fmla="*/ 8312 w 157942"/>
                  <a:gd name="connsiteY3" fmla="*/ 91440 h 448888"/>
                  <a:gd name="connsiteX4" fmla="*/ 33251 w 157942"/>
                  <a:gd name="connsiteY4" fmla="*/ 41564 h 448888"/>
                  <a:gd name="connsiteX5" fmla="*/ 74814 w 157942"/>
                  <a:gd name="connsiteY5" fmla="*/ 0 h 448888"/>
                  <a:gd name="connsiteX6" fmla="*/ 133003 w 157942"/>
                  <a:gd name="connsiteY6" fmla="*/ 8313 h 448888"/>
                  <a:gd name="connsiteX7" fmla="*/ 141316 w 157942"/>
                  <a:gd name="connsiteY7" fmla="*/ 33251 h 448888"/>
                  <a:gd name="connsiteX8" fmla="*/ 157942 w 157942"/>
                  <a:gd name="connsiteY8" fmla="*/ 58189 h 448888"/>
                  <a:gd name="connsiteX9" fmla="*/ 149629 w 157942"/>
                  <a:gd name="connsiteY9" fmla="*/ 266008 h 448888"/>
                  <a:gd name="connsiteX10" fmla="*/ 133003 w 157942"/>
                  <a:gd name="connsiteY10" fmla="*/ 315884 h 448888"/>
                  <a:gd name="connsiteX11" fmla="*/ 124691 w 157942"/>
                  <a:gd name="connsiteY11" fmla="*/ 357448 h 448888"/>
                  <a:gd name="connsiteX12" fmla="*/ 91440 w 157942"/>
                  <a:gd name="connsiteY12" fmla="*/ 407324 h 448888"/>
                  <a:gd name="connsiteX13" fmla="*/ 66502 w 157942"/>
                  <a:gd name="connsiteY13" fmla="*/ 448888 h 448888"/>
                  <a:gd name="connsiteX14" fmla="*/ 66502 w 157942"/>
                  <a:gd name="connsiteY14" fmla="*/ 216131 h 448888"/>
                  <a:gd name="connsiteX15" fmla="*/ 83127 w 157942"/>
                  <a:gd name="connsiteY15" fmla="*/ 141317 h 448888"/>
                  <a:gd name="connsiteX16" fmla="*/ 91440 w 157942"/>
                  <a:gd name="connsiteY16" fmla="*/ 116379 h 448888"/>
                  <a:gd name="connsiteX17" fmla="*/ 108065 w 157942"/>
                  <a:gd name="connsiteY17" fmla="*/ 91440 h 448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42" h="448888">
                    <a:moveTo>
                      <a:pt x="16625" y="415637"/>
                    </a:moveTo>
                    <a:cubicBezTo>
                      <a:pt x="13854" y="387928"/>
                      <a:pt x="12250" y="360077"/>
                      <a:pt x="8312" y="332509"/>
                    </a:cubicBezTo>
                    <a:cubicBezTo>
                      <a:pt x="6696" y="321199"/>
                      <a:pt x="0" y="310683"/>
                      <a:pt x="0" y="299259"/>
                    </a:cubicBezTo>
                    <a:cubicBezTo>
                      <a:pt x="0" y="229931"/>
                      <a:pt x="3542" y="160604"/>
                      <a:pt x="8312" y="91440"/>
                    </a:cubicBezTo>
                    <a:cubicBezTo>
                      <a:pt x="11111" y="50849"/>
                      <a:pt x="13633" y="66087"/>
                      <a:pt x="33251" y="41564"/>
                    </a:cubicBezTo>
                    <a:cubicBezTo>
                      <a:pt x="64921" y="1978"/>
                      <a:pt x="32060" y="28503"/>
                      <a:pt x="74814" y="0"/>
                    </a:cubicBezTo>
                    <a:cubicBezTo>
                      <a:pt x="94210" y="2771"/>
                      <a:pt x="115478" y="-449"/>
                      <a:pt x="133003" y="8313"/>
                    </a:cubicBezTo>
                    <a:cubicBezTo>
                      <a:pt x="140840" y="12232"/>
                      <a:pt x="137397" y="25414"/>
                      <a:pt x="141316" y="33251"/>
                    </a:cubicBezTo>
                    <a:cubicBezTo>
                      <a:pt x="145784" y="42187"/>
                      <a:pt x="152400" y="49876"/>
                      <a:pt x="157942" y="58189"/>
                    </a:cubicBezTo>
                    <a:cubicBezTo>
                      <a:pt x="155171" y="127462"/>
                      <a:pt x="156307" y="197002"/>
                      <a:pt x="149629" y="266008"/>
                    </a:cubicBezTo>
                    <a:cubicBezTo>
                      <a:pt x="147941" y="283451"/>
                      <a:pt x="136440" y="298700"/>
                      <a:pt x="133003" y="315884"/>
                    </a:cubicBezTo>
                    <a:cubicBezTo>
                      <a:pt x="130232" y="329739"/>
                      <a:pt x="130538" y="344585"/>
                      <a:pt x="124691" y="357448"/>
                    </a:cubicBezTo>
                    <a:cubicBezTo>
                      <a:pt x="116423" y="375638"/>
                      <a:pt x="97759" y="388368"/>
                      <a:pt x="91440" y="407324"/>
                    </a:cubicBezTo>
                    <a:cubicBezTo>
                      <a:pt x="80649" y="439697"/>
                      <a:pt x="89323" y="426066"/>
                      <a:pt x="66502" y="448888"/>
                    </a:cubicBezTo>
                    <a:cubicBezTo>
                      <a:pt x="37310" y="361311"/>
                      <a:pt x="49579" y="407925"/>
                      <a:pt x="66502" y="216131"/>
                    </a:cubicBezTo>
                    <a:cubicBezTo>
                      <a:pt x="68747" y="190684"/>
                      <a:pt x="76931" y="166101"/>
                      <a:pt x="83127" y="141317"/>
                    </a:cubicBezTo>
                    <a:cubicBezTo>
                      <a:pt x="85252" y="132816"/>
                      <a:pt x="87521" y="124216"/>
                      <a:pt x="91440" y="116379"/>
                    </a:cubicBezTo>
                    <a:cubicBezTo>
                      <a:pt x="95908" y="107443"/>
                      <a:pt x="108065" y="91440"/>
                      <a:pt x="108065" y="914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Smiley Face 25"/>
              <p:cNvSpPr/>
              <p:nvPr/>
            </p:nvSpPr>
            <p:spPr>
              <a:xfrm>
                <a:off x="3749241" y="2815953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Smiley Face 26"/>
              <p:cNvSpPr/>
              <p:nvPr/>
            </p:nvSpPr>
            <p:spPr>
              <a:xfrm>
                <a:off x="3667992" y="3358358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Smiley Face 27"/>
              <p:cNvSpPr/>
              <p:nvPr/>
            </p:nvSpPr>
            <p:spPr>
              <a:xfrm>
                <a:off x="4080600" y="2730747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Smiley Face 28"/>
              <p:cNvSpPr/>
              <p:nvPr/>
            </p:nvSpPr>
            <p:spPr>
              <a:xfrm>
                <a:off x="3965574" y="3121446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Smiley Face 29"/>
              <p:cNvSpPr/>
              <p:nvPr/>
            </p:nvSpPr>
            <p:spPr>
              <a:xfrm>
                <a:off x="4014212" y="3584880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Smiley Face 30"/>
              <p:cNvSpPr/>
              <p:nvPr/>
            </p:nvSpPr>
            <p:spPr>
              <a:xfrm>
                <a:off x="3685681" y="3851918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Smiley Face 31"/>
              <p:cNvSpPr/>
              <p:nvPr/>
            </p:nvSpPr>
            <p:spPr>
              <a:xfrm>
                <a:off x="3779579" y="2510460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Smiley Face 32"/>
              <p:cNvSpPr/>
              <p:nvPr/>
            </p:nvSpPr>
            <p:spPr>
              <a:xfrm>
                <a:off x="3764828" y="4202109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Smiley Face 33"/>
              <p:cNvSpPr/>
              <p:nvPr/>
            </p:nvSpPr>
            <p:spPr>
              <a:xfrm>
                <a:off x="4033344" y="3952702"/>
                <a:ext cx="218008" cy="201567"/>
              </a:xfrm>
              <a:prstGeom prst="smileyFac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405030" y="1849974"/>
              <a:ext cx="22480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rgbClr val="0070C0"/>
                  </a:solidFill>
                </a:rPr>
                <a:t>Photodegradation</a:t>
              </a:r>
              <a:r>
                <a:rPr lang="de-DE" b="1" dirty="0" smtClean="0">
                  <a:solidFill>
                    <a:srgbClr val="0070C0"/>
                  </a:solidFill>
                </a:rPr>
                <a:t>: </a:t>
              </a:r>
              <a:r>
                <a:rPr lang="de-DE" sz="1400" dirty="0"/>
                <a:t>durch Sonnenlicht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91602" y="2836312"/>
              <a:ext cx="2244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rgbClr val="0070C0"/>
                  </a:solidFill>
                </a:rPr>
                <a:t>Phytodegradation</a:t>
              </a:r>
              <a:r>
                <a:rPr lang="de-DE" b="1" dirty="0" smtClean="0">
                  <a:solidFill>
                    <a:srgbClr val="0070C0"/>
                  </a:solidFill>
                </a:rPr>
                <a:t>: </a:t>
              </a:r>
              <a:r>
                <a:rPr lang="de-DE" sz="1400" dirty="0"/>
                <a:t>durch Pflanzen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56736" y="5314953"/>
              <a:ext cx="2157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70C0"/>
                  </a:solidFill>
                </a:rPr>
                <a:t>Biodegradation: </a:t>
              </a:r>
              <a:r>
                <a:rPr lang="de-DE" sz="1400" dirty="0"/>
                <a:t>durch Bakterien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05030" y="4040868"/>
              <a:ext cx="2157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70C0"/>
                  </a:solidFill>
                </a:rPr>
                <a:t>Sorption: 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sz="1400" dirty="0"/>
                <a:t>an Füllmaterial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33725" y="5060902"/>
              <a:ext cx="215748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70C0"/>
                  </a:solidFill>
                </a:rPr>
                <a:t>Enzyme: </a:t>
              </a:r>
              <a:br>
                <a:rPr lang="de-DE" b="1" dirty="0" smtClean="0">
                  <a:solidFill>
                    <a:srgbClr val="0070C0"/>
                  </a:solidFill>
                </a:rPr>
              </a:br>
              <a:r>
                <a:rPr lang="de-DE" sz="1400" dirty="0"/>
                <a:t>durch Pilze (Mykorrhiza)</a:t>
              </a:r>
              <a:br>
                <a:rPr lang="de-DE" sz="1400" dirty="0"/>
              </a:br>
              <a:r>
                <a:rPr lang="de-DE" sz="1400" dirty="0"/>
                <a:t> im Wurzelgeflecht</a:t>
              </a:r>
              <a:endParaRPr lang="en-US" sz="1400" dirty="0"/>
            </a:p>
          </p:txBody>
        </p:sp>
        <p:pic>
          <p:nvPicPr>
            <p:cNvPr id="19" name="Picture 2" descr="Bildergebnis für mykorrhiz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600" y="5861121"/>
              <a:ext cx="1041973" cy="774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208946" y="1711054"/>
            <a:ext cx="3707854" cy="36933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Zusammenfassend:</a:t>
            </a:r>
            <a:br>
              <a:rPr lang="de-DE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Vielfältige Abbauprozesse</a:t>
            </a:r>
            <a:b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Sowohl für biologisch abbaubare als auch </a:t>
            </a:r>
            <a: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adsorptiv abbaubare Substanzen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EmiSûre</a:t>
            </a:r>
            <a:r>
              <a:rPr lang="de-DE" sz="2400" dirty="0" smtClean="0"/>
              <a:t>-Bodenfilter – Labor und Pilot</a:t>
            </a:r>
            <a:endParaRPr lang="en-US" sz="2400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281419" y="1422953"/>
            <a:ext cx="4900182" cy="405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/>
              <a:t>Bepflanzte, vertikal durchströmte Filter 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/>
              <a:t>Sand mit Zumischung von speziellen Substraten (15 und 30%)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/>
              <a:t>Beschickung intermittierend (3 x 30 min) mit synth. Abwasser (Ablaufqualität Nachklärung) 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/>
              <a:t>Mikroschadstoff-Spike in realen Konzentrationen (1 bis 5 </a:t>
            </a:r>
            <a:r>
              <a:rPr lang="el-GR" sz="2400" dirty="0" smtClean="0"/>
              <a:t>μ</a:t>
            </a:r>
            <a:r>
              <a:rPr lang="de-DE" sz="2400" dirty="0" smtClean="0"/>
              <a:t>g/l)  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/>
              <a:t>Beleuchtung: 8 h pro Tag mit UV-Licht</a:t>
            </a:r>
            <a:endParaRPr lang="de-D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41" y="1565175"/>
            <a:ext cx="3209365" cy="2407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56" y="4425099"/>
            <a:ext cx="3730044" cy="21125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42453" y="4173002"/>
            <a:ext cx="3188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phragmites</a:t>
            </a:r>
            <a:r>
              <a:rPr lang="de-DE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australis</a:t>
            </a:r>
            <a:r>
              <a:rPr lang="de-DE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iris</a:t>
            </a:r>
            <a:r>
              <a:rPr lang="de-DE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pseudacorus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Verwendete Substrate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6390092"/>
            <a:ext cx="1748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J. Böttcher, </a:t>
            </a:r>
            <a:r>
              <a:rPr lang="de-DE" sz="1200" dirty="0" err="1" smtClean="0"/>
              <a:t>arp</a:t>
            </a:r>
            <a:endParaRPr lang="en-US" sz="1200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369000" y="1412776"/>
            <a:ext cx="8390148" cy="405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600"/>
              </a:spcBef>
              <a:buFont typeface="Wingdings" charset="0"/>
              <a:buNone/>
            </a:pPr>
            <a:r>
              <a:rPr lang="de-DE" sz="2400" b="1" dirty="0" smtClean="0"/>
              <a:t>Sand:</a:t>
            </a:r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err="1" smtClean="0"/>
              <a:t>Bentonit</a:t>
            </a:r>
            <a:r>
              <a:rPr lang="de-DE" sz="2400" dirty="0" smtClean="0"/>
              <a:t>-Sand-Gemisch (Filtersand aus TW-Aufbereitung)</a:t>
            </a:r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/>
              <a:t>Spezifische Oberfläche ca. 50 m</a:t>
            </a:r>
            <a:r>
              <a:rPr lang="de-DE" sz="2400" baseline="30000" dirty="0" smtClean="0"/>
              <a:t>2</a:t>
            </a:r>
            <a:r>
              <a:rPr lang="de-DE" sz="2400" dirty="0" smtClean="0"/>
              <a:t>/g</a:t>
            </a:r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 defTabSz="914400">
              <a:spcBef>
                <a:spcPts val="600"/>
              </a:spcBef>
              <a:buFont typeface="Wingdings" charset="0"/>
              <a:buNone/>
            </a:pPr>
            <a:r>
              <a:rPr lang="de-DE" sz="2400" b="1" dirty="0" err="1" smtClean="0"/>
              <a:t>Zeolith</a:t>
            </a:r>
            <a:r>
              <a:rPr lang="de-DE" sz="2400" dirty="0" smtClean="0"/>
              <a:t> (ca. 450 €/to): 		</a:t>
            </a:r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/>
              <a:t>Spez. Oberfläche ca. 100…150 m</a:t>
            </a:r>
            <a:r>
              <a:rPr lang="de-DE" sz="2400" baseline="30000" dirty="0" smtClean="0"/>
              <a:t>2</a:t>
            </a:r>
            <a:r>
              <a:rPr lang="de-DE" sz="2400" dirty="0" smtClean="0"/>
              <a:t>/g</a:t>
            </a:r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 defTabSz="914400">
              <a:spcBef>
                <a:spcPts val="600"/>
              </a:spcBef>
              <a:buFont typeface="Wingdings" charset="0"/>
              <a:buNone/>
            </a:pPr>
            <a:r>
              <a:rPr lang="de-DE" sz="2400" b="1" dirty="0" smtClean="0"/>
              <a:t>Aktivierte </a:t>
            </a:r>
            <a:r>
              <a:rPr lang="de-DE" sz="2400" b="1" dirty="0" err="1" smtClean="0"/>
              <a:t>Biokohle</a:t>
            </a:r>
            <a:r>
              <a:rPr lang="de-DE" sz="2400" b="1" dirty="0" smtClean="0"/>
              <a:t> </a:t>
            </a:r>
            <a:r>
              <a:rPr lang="de-DE" sz="2400" dirty="0" smtClean="0"/>
              <a:t>(ca. 1.000 €/to):</a:t>
            </a:r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/>
              <a:t>Herstellung aus Pflanzen bei T = 600-800</a:t>
            </a:r>
            <a:r>
              <a:rPr lang="de-DE" sz="2400" dirty="0" smtClean="0">
                <a:sym typeface="Symbol" panose="05050102010706020507" pitchFamily="18" charset="2"/>
              </a:rPr>
              <a:t></a:t>
            </a:r>
            <a:r>
              <a:rPr lang="de-DE" sz="2400" dirty="0" smtClean="0"/>
              <a:t>C; </a:t>
            </a:r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/>
              <a:t>Aktivierung durch Fermentation</a:t>
            </a:r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/>
              <a:t>Spez. Oberfläche &gt; 200…500 m</a:t>
            </a:r>
            <a:r>
              <a:rPr lang="de-DE" sz="2400" baseline="30000" dirty="0" smtClean="0"/>
              <a:t>2</a:t>
            </a:r>
            <a:r>
              <a:rPr lang="de-DE" sz="2400" dirty="0" smtClean="0"/>
              <a:t>/g</a:t>
            </a:r>
          </a:p>
          <a:p>
            <a:pPr marL="0" indent="0" defTabSz="914400">
              <a:spcBef>
                <a:spcPts val="600"/>
              </a:spcBef>
              <a:buFont typeface="Wingdings" charset="0"/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554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Versuchskonzeption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1" y="4936315"/>
            <a:ext cx="2744355" cy="1554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37" y="4936315"/>
            <a:ext cx="2017151" cy="151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440" y="1496671"/>
            <a:ext cx="879779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70C0"/>
                </a:solidFill>
              </a:rPr>
              <a:t>Erster Schritt: </a:t>
            </a:r>
            <a:br>
              <a:rPr lang="de-DE" sz="2800" b="1" dirty="0" smtClean="0">
                <a:solidFill>
                  <a:srgbClr val="0070C0"/>
                </a:solidFill>
              </a:rPr>
            </a:br>
            <a:r>
              <a:rPr lang="de-DE" sz="2800" b="1" dirty="0" smtClean="0">
                <a:solidFill>
                  <a:srgbClr val="0070C0"/>
                </a:solidFill>
              </a:rPr>
              <a:t>Laboruntersuchungen </a:t>
            </a:r>
            <a:br>
              <a:rPr lang="de-DE" sz="2800" b="1" dirty="0" smtClean="0">
                <a:solidFill>
                  <a:srgbClr val="0070C0"/>
                </a:solidFill>
              </a:rPr>
            </a:br>
            <a:r>
              <a:rPr lang="de-DE" sz="2800" dirty="0" smtClean="0"/>
              <a:t>(Substrat, Beschickung, Dimensionierung)</a:t>
            </a:r>
          </a:p>
          <a:p>
            <a:endParaRPr lang="de-DE" sz="2800" b="1" dirty="0">
              <a:solidFill>
                <a:srgbClr val="0070C0"/>
              </a:solidFill>
            </a:endParaRPr>
          </a:p>
          <a:p>
            <a:pPr algn="ctr"/>
            <a:r>
              <a:rPr lang="de-DE" sz="2800" b="1" dirty="0">
                <a:solidFill>
                  <a:srgbClr val="0070C0"/>
                </a:solidFill>
              </a:rPr>
              <a:t>Z</a:t>
            </a:r>
            <a:r>
              <a:rPr lang="de-DE" sz="2800" b="1" dirty="0" smtClean="0">
                <a:solidFill>
                  <a:srgbClr val="0070C0"/>
                </a:solidFill>
              </a:rPr>
              <a:t>weiter Schritt: </a:t>
            </a:r>
            <a:br>
              <a:rPr lang="de-DE" sz="2800" b="1" dirty="0" smtClean="0">
                <a:solidFill>
                  <a:srgbClr val="0070C0"/>
                </a:solidFill>
              </a:rPr>
            </a:br>
            <a:r>
              <a:rPr lang="de-DE" sz="2800" b="1" dirty="0" smtClean="0">
                <a:solidFill>
                  <a:srgbClr val="0070C0"/>
                </a:solidFill>
              </a:rPr>
              <a:t>Pilotversuche an realen Kläranlagen</a:t>
            </a:r>
            <a:br>
              <a:rPr lang="de-DE" sz="2800" b="1" dirty="0" smtClean="0">
                <a:solidFill>
                  <a:srgbClr val="0070C0"/>
                </a:solidFill>
              </a:rPr>
            </a:br>
            <a:r>
              <a:rPr lang="de-DE" sz="2800" dirty="0" smtClean="0"/>
              <a:t>(Einflüsse Konzentrationsschwankungen, Temperatur)</a:t>
            </a:r>
            <a:endParaRPr lang="de-DE" sz="2800" dirty="0"/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Untersuchte Substanzen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09567"/>
              </p:ext>
            </p:extLst>
          </p:nvPr>
        </p:nvGraphicFramePr>
        <p:xfrm>
          <a:off x="872739" y="1713256"/>
          <a:ext cx="7609409" cy="4742980"/>
        </p:xfrm>
        <a:graphic>
          <a:graphicData uri="http://schemas.openxmlformats.org/drawingml/2006/table">
            <a:tbl>
              <a:tblPr/>
              <a:tblGrid>
                <a:gridCol w="1782033">
                  <a:extLst>
                    <a:ext uri="{9D8B030D-6E8A-4147-A177-3AD203B41FA5}">
                      <a16:colId xmlns:a16="http://schemas.microsoft.com/office/drawing/2014/main" val="342167375"/>
                    </a:ext>
                  </a:extLst>
                </a:gridCol>
                <a:gridCol w="2848651">
                  <a:extLst>
                    <a:ext uri="{9D8B030D-6E8A-4147-A177-3AD203B41FA5}">
                      <a16:colId xmlns:a16="http://schemas.microsoft.com/office/drawing/2014/main" val="3114894283"/>
                    </a:ext>
                  </a:extLst>
                </a:gridCol>
                <a:gridCol w="871505">
                  <a:extLst>
                    <a:ext uri="{9D8B030D-6E8A-4147-A177-3AD203B41FA5}">
                      <a16:colId xmlns:a16="http://schemas.microsoft.com/office/drawing/2014/main" val="565013530"/>
                    </a:ext>
                  </a:extLst>
                </a:gridCol>
                <a:gridCol w="2107220">
                  <a:extLst>
                    <a:ext uri="{9D8B030D-6E8A-4147-A177-3AD203B41FA5}">
                      <a16:colId xmlns:a16="http://schemas.microsoft.com/office/drawing/2014/main" val="3627939326"/>
                    </a:ext>
                  </a:extLst>
                </a:gridCol>
              </a:tblGrid>
              <a:tr h="1681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Group</a:t>
                      </a:r>
                      <a:endParaRPr lang="en-US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Substance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CAS number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Therapeutic Group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942752"/>
                  </a:ext>
                </a:extLst>
              </a:tr>
              <a:tr h="168195">
                <a:tc rowSpan="1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Pharmaceuticals</a:t>
                      </a:r>
                      <a:endParaRPr lang="en-US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Atenolol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29122-68-7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Beta Blocker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30377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Bezafibrate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41859-67-0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Lipid regulator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771030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Carbamazepine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298-46-4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Psychiatric drug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851598"/>
                  </a:ext>
                </a:extLst>
              </a:tr>
              <a:tr h="18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Clarythromycin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81103-11-9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Antibiotic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963301"/>
                  </a:ext>
                </a:extLst>
              </a:tr>
              <a:tr h="176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Ciprofloxacin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85721-33-1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Antibiotic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02561"/>
                  </a:ext>
                </a:extLst>
              </a:tr>
              <a:tr h="176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Cyclophosphamide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50-18-0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Cytostatic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61787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Diclofenac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15307-86-5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Analgesic/anti-inflammatories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203673"/>
                  </a:ext>
                </a:extLst>
              </a:tr>
              <a:tr h="168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Erithromycin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114-07-8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Antibiotic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09150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Ketoprofen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22071-15-4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Analgesic/anti-inflammatories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911690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Lidocaine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137-58-6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Anesthetic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24668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Metoprolol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51384-51-1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Beta Blocker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875433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Propanolol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525-66-6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Beta Blocker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223197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N-acetyl sulfamethoxazole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21312-10-7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Metabolite of Sulfamethoxazole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423476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Sulfamethoxazole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723-46-6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Antibiotic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147345"/>
                  </a:ext>
                </a:extLst>
              </a:tr>
              <a:tr h="1681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900" b="1" u="none" strike="noStrike">
                          <a:solidFill>
                            <a:srgbClr val="0070C0"/>
                          </a:solidFill>
                          <a:effectLst/>
                        </a:rPr>
                        <a:t>Corrosion inhibitor</a:t>
                      </a:r>
                      <a:endParaRPr lang="en-US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Benzotriazole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95-14-7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Corrosion inhibitor/Antiviral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45878"/>
                  </a:ext>
                </a:extLst>
              </a:tr>
              <a:tr h="168195">
                <a:tc rowSpan="10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900" b="1" u="none" strike="noStrike">
                          <a:solidFill>
                            <a:srgbClr val="0070C0"/>
                          </a:solidFill>
                          <a:effectLst/>
                        </a:rPr>
                        <a:t>Pesticides/Herbicides etc.</a:t>
                      </a:r>
                      <a:endParaRPr lang="en-US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Carbendazim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10605-21-7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Fungicide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671158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134-62-3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Insect repellents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60141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Diuron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330-54-1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Herbicide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630898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Isoproturon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34123-59-6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Herbicide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11883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Terbutryn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886-50-0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Herbicide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84325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Tolyltriazole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29385-43-1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Fertilizer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04035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Glyphosate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1071-83-6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Herbicide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463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AMPA (Aminomethylphosphonic acid 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1066-51-9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Degradation product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230935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Mecoprop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7085-19-0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Herbicide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699294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Tris(2-chloroisopropyl)phosphate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13674-84-5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Flame retardant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97449"/>
                  </a:ext>
                </a:extLst>
              </a:tr>
              <a:tr h="168195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9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Fluorosurfactant</a:t>
                      </a:r>
                      <a:endParaRPr lang="en-US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Perfluorooctanesulfonic acid (PFOS)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1763-23-1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Surfactant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79312"/>
                  </a:ext>
                </a:extLst>
              </a:tr>
              <a:tr h="16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Perfluorooctanoic acid (PFOA)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335-67-1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Surfactant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95518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8694" y="2450306"/>
            <a:ext cx="649205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Substanzen aus den Gruppen Pharmazeutika, Korrosionsinhibitoren/Komplexbildner, Pflanzenschutzmittel und Tenside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Laborversuche</a:t>
            </a:r>
            <a:endParaRPr lang="en-US" sz="2400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349018" y="1555956"/>
            <a:ext cx="4308457" cy="502244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100" dirty="0" smtClean="0"/>
              <a:t>Laboranlage wird seit 10/2017 betrieben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100" dirty="0" smtClean="0"/>
              <a:t>Seit 02/2018 werden dem Abwasser Mikroschadstoffe zugegeben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100" dirty="0" smtClean="0"/>
              <a:t>Initiale Beschickung:</a:t>
            </a:r>
            <a:br>
              <a:rPr lang="de-DE" sz="3100" dirty="0" smtClean="0"/>
            </a:br>
            <a:r>
              <a:rPr lang="de-DE" sz="3100" b="1" dirty="0" smtClean="0"/>
              <a:t>100 l/(m</a:t>
            </a:r>
            <a:r>
              <a:rPr lang="de-DE" sz="3100" b="1" baseline="30000" dirty="0" smtClean="0"/>
              <a:t>2</a:t>
            </a:r>
            <a:r>
              <a:rPr lang="de-DE" sz="3100" b="1" dirty="0" smtClean="0"/>
              <a:t>/d)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100" dirty="0" smtClean="0"/>
              <a:t>Seit 04/2019: </a:t>
            </a:r>
            <a:br>
              <a:rPr lang="de-DE" sz="3100" dirty="0" smtClean="0"/>
            </a:br>
            <a:r>
              <a:rPr lang="de-DE" sz="3100" dirty="0" smtClean="0"/>
              <a:t>Erhöhung der Beschickung </a:t>
            </a:r>
            <a:r>
              <a:rPr lang="de-DE" sz="3400" dirty="0" smtClean="0"/>
              <a:t>auf </a:t>
            </a:r>
            <a:r>
              <a:rPr lang="de-DE" sz="3400" b="1" dirty="0" smtClean="0"/>
              <a:t>150 l/(m</a:t>
            </a:r>
            <a:r>
              <a:rPr lang="de-DE" sz="3400" b="1" baseline="30000" dirty="0" smtClean="0"/>
              <a:t>2</a:t>
            </a:r>
            <a:r>
              <a:rPr lang="de-DE" sz="3400" b="1" dirty="0" smtClean="0"/>
              <a:t>/d)</a:t>
            </a:r>
          </a:p>
          <a:p>
            <a:pPr marL="0" indent="0" defTabSz="914400">
              <a:buFont typeface="Wingdings" charset="0"/>
              <a:buNone/>
            </a:pPr>
            <a:endParaRPr lang="de-D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27" y="1648320"/>
            <a:ext cx="3343299" cy="2228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26" y="4223017"/>
            <a:ext cx="3343300" cy="222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Abbau klassische Abwasserparameter</a:t>
            </a:r>
            <a:endParaRPr lang="en-US" sz="2400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217844" y="1508982"/>
            <a:ext cx="4467367" cy="405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b="1" dirty="0" smtClean="0"/>
              <a:t>CSB-Abbau</a:t>
            </a:r>
            <a:r>
              <a:rPr lang="de-DE" sz="2400" dirty="0" smtClean="0"/>
              <a:t> stabil zwischen 95 und knapp 98%; unabhängig vom verwendeten Substrat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b="1" dirty="0" smtClean="0"/>
              <a:t>Vollständige Nitrifikation </a:t>
            </a:r>
            <a:r>
              <a:rPr lang="de-DE" sz="2400" dirty="0" smtClean="0"/>
              <a:t>mit NH</a:t>
            </a:r>
            <a:r>
              <a:rPr lang="de-DE" sz="2400" baseline="-25000" dirty="0" smtClean="0"/>
              <a:t>4</a:t>
            </a:r>
            <a:r>
              <a:rPr lang="de-DE" sz="2400" dirty="0" smtClean="0"/>
              <a:t>-N &lt; 0,1 mg; Gesamtstickstoffabbau ca. 30…50%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b="1" dirty="0" smtClean="0"/>
              <a:t>P-Elimination</a:t>
            </a:r>
            <a:r>
              <a:rPr lang="de-DE" sz="2400" dirty="0" smtClean="0"/>
              <a:t> zwischen ca. 70 und 90%; Reaktoren mit höherem Sandanteil weisen höhere Eliminationsraten auf</a:t>
            </a:r>
          </a:p>
          <a:p>
            <a:pPr defTabSz="9144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 defTabSz="914400">
              <a:buFont typeface="Wingdings" charset="0"/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118820"/>
              </p:ext>
            </p:extLst>
          </p:nvPr>
        </p:nvGraphicFramePr>
        <p:xfrm>
          <a:off x="4613386" y="1619503"/>
          <a:ext cx="4284469" cy="303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31383" y="2420888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CSB-Abbau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180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Abbau Spurenstoffe I</a:t>
            </a:r>
            <a:endParaRPr lang="en-US" sz="2400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496800" y="1484784"/>
            <a:ext cx="7976451" cy="405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charset="0"/>
              <a:buNone/>
            </a:pPr>
            <a:r>
              <a:rPr lang="de-DE" sz="2400" b="1" dirty="0" smtClean="0">
                <a:solidFill>
                  <a:srgbClr val="0070C0"/>
                </a:solidFill>
              </a:rPr>
              <a:t>Abbau für einzelne Stoffgruppen: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b="1" dirty="0" smtClean="0"/>
              <a:t>Pharmazeutika</a:t>
            </a:r>
            <a:r>
              <a:rPr lang="de-DE" sz="2400" dirty="0" smtClean="0"/>
              <a:t> (mit Ausnahme des Zytostatika </a:t>
            </a:r>
            <a:r>
              <a:rPr lang="de-DE" sz="2400" dirty="0" err="1" smtClean="0"/>
              <a:t>Cyclophosphamid</a:t>
            </a:r>
            <a:r>
              <a:rPr lang="de-DE" sz="2400" dirty="0" smtClean="0"/>
              <a:t>) werden mit Wirkungsgraden &gt; 90% abgebaut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Nahezu alle </a:t>
            </a:r>
            <a:r>
              <a:rPr lang="de-DE" sz="2400" b="1" dirty="0" smtClean="0"/>
              <a:t>Pflanzenschutzmittel</a:t>
            </a:r>
            <a:r>
              <a:rPr lang="de-DE" sz="2400" dirty="0" smtClean="0"/>
              <a:t> werden mit Wirkungsgraden &gt; 90% abgebaut (Ausnahme: AMPA als Abbauprodukt von </a:t>
            </a:r>
            <a:r>
              <a:rPr lang="de-DE" sz="2400" dirty="0" err="1" smtClean="0"/>
              <a:t>Glyphosat</a:t>
            </a:r>
            <a:r>
              <a:rPr lang="de-DE" sz="2400" dirty="0" smtClean="0"/>
              <a:t>)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Abbau von </a:t>
            </a:r>
            <a:r>
              <a:rPr lang="de-DE" sz="2400" b="1" dirty="0" smtClean="0"/>
              <a:t>Komplexbildner</a:t>
            </a:r>
            <a:r>
              <a:rPr lang="de-DE" sz="2400" dirty="0" smtClean="0"/>
              <a:t> </a:t>
            </a:r>
            <a:r>
              <a:rPr lang="de-DE" sz="2400" dirty="0" err="1" smtClean="0"/>
              <a:t>Benzotriazol</a:t>
            </a:r>
            <a:r>
              <a:rPr lang="de-DE" sz="2400" dirty="0" smtClean="0"/>
              <a:t> &gt; 90%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Das </a:t>
            </a:r>
            <a:r>
              <a:rPr lang="de-DE" sz="2400" b="1" dirty="0" smtClean="0"/>
              <a:t>Flammschutzmittel</a:t>
            </a:r>
            <a:r>
              <a:rPr lang="de-DE" sz="2400" dirty="0" smtClean="0"/>
              <a:t> TCPP sowie </a:t>
            </a:r>
            <a:r>
              <a:rPr lang="de-DE" sz="2400" b="1" dirty="0" smtClean="0"/>
              <a:t>Tenside </a:t>
            </a:r>
            <a:r>
              <a:rPr lang="de-DE" sz="2400" dirty="0" smtClean="0"/>
              <a:t>PFOA und PFOS werden mit mittleren Wirkungsgraden (30 – 90%) abgebaut</a:t>
            </a:r>
          </a:p>
          <a:p>
            <a:pPr defTabSz="9144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 defTabSz="914400">
              <a:buFont typeface="Wingdings" charset="0"/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324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Abbau</a:t>
            </a:r>
            <a:r>
              <a:rPr lang="en-US" sz="2400" dirty="0" smtClean="0"/>
              <a:t> </a:t>
            </a:r>
            <a:r>
              <a:rPr lang="en-US" sz="2400" dirty="0" err="1" smtClean="0"/>
              <a:t>Spurenstoffe</a:t>
            </a:r>
            <a:r>
              <a:rPr lang="en-US" sz="2400" dirty="0" smtClean="0"/>
              <a:t> II</a:t>
            </a:r>
            <a:endParaRPr lang="en-US" sz="2400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1556792"/>
            <a:ext cx="8917578" cy="3786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6850" y="5837603"/>
            <a:ext cx="735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de-D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von 27 Stoffen werden mit &gt; 90% abgebaut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Ausgangssituation I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638013" y="1674890"/>
            <a:ext cx="8201187" cy="405844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Gängige Verfahren zur Elimination von Mikroschadstoffen (`Spurenstoffen`) basieren meist auf oxidativen bzw. adsorptiven Verfahren 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Verfahren vorwiegend für </a:t>
            </a:r>
            <a:r>
              <a:rPr lang="de-DE" sz="2400" dirty="0" err="1" smtClean="0"/>
              <a:t>gro</a:t>
            </a:r>
            <a:r>
              <a:rPr lang="el-GR" sz="2400" dirty="0" smtClean="0"/>
              <a:t>β</a:t>
            </a:r>
            <a:r>
              <a:rPr lang="de-DE" sz="2400" dirty="0" smtClean="0"/>
              <a:t>e Kläranlagen geeignet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Relativ hohe </a:t>
            </a:r>
            <a:r>
              <a:rPr lang="de-DE" sz="2400" dirty="0" err="1" smtClean="0"/>
              <a:t>Invest</a:t>
            </a:r>
            <a:r>
              <a:rPr lang="de-DE" sz="2400" dirty="0" smtClean="0"/>
              <a:t>- und Betriebskosten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Ausstattung kleiner und </a:t>
            </a:r>
            <a:r>
              <a:rPr lang="de-DE" sz="2400" dirty="0" err="1" smtClean="0"/>
              <a:t>mittelgro</a:t>
            </a:r>
            <a:r>
              <a:rPr lang="el-GR" sz="2400" dirty="0" smtClean="0"/>
              <a:t>β</a:t>
            </a:r>
            <a:r>
              <a:rPr lang="de-DE" sz="2400" dirty="0" smtClean="0"/>
              <a:t>er Anlagen (&lt; 20.000 EW) ist die Ausnahme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Zudem: unterschiedliche Strategien (Priorisierung der Anlagen, Stoffe, Auslegungswassermenge) in Ländern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360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Beispiel</a:t>
            </a:r>
            <a:r>
              <a:rPr lang="en-US" sz="2400" dirty="0"/>
              <a:t> Diclofenac - </a:t>
            </a:r>
            <a:r>
              <a:rPr lang="en-US" sz="2400" dirty="0" err="1"/>
              <a:t>Schmerzmittel</a:t>
            </a:r>
            <a:endParaRPr lang="en-US" sz="2400" dirty="0"/>
          </a:p>
        </p:txBody>
      </p:sp>
      <p:graphicFrame>
        <p:nvGraphicFramePr>
          <p:cNvPr id="7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9215"/>
              </p:ext>
            </p:extLst>
          </p:nvPr>
        </p:nvGraphicFramePr>
        <p:xfrm>
          <a:off x="602596" y="1579180"/>
          <a:ext cx="7597415" cy="308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496800" y="4687409"/>
            <a:ext cx="8158578" cy="13612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de-DE" sz="2400" smtClean="0"/>
              <a:t>Abbau in konventioneller KA: ca. 30%</a:t>
            </a:r>
          </a:p>
          <a:p>
            <a:pPr defTabSz="914400">
              <a:spcBef>
                <a:spcPts val="600"/>
              </a:spcBef>
            </a:pPr>
            <a:r>
              <a:rPr lang="de-DE" sz="2400" smtClean="0"/>
              <a:t>Konstant hohe Abbauraten, nahezu unabhängig vom Substrat</a:t>
            </a:r>
          </a:p>
          <a:p>
            <a:pPr defTabSz="914400">
              <a:spcBef>
                <a:spcPts val="600"/>
              </a:spcBef>
            </a:pPr>
            <a:r>
              <a:rPr lang="de-DE" sz="2400" smtClean="0"/>
              <a:t>Keine Veränderungen durch Erhöhung der hydraulischen Belastung</a:t>
            </a:r>
          </a:p>
          <a:p>
            <a:pPr defTabSz="914400">
              <a:spcBef>
                <a:spcPts val="6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Beispiel</a:t>
            </a:r>
            <a:r>
              <a:rPr lang="en-US" sz="2400" dirty="0"/>
              <a:t> </a:t>
            </a:r>
            <a:r>
              <a:rPr lang="en-US" sz="2400" dirty="0" err="1"/>
              <a:t>Diuron</a:t>
            </a:r>
            <a:r>
              <a:rPr lang="en-US" sz="2400" dirty="0"/>
              <a:t> - </a:t>
            </a:r>
            <a:r>
              <a:rPr lang="en-US" sz="2400" dirty="0" err="1"/>
              <a:t>Herbizid</a:t>
            </a:r>
            <a:endParaRPr lang="en-US" sz="2400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024554"/>
              </p:ext>
            </p:extLst>
          </p:nvPr>
        </p:nvGraphicFramePr>
        <p:xfrm>
          <a:off x="1086502" y="1389196"/>
          <a:ext cx="6829815" cy="342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217017" y="4983681"/>
            <a:ext cx="8813771" cy="13612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de-DE" sz="2400" smtClean="0"/>
              <a:t>Abbau in konventioneller KA: &lt; 25%</a:t>
            </a:r>
          </a:p>
          <a:p>
            <a:pPr defTabSz="914400">
              <a:spcBef>
                <a:spcPts val="600"/>
              </a:spcBef>
            </a:pPr>
            <a:r>
              <a:rPr lang="de-DE" sz="2400" smtClean="0"/>
              <a:t>Konstant hohe Abbauraten, nahezu unabhängig vom Substrat</a:t>
            </a:r>
          </a:p>
          <a:p>
            <a:pPr defTabSz="914400">
              <a:spcBef>
                <a:spcPts val="600"/>
              </a:spcBef>
            </a:pPr>
            <a:r>
              <a:rPr lang="de-DE" sz="2400" smtClean="0"/>
              <a:t>Keine Veränderungen durch Erhöhung der hydraulischen Belastung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3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Beispiel</a:t>
            </a:r>
            <a:r>
              <a:rPr lang="en-US" sz="2400" dirty="0"/>
              <a:t> TCPP - </a:t>
            </a:r>
            <a:r>
              <a:rPr lang="en-US" sz="2400" dirty="0" err="1"/>
              <a:t>Flammschutzmittel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162900"/>
              </p:ext>
            </p:extLst>
          </p:nvPr>
        </p:nvGraphicFramePr>
        <p:xfrm>
          <a:off x="1134723" y="1440611"/>
          <a:ext cx="6720409" cy="340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686093" y="5061864"/>
            <a:ext cx="8311633" cy="15841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de-DE" sz="2400" dirty="0" smtClean="0"/>
              <a:t>Abbau in konventioneller KA: 10…30 %</a:t>
            </a:r>
          </a:p>
          <a:p>
            <a:pPr defTabSz="914400">
              <a:spcBef>
                <a:spcPts val="600"/>
              </a:spcBef>
            </a:pPr>
            <a:r>
              <a:rPr lang="de-DE" sz="2400" dirty="0" smtClean="0"/>
              <a:t>Abbauraten stark abhängig vom Substrat</a:t>
            </a:r>
          </a:p>
          <a:p>
            <a:pPr defTabSz="914400">
              <a:spcBef>
                <a:spcPts val="600"/>
              </a:spcBef>
            </a:pPr>
            <a:r>
              <a:rPr lang="de-DE" sz="2400" dirty="0" smtClean="0"/>
              <a:t>Höchsten Eliminationsraten für aktivierte Biokohle- und </a:t>
            </a:r>
            <a:r>
              <a:rPr lang="de-DE" sz="2400" dirty="0" err="1" smtClean="0"/>
              <a:t>Zeolith</a:t>
            </a:r>
            <a:r>
              <a:rPr lang="de-DE" sz="2400" dirty="0" smtClean="0"/>
              <a:t>-Sand-Gemische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0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Nächste Schritte I</a:t>
            </a:r>
            <a:endParaRPr lang="en-US" sz="2400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138152" y="1403516"/>
            <a:ext cx="4969557" cy="405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Seit April 2019: </a:t>
            </a:r>
            <a:r>
              <a:rPr lang="de-DE" sz="2400" b="1" dirty="0" smtClean="0"/>
              <a:t>Untersuchungen im `</a:t>
            </a:r>
            <a:r>
              <a:rPr lang="de-DE" sz="2400" b="1" dirty="0" err="1" smtClean="0"/>
              <a:t>Pilotma</a:t>
            </a:r>
            <a:r>
              <a:rPr lang="el-GR" sz="2400" b="1" dirty="0" smtClean="0"/>
              <a:t>β</a:t>
            </a:r>
            <a:r>
              <a:rPr lang="de-DE" sz="2400" b="1" dirty="0" smtClean="0"/>
              <a:t>stab` </a:t>
            </a:r>
            <a:r>
              <a:rPr lang="de-DE" sz="2400" dirty="0" smtClean="0"/>
              <a:t>(1 m</a:t>
            </a:r>
            <a:r>
              <a:rPr lang="de-DE" sz="2400" baseline="30000" dirty="0" smtClean="0"/>
              <a:t>3</a:t>
            </a:r>
            <a:r>
              <a:rPr lang="de-DE" sz="2400" dirty="0" smtClean="0"/>
              <a:t>-Reaktoren) auf der </a:t>
            </a:r>
            <a:r>
              <a:rPr lang="de-DE" sz="2400" b="1" dirty="0" smtClean="0"/>
              <a:t>Kläranlage </a:t>
            </a:r>
            <a:r>
              <a:rPr lang="de-DE" sz="2400" b="1" dirty="0" err="1" smtClean="0"/>
              <a:t>Reisdorf</a:t>
            </a:r>
            <a:r>
              <a:rPr lang="de-DE" sz="2400" dirty="0" smtClean="0"/>
              <a:t>: 3 beste Substrate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b="1" dirty="0" smtClean="0"/>
              <a:t>Weiterführung der Laborunter-suchungen </a:t>
            </a:r>
            <a:r>
              <a:rPr lang="de-DE" sz="2400" dirty="0" smtClean="0"/>
              <a:t>mit erhöhten </a:t>
            </a:r>
            <a:r>
              <a:rPr lang="de-DE" sz="2400" dirty="0" err="1" smtClean="0"/>
              <a:t>Beschickungen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(200…250 l/(m</a:t>
            </a:r>
            <a:r>
              <a:rPr lang="de-DE" sz="2400" baseline="30000" dirty="0" smtClean="0"/>
              <a:t>2</a:t>
            </a:r>
            <a:r>
              <a:rPr lang="de-DE" sz="2400" dirty="0" smtClean="0"/>
              <a:t> x d)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Ab Oktober 2019: Untersuchungen mit zwei ca. </a:t>
            </a:r>
            <a:br>
              <a:rPr lang="de-DE" sz="2400" dirty="0" smtClean="0"/>
            </a:br>
            <a:r>
              <a:rPr lang="de-DE" sz="2400" b="1" dirty="0" smtClean="0"/>
              <a:t>15 m</a:t>
            </a:r>
            <a:r>
              <a:rPr lang="de-DE" sz="2400" b="1" baseline="30000" dirty="0" smtClean="0"/>
              <a:t>3</a:t>
            </a:r>
            <a:r>
              <a:rPr lang="de-DE" sz="2400" b="1" dirty="0" smtClean="0"/>
              <a:t>-Reaktoren auf der KA Echternach</a:t>
            </a:r>
            <a:r>
              <a:rPr lang="de-DE" sz="2400" dirty="0" smtClean="0"/>
              <a:t>: tageweise alternierende Beschickung</a:t>
            </a:r>
          </a:p>
          <a:p>
            <a:pPr defTabSz="9144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defTabSz="9144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 defTabSz="914400">
              <a:buFont typeface="Wingdings" charset="0"/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59" y="1529303"/>
            <a:ext cx="3967474" cy="2286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52" y="4223350"/>
            <a:ext cx="3384781" cy="24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Zusammenfassend</a:t>
            </a:r>
            <a:endParaRPr lang="en-US" sz="2400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301658" y="1403516"/>
            <a:ext cx="8648378" cy="405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 smtClean="0"/>
              <a:t>Bewachsene Bodenfilter mit Spezialsubstraten weisen bislang in Laborversuchen – unabhängig vom Substrat - </a:t>
            </a:r>
            <a:r>
              <a:rPr lang="de-DE" sz="2400" b="1" dirty="0" smtClean="0"/>
              <a:t>‚klassische Abwasserparameter‘ </a:t>
            </a:r>
            <a:r>
              <a:rPr lang="de-DE" sz="2400" dirty="0" smtClean="0"/>
              <a:t>CSB, NH</a:t>
            </a:r>
            <a:r>
              <a:rPr lang="de-DE" sz="2400" baseline="-25000" dirty="0" smtClean="0"/>
              <a:t>4</a:t>
            </a:r>
            <a:r>
              <a:rPr lang="de-DE" sz="2400" dirty="0" smtClean="0"/>
              <a:t>-N und P auf</a:t>
            </a:r>
          </a:p>
          <a:p>
            <a:pPr defTabSz="914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 smtClean="0"/>
              <a:t>22 von 27 </a:t>
            </a:r>
            <a:r>
              <a:rPr lang="de-DE" sz="2400" b="1" dirty="0" smtClean="0"/>
              <a:t>Mikroschadstoffe</a:t>
            </a:r>
            <a:r>
              <a:rPr lang="de-DE" sz="2400" dirty="0" smtClean="0"/>
              <a:t> werden mit Abbaugraden &gt; 90% abgebaut; die übrigen Substrat abhängig zwischen 30 und 90%</a:t>
            </a:r>
          </a:p>
          <a:p>
            <a:pPr defTabSz="914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b="1" dirty="0" smtClean="0"/>
              <a:t>Beste Substrate</a:t>
            </a:r>
            <a:r>
              <a:rPr lang="de-DE" sz="2400" dirty="0" smtClean="0"/>
              <a:t>: </a:t>
            </a:r>
            <a:r>
              <a:rPr lang="de-DE" sz="2400" dirty="0" err="1" smtClean="0"/>
              <a:t>Zeolith</a:t>
            </a:r>
            <a:r>
              <a:rPr lang="de-DE" sz="2400" dirty="0" smtClean="0"/>
              <a:t>- und Aktivierte </a:t>
            </a:r>
            <a:r>
              <a:rPr lang="de-DE" sz="2400" dirty="0" err="1" smtClean="0"/>
              <a:t>Biokohle</a:t>
            </a:r>
            <a:r>
              <a:rPr lang="de-DE" sz="2400" dirty="0" smtClean="0"/>
              <a:t>, (</a:t>
            </a:r>
            <a:r>
              <a:rPr lang="de-DE" sz="2400" dirty="0" err="1" smtClean="0"/>
              <a:t>Bentonitsand</a:t>
            </a:r>
            <a:r>
              <a:rPr lang="de-DE" sz="2400" dirty="0" smtClean="0"/>
              <a:t>)</a:t>
            </a:r>
          </a:p>
          <a:p>
            <a:pPr defTabSz="914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b="1" dirty="0" smtClean="0"/>
              <a:t>Beschickung</a:t>
            </a:r>
            <a:r>
              <a:rPr lang="de-DE" sz="2400" dirty="0" smtClean="0"/>
              <a:t> bislang mit 150 l/(m</a:t>
            </a:r>
            <a:r>
              <a:rPr lang="de-DE" sz="2400" baseline="30000" dirty="0" smtClean="0"/>
              <a:t>2</a:t>
            </a:r>
            <a:r>
              <a:rPr lang="de-DE" sz="2400" dirty="0" smtClean="0"/>
              <a:t> x d); Steigerung geplant</a:t>
            </a:r>
          </a:p>
          <a:p>
            <a:pPr defTabSz="914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b="1" dirty="0" smtClean="0"/>
              <a:t>Untersuchungen mit realem Abwasser </a:t>
            </a:r>
            <a:r>
              <a:rPr lang="de-DE" sz="2400" dirty="0" smtClean="0"/>
              <a:t>(Temperatur, Fluktuationen,…) zur Verifikation der Laborergebnisse</a:t>
            </a:r>
          </a:p>
          <a:p>
            <a:pPr defTabSz="914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b="1" dirty="0" smtClean="0"/>
              <a:t>Erste Ergebnisse </a:t>
            </a:r>
            <a:r>
              <a:rPr lang="de-DE" sz="2400" dirty="0" smtClean="0"/>
              <a:t>in </a:t>
            </a:r>
            <a:r>
              <a:rPr lang="de-DE" sz="2400" dirty="0" err="1"/>
              <a:t>R</a:t>
            </a:r>
            <a:r>
              <a:rPr lang="de-DE" sz="2400" dirty="0" err="1" smtClean="0"/>
              <a:t>eisdorf</a:t>
            </a:r>
            <a:r>
              <a:rPr lang="de-DE" sz="2400" dirty="0" smtClean="0"/>
              <a:t> bestätigen </a:t>
            </a:r>
            <a:r>
              <a:rPr lang="de-DE" sz="2400" dirty="0"/>
              <a:t>L</a:t>
            </a:r>
            <a:r>
              <a:rPr lang="de-DE" sz="2400" dirty="0" smtClean="0"/>
              <a:t>aborergebnisse</a:t>
            </a:r>
          </a:p>
          <a:p>
            <a:pPr defTabSz="9144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defTabSz="9144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 defTabSz="914400">
              <a:spcBef>
                <a:spcPts val="1200"/>
              </a:spcBef>
              <a:buFont typeface="Wingdings" charset="0"/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281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Fragen 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81" y="2820330"/>
            <a:ext cx="2616740" cy="2874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036" y="1534131"/>
            <a:ext cx="9032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Quantifizierung der Prozesse in Bodenfiltern: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Offene Fragen II</a:t>
            </a:r>
            <a:endParaRPr lang="en-US" sz="2400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191082" y="1442594"/>
            <a:ext cx="8729802" cy="2273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Langzeitverhalten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Mögliche Beschickung </a:t>
            </a:r>
            <a:r>
              <a:rPr lang="de-DE" sz="2400" dirty="0" smtClean="0">
                <a:sym typeface="Symbol" panose="05050102010706020507" pitchFamily="18" charset="2"/>
              </a:rPr>
              <a:t> </a:t>
            </a:r>
            <a:r>
              <a:rPr lang="de-DE" sz="2400" dirty="0" smtClean="0"/>
              <a:t>Dimensionierung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Kosten pro EW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Abbau oder Sorption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Quantitative Aufteilung auf Reinigungsprozesse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…</a:t>
            </a:r>
          </a:p>
          <a:p>
            <a:pPr defTabSz="9144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 defTabSz="914400">
              <a:buFont typeface="Wingdings" charset="0"/>
              <a:buNone/>
            </a:pPr>
            <a:r>
              <a:rPr lang="de-DE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 Untersuchung in Folgeprojekten sowie laufender </a:t>
            </a:r>
            <a:r>
              <a:rPr lang="de-DE" sz="24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PhD</a:t>
            </a:r>
            <a:r>
              <a:rPr lang="de-DE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-Arbeit</a:t>
            </a:r>
            <a:endParaRPr lang="de-DE" sz="2400" dirty="0" smtClean="0">
              <a:solidFill>
                <a:srgbClr val="FF0000"/>
              </a:solidFill>
            </a:endParaRPr>
          </a:p>
          <a:p>
            <a:pPr marL="0" indent="0" defTabSz="914400">
              <a:buFont typeface="Wingdings" charset="0"/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  <p:sp>
        <p:nvSpPr>
          <p:cNvPr id="2" name="AutoShape 4" descr="Bildergebnis für idee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Bildergebnis für idee symb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kreative, Idee, Licht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98" y="1605884"/>
            <a:ext cx="1947286" cy="19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anagement, tools, configure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83" y="3879750"/>
            <a:ext cx="1494001" cy="149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86093" y="2579527"/>
            <a:ext cx="6461414" cy="853210"/>
          </a:xfrm>
          <a:prstGeom prst="rect">
            <a:avLst/>
          </a:prstGeom>
        </p:spPr>
        <p:txBody>
          <a:bodyPr lIns="0" tIns="0" rIns="0" bIns="0" anchor="t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de-DE" smtClean="0"/>
              <a:t>Untersuchungen im Laborma</a:t>
            </a:r>
            <a:r>
              <a:rPr lang="el-GR" smtClean="0"/>
              <a:t>β</a:t>
            </a:r>
            <a:r>
              <a:rPr lang="de-DE" smtClean="0"/>
              <a:t>stab</a:t>
            </a:r>
            <a:endParaRPr lang="de-DE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49200" y="418800"/>
            <a:ext cx="6840000" cy="684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de-DE" dirty="0" smtClean="0"/>
              <a:t>Danke an…</a:t>
            </a:r>
            <a:endParaRPr lang="en-US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123666" y="1507546"/>
            <a:ext cx="8706298" cy="405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Char char="§"/>
            </a:pPr>
            <a:r>
              <a:rPr lang="de-DE" dirty="0" err="1" smtClean="0"/>
              <a:t>Interreg</a:t>
            </a:r>
            <a:r>
              <a:rPr lang="de-DE" dirty="0" smtClean="0"/>
              <a:t>-Programm </a:t>
            </a:r>
            <a:r>
              <a:rPr lang="de-DE" dirty="0" err="1" smtClean="0"/>
              <a:t>Greater</a:t>
            </a:r>
            <a:r>
              <a:rPr lang="de-DE" dirty="0" smtClean="0"/>
              <a:t> Region für den Projektauftrag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dirty="0" smtClean="0"/>
              <a:t>Den Wasserwirtschaftsverwaltungen AGE und MUEEF für die finanzielle Unterstützung und die fachliche Beratung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dirty="0" smtClean="0"/>
              <a:t>Dem LIST – </a:t>
            </a:r>
            <a:r>
              <a:rPr lang="de-DE" i="1" dirty="0" smtClean="0"/>
              <a:t>Luxembourg Institute </a:t>
            </a:r>
            <a:r>
              <a:rPr lang="de-DE" i="1" dirty="0" err="1" smtClean="0"/>
              <a:t>of</a:t>
            </a:r>
            <a:r>
              <a:rPr lang="de-DE" i="1" dirty="0" smtClean="0"/>
              <a:t> Science </a:t>
            </a:r>
            <a:r>
              <a:rPr lang="de-DE" i="1" dirty="0" err="1" smtClean="0"/>
              <a:t>and</a:t>
            </a:r>
            <a:r>
              <a:rPr lang="de-DE" i="1" dirty="0" smtClean="0"/>
              <a:t> Technology </a:t>
            </a:r>
            <a:r>
              <a:rPr lang="de-DE" dirty="0" smtClean="0"/>
              <a:t>für die zuverlässigen und schnellen Analysen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dirty="0" smtClean="0"/>
              <a:t>Allen Projektpartnern für ihre Motivation und ihr Engagement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dirty="0" smtClean="0"/>
              <a:t>Meine Arbeitsgruppe</a:t>
            </a:r>
          </a:p>
          <a:p>
            <a:pPr marL="0" indent="0" defTabSz="914400">
              <a:buFont typeface="Wingdings" charset="0"/>
              <a:buNone/>
            </a:pPr>
            <a:endParaRPr lang="de-DE" dirty="0" smtClean="0"/>
          </a:p>
          <a:p>
            <a:pPr marL="0" indent="0" defTabSz="914400">
              <a:buFont typeface="Wingdings" charset="0"/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1" name="Picture 6" descr="C:\Users\Hansen\Documents\Jo\Uni_LU\Bilder\IMG_8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47" y="4572000"/>
            <a:ext cx="3215617" cy="214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Ausgangssituation II</a:t>
            </a:r>
            <a:endParaRPr lang="en-US" sz="2400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638013" y="1772816"/>
            <a:ext cx="7852844" cy="405844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charset="0"/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Erforderlich: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Robuste Technologien für </a:t>
            </a:r>
            <a:r>
              <a:rPr lang="de-DE" sz="2400" b="1" dirty="0" smtClean="0"/>
              <a:t>kleinere und </a:t>
            </a:r>
            <a:r>
              <a:rPr lang="de-DE" sz="2400" b="1" dirty="0" err="1" smtClean="0"/>
              <a:t>mittelgro</a:t>
            </a:r>
            <a:r>
              <a:rPr lang="de-DE" sz="2400" b="1" dirty="0" smtClean="0"/>
              <a:t>βe Kläranlagen</a:t>
            </a:r>
            <a:r>
              <a:rPr lang="de-DE" sz="2400" dirty="0" smtClean="0"/>
              <a:t> als Alternativen zu gängigen Verfahren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Übergeordnete/transnationale </a:t>
            </a:r>
            <a:r>
              <a:rPr lang="de-DE" sz="2400" b="1" dirty="0" smtClean="0"/>
              <a:t>Strategien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205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Interreg</a:t>
            </a:r>
            <a:r>
              <a:rPr lang="de-DE" sz="2400" dirty="0" smtClean="0"/>
              <a:t>-Projekt </a:t>
            </a:r>
            <a:r>
              <a:rPr lang="de-DE" sz="2400" dirty="0" err="1" smtClean="0"/>
              <a:t>EmiSûre</a:t>
            </a:r>
            <a:endParaRPr lang="en-US" sz="2400" dirty="0"/>
          </a:p>
        </p:txBody>
      </p:sp>
      <p:pic>
        <p:nvPicPr>
          <p:cNvPr id="6" name="Grafik 3" descr="L:\EmiSure\01_Verwaltung\02_Logos\Interreg_GR_Emisûr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20" y="1683640"/>
            <a:ext cx="5405880" cy="24590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Untertitel 1"/>
          <p:cNvSpPr txBox="1">
            <a:spLocks/>
          </p:cNvSpPr>
          <p:nvPr/>
        </p:nvSpPr>
        <p:spPr>
          <a:xfrm>
            <a:off x="419614" y="4666463"/>
            <a:ext cx="8248650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800" dirty="0" smtClean="0"/>
              <a:t>Entwicklung einer grenzüberschreitenden Mikroschadstoffstrategie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400" dirty="0" smtClean="0"/>
              <a:t>01/2017 – 06/2020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783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L:\EmiSure\01_Verwaltung\02_Logos\Interreg_GR_Emisûr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15" y="5765074"/>
            <a:ext cx="2133273" cy="9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2" y="305693"/>
            <a:ext cx="9133310" cy="765851"/>
          </a:xfrm>
          <a:prstGeom prst="rect">
            <a:avLst/>
          </a:prstGeom>
        </p:spPr>
      </p:pic>
      <p:sp>
        <p:nvSpPr>
          <p:cNvPr id="6" name="Inhaltsplatzhalter 1"/>
          <p:cNvSpPr txBox="1">
            <a:spLocks/>
          </p:cNvSpPr>
          <p:nvPr/>
        </p:nvSpPr>
        <p:spPr>
          <a:xfrm>
            <a:off x="612159" y="1378750"/>
            <a:ext cx="8183498" cy="405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b="1" dirty="0" smtClean="0"/>
              <a:t>KA-Betreiber</a:t>
            </a:r>
            <a:r>
              <a:rPr lang="de-DE" sz="2400" dirty="0" smtClean="0"/>
              <a:t> aus Luxembourg und Deutschland (SIDEN, SIDEST, EVS)</a:t>
            </a:r>
          </a:p>
          <a:p>
            <a:pPr defTabSz="914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b="1" dirty="0" smtClean="0"/>
              <a:t>Forschungseinrichtungen</a:t>
            </a:r>
            <a:r>
              <a:rPr lang="de-DE" sz="2400" dirty="0" smtClean="0"/>
              <a:t> (TU KL, Uni LU)</a:t>
            </a:r>
          </a:p>
          <a:p>
            <a:pPr defTabSz="914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b="1" dirty="0" err="1" smtClean="0"/>
              <a:t>Wasserwirtschaftbehörden</a:t>
            </a:r>
            <a:r>
              <a:rPr lang="de-DE" sz="2400" dirty="0" smtClean="0"/>
              <a:t> (AGE - LU, MUEEF - RLP)</a:t>
            </a:r>
          </a:p>
          <a:p>
            <a:pPr defTabSz="914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b="1" dirty="0" smtClean="0"/>
              <a:t>Unternehmen (</a:t>
            </a:r>
            <a:r>
              <a:rPr lang="de-DE" sz="2400" dirty="0" err="1" smtClean="0"/>
              <a:t>aqua</a:t>
            </a:r>
            <a:r>
              <a:rPr lang="de-DE" sz="2400" dirty="0" smtClean="0"/>
              <a:t> </a:t>
            </a:r>
            <a:r>
              <a:rPr lang="de-DE" sz="2400" dirty="0" err="1" smtClean="0"/>
              <a:t>recycling</a:t>
            </a:r>
            <a:r>
              <a:rPr lang="de-DE" sz="2400" dirty="0" smtClean="0"/>
              <a:t> </a:t>
            </a:r>
            <a:r>
              <a:rPr lang="de-DE" sz="2400" dirty="0" err="1" smtClean="0"/>
              <a:t>projekt</a:t>
            </a:r>
            <a:r>
              <a:rPr lang="de-DE" sz="2400" dirty="0" smtClean="0"/>
              <a:t> GmbH)</a:t>
            </a:r>
          </a:p>
          <a:p>
            <a:pPr defTabSz="914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b="1" dirty="0" smtClean="0"/>
              <a:t>Strategische Projektpartner</a:t>
            </a:r>
            <a:r>
              <a:rPr lang="de-DE" sz="2400" dirty="0" smtClean="0"/>
              <a:t> (IKSMS, DWA (D), ALUSEAU (LU), AIVE (Belgien), University Lorraine,…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772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Projektgebiet I</a:t>
            </a:r>
            <a:endParaRPr lang="en-US" sz="2400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32145" y="1473665"/>
            <a:ext cx="4763177" cy="40584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charset="0"/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Sauer-Einzugsgebiet</a:t>
            </a:r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/>
              <a:t>umfasst </a:t>
            </a:r>
            <a:r>
              <a:rPr lang="de-DE" sz="2400" dirty="0" err="1" smtClean="0"/>
              <a:t>gro</a:t>
            </a:r>
            <a:r>
              <a:rPr lang="de-DE" sz="2400" dirty="0" smtClean="0"/>
              <a:t>βe Teile des Luxemburger Gutlandes, des Öslings und der Südeifel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Hauptgewässer Sauer; mündet bei Wasserbillig in Mosel; zahlreiche Nebengewässer</a:t>
            </a:r>
            <a:endParaRPr lang="de-DE" sz="2400" dirty="0"/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84" y="1595953"/>
            <a:ext cx="3508729" cy="4535321"/>
          </a:xfrm>
          <a:prstGeom prst="rect">
            <a:avLst/>
          </a:prstGeom>
        </p:spPr>
      </p:pic>
      <p:pic>
        <p:nvPicPr>
          <p:cNvPr id="8" name="Picture 7" descr="abwärts_ber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30" y="4699659"/>
            <a:ext cx="2087964" cy="19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9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Projektgebiet II</a:t>
            </a:r>
            <a:endParaRPr lang="en-US" sz="2400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496800" y="1571696"/>
            <a:ext cx="4380411" cy="40584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knapp 300 Kläranlagen mit rund 0,7 </a:t>
            </a:r>
            <a:r>
              <a:rPr lang="de-DE" sz="2400" dirty="0" err="1" smtClean="0"/>
              <a:t>Mio</a:t>
            </a:r>
            <a:r>
              <a:rPr lang="de-DE" sz="2400" dirty="0" smtClean="0"/>
              <a:t> </a:t>
            </a:r>
            <a:r>
              <a:rPr lang="de-DE" sz="2400" dirty="0" err="1" smtClean="0"/>
              <a:t>EW</a:t>
            </a:r>
            <a:r>
              <a:rPr lang="de-DE" sz="2400" baseline="-25000" dirty="0" err="1" smtClean="0"/>
              <a:t>angeschlossen</a:t>
            </a:r>
            <a:endParaRPr lang="de-DE" sz="2400" baseline="-25000" dirty="0" smtClean="0"/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nur eine Kläranlage </a:t>
            </a:r>
            <a:br>
              <a:rPr lang="de-DE" sz="2400" dirty="0" smtClean="0"/>
            </a:br>
            <a:r>
              <a:rPr lang="de-DE" sz="2400" dirty="0" smtClean="0"/>
              <a:t>&gt; 100.000 EW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14 Kläranlagen zwischen 10. und 100.000 EW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überwiegende Zahl der Kläranlagen (ca. 270) </a:t>
            </a:r>
            <a:br>
              <a:rPr lang="de-DE" sz="2400" dirty="0" smtClean="0"/>
            </a:br>
            <a:r>
              <a:rPr lang="de-DE" sz="2400" dirty="0" smtClean="0"/>
              <a:t>&lt; 10.000 EW</a:t>
            </a:r>
            <a:endParaRPr lang="de-DE" sz="2400" dirty="0"/>
          </a:p>
        </p:txBody>
      </p:sp>
      <p:pic>
        <p:nvPicPr>
          <p:cNvPr id="7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47" y="1287062"/>
            <a:ext cx="3616248" cy="4674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199984"/>
            <a:ext cx="9032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 typische Situation für ländlich strukturiertes Gebiet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416" y="5433421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H. </a:t>
            </a:r>
            <a:r>
              <a:rPr lang="de-DE" sz="1200" dirty="0" err="1" smtClean="0"/>
              <a:t>Knerr</a:t>
            </a:r>
            <a:r>
              <a:rPr lang="de-DE" sz="1200" dirty="0" smtClean="0"/>
              <a:t>, </a:t>
            </a:r>
            <a:br>
              <a:rPr lang="de-DE" sz="1200" dirty="0" smtClean="0"/>
            </a:br>
            <a:r>
              <a:rPr lang="de-DE" sz="1200" dirty="0" smtClean="0"/>
              <a:t>TU Kaiserslautern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50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Projektziele</a:t>
            </a:r>
            <a:endParaRPr lang="en-US" sz="2400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633604" y="1674890"/>
            <a:ext cx="8101093" cy="40584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Entwicklung einer `Mikroschadstoffstrategie` für Sauer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Entwicklung und Erprobung von Technologien zum MS-Abbau – basierend auf bewachsenen Bodenfiltern - insbesondere für kleine und </a:t>
            </a:r>
            <a:r>
              <a:rPr lang="de-DE" sz="2400" dirty="0" err="1" smtClean="0"/>
              <a:t>mittelgro</a:t>
            </a:r>
            <a:r>
              <a:rPr lang="de-DE" sz="2400" dirty="0" smtClean="0"/>
              <a:t>βe Kläranlagen 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Transfer der Ergebnisse auf Einzugsgebiet im Saarland zur Testung der Methodik 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Entwicklung von ersten Ansätzen für eine `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Mikroschad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-stoff-Strategie` für die Groβ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region</a:t>
            </a: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Warum bewachsene Bodenfilter?</a:t>
            </a:r>
            <a:endParaRPr lang="en-US" sz="2400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11073" y="1669026"/>
            <a:ext cx="5458504" cy="405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Bewachsene Bodenfilter werden derzeit für zahlreiche Zwecke in Abwasserentsorgung eingesetzt: </a:t>
            </a:r>
            <a:br>
              <a:rPr lang="de-DE" sz="2400" dirty="0" smtClean="0"/>
            </a:br>
            <a:r>
              <a:rPr lang="de-DE" sz="2400" dirty="0" smtClean="0"/>
              <a:t>u.a. Behandlung von </a:t>
            </a:r>
            <a:r>
              <a:rPr lang="de-DE" sz="2400" b="1" dirty="0" smtClean="0"/>
              <a:t>Niederschlagswasser</a:t>
            </a:r>
            <a:r>
              <a:rPr lang="de-DE" sz="2400" dirty="0" smtClean="0"/>
              <a:t> bzw. </a:t>
            </a:r>
            <a:r>
              <a:rPr lang="de-DE" sz="2400" b="1" dirty="0" smtClean="0"/>
              <a:t>Mischwasser</a:t>
            </a:r>
            <a:r>
              <a:rPr lang="de-DE" sz="2400" dirty="0" smtClean="0"/>
              <a:t>; Reinigung von </a:t>
            </a:r>
            <a:r>
              <a:rPr lang="de-DE" sz="2400" b="1" dirty="0" smtClean="0"/>
              <a:t>kommunalem Abwasser 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de-DE" sz="2400" dirty="0" smtClean="0"/>
              <a:t>Erste Ansätze zur </a:t>
            </a:r>
            <a:r>
              <a:rPr lang="de-DE" sz="2400" b="1" dirty="0" smtClean="0"/>
              <a:t>gezielten Elimination von Arzneimitteln</a:t>
            </a:r>
            <a:r>
              <a:rPr lang="de-DE" sz="2400" dirty="0" smtClean="0"/>
              <a:t> (bspw. Dobner, Uni Bremen; </a:t>
            </a:r>
            <a:r>
              <a:rPr lang="de-DE" sz="2400" dirty="0" err="1" smtClean="0"/>
              <a:t>Erftverband</a:t>
            </a:r>
            <a:r>
              <a:rPr lang="de-DE" sz="2400" dirty="0" smtClean="0"/>
              <a:t>)</a:t>
            </a:r>
            <a:br>
              <a:rPr lang="de-DE" sz="2400" dirty="0" smtClean="0"/>
            </a:br>
            <a:endParaRPr lang="de-DE" sz="2400" dirty="0"/>
          </a:p>
        </p:txBody>
      </p:sp>
      <p:pic>
        <p:nvPicPr>
          <p:cNvPr id="8" name="Picture 2" descr="Bildergebnis fÃ¼r pflanzenklÃ¤ranl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77" y="1669026"/>
            <a:ext cx="3063978" cy="22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ldergebnis für symbole arzneimit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87" y="4298724"/>
            <a:ext cx="1966958" cy="196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U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c533f7-61db-40a9-92cc-7bf39d0de398">
      <Value>14</Value>
      <Value>74</Value>
    </TaxCatchAll>
    <o606121503634f60aadbd34f286ff3d9 xmlns="a6c533f7-61db-40a9-92cc-7bf39d0de3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d449e3eb-181a-4ef3-83d2-948c1b505633</TermId>
        </TermInfo>
      </Terms>
    </o606121503634f60aadbd34f286ff3d9>
    <a60e8a9bb7a5498084be0308f3b51622 xmlns="a6c533f7-61db-40a9-92cc-7bf39d0de3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fd244bff-d3ca-4376-a153-adc234d8de31</TermId>
        </TermInfo>
      </Terms>
    </a60e8a9bb7a5498084be0308f3b51622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1315580376B46A11719EE4F871FF5" ma:contentTypeVersion="2" ma:contentTypeDescription="Create a new document." ma:contentTypeScope="" ma:versionID="8854321e5d77485fd489825fc93e6ca5">
  <xsd:schema xmlns:xsd="http://www.w3.org/2001/XMLSchema" xmlns:xs="http://www.w3.org/2001/XMLSchema" xmlns:p="http://schemas.microsoft.com/office/2006/metadata/properties" xmlns:ns1="http://schemas.microsoft.com/sharepoint/v3" xmlns:ns2="a6c533f7-61db-40a9-92cc-7bf39d0de398" targetNamespace="http://schemas.microsoft.com/office/2006/metadata/properties" ma:root="true" ma:fieldsID="d4c04313973a0c9248cfae03f8c66896" ns1:_="" ns2:_="">
    <xsd:import namespace="http://schemas.microsoft.com/sharepoint/v3"/>
    <xsd:import namespace="a6c533f7-61db-40a9-92cc-7bf39d0de39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o606121503634f60aadbd34f286ff3d9" minOccurs="0"/>
                <xsd:element ref="ns2:TaxCatchAll" minOccurs="0"/>
                <xsd:element ref="ns2:TaxCatchAllLabel" minOccurs="0"/>
                <xsd:element ref="ns2:a60e8a9bb7a5498084be0308f3b5162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533f7-61db-40a9-92cc-7bf39d0de398" elementFormDefault="qualified">
    <xsd:import namespace="http://schemas.microsoft.com/office/2006/documentManagement/types"/>
    <xsd:import namespace="http://schemas.microsoft.com/office/infopath/2007/PartnerControls"/>
    <xsd:element name="o606121503634f60aadbd34f286ff3d9" ma:index="10" nillable="true" ma:taxonomy="true" ma:internalName="o606121503634f60aadbd34f286ff3d9" ma:taxonomyFieldName="Document_x0020_Category" ma:displayName="Document Category" ma:default="" ma:fieldId="{86061215-0363-4f60-aadb-d34f286ff3d9}" ma:taxonomyMulti="true" ma:sspId="ceefa7fb-4336-4fa1-9d81-8bd6ad6a0761" ma:termSetId="8467628b-cc19-41c8-84de-1e197b3524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88da9af2-fc06-457f-9f9b-54ea4b8c2f8e}" ma:internalName="TaxCatchAll" ma:showField="CatchAllData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88da9af2-fc06-457f-9f9b-54ea4b8c2f8e}" ma:internalName="TaxCatchAllLabel" ma:readOnly="true" ma:showField="CatchAllDataLabel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60e8a9bb7a5498084be0308f3b51622" ma:index="14" nillable="true" ma:taxonomy="true" ma:internalName="a60e8a9bb7a5498084be0308f3b51622" ma:taxonomyFieldName="The_x0020_University" ma:displayName="The University" ma:default="" ma:fieldId="{a60e8a9b-b7a5-4980-84be-0308f3b51622}" ma:taxonomyMulti="true" ma:sspId="ceefa7fb-4336-4fa1-9d81-8bd6ad6a0761" ma:termSetId="d027352d-354c-4edb-9a10-0a26093ac2d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EC1AE9-8C2C-4186-AB39-C5A3B23FE6D6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6c533f7-61db-40a9-92cc-7bf39d0de39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660B9A4-C7B7-4FCB-887C-713BADDAC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c533f7-61db-40a9-92cc-7bf39d0de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CEB917-FE66-4630-B98A-7901347707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UL.pot</Template>
  <TotalTime>6165</TotalTime>
  <Words>1134</Words>
  <Application>Microsoft Office PowerPoint</Application>
  <PresentationFormat>On-screen Show (4:3)</PresentationFormat>
  <Paragraphs>274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Symbol</vt:lpstr>
      <vt:lpstr>Wingdings</vt:lpstr>
      <vt:lpstr>ppt UL</vt:lpstr>
      <vt:lpstr>PowerPoint Presentation</vt:lpstr>
      <vt:lpstr>Ausgangssituation I</vt:lpstr>
      <vt:lpstr>Ausgangssituation II</vt:lpstr>
      <vt:lpstr>Interreg-Projekt EmiSûre</vt:lpstr>
      <vt:lpstr>PowerPoint Presentation</vt:lpstr>
      <vt:lpstr>Projektgebiet I</vt:lpstr>
      <vt:lpstr>Projektgebiet II</vt:lpstr>
      <vt:lpstr>Projektziele</vt:lpstr>
      <vt:lpstr>Warum bewachsene Bodenfilter?</vt:lpstr>
      <vt:lpstr>Prozesse in bewachsenen Bodenfilter I</vt:lpstr>
      <vt:lpstr>Prozesse in bewachsenen Bodenfilter</vt:lpstr>
      <vt:lpstr>EmiSûre-Bodenfilter – Labor und Pilot</vt:lpstr>
      <vt:lpstr>Verwendete Substrate</vt:lpstr>
      <vt:lpstr>Versuchskonzeption</vt:lpstr>
      <vt:lpstr>Untersuchte Substanzen</vt:lpstr>
      <vt:lpstr>Laborversuche</vt:lpstr>
      <vt:lpstr>Abbau klassische Abwasserparameter</vt:lpstr>
      <vt:lpstr>Abbau Spurenstoffe I</vt:lpstr>
      <vt:lpstr>Abbau Spurenstoffe II</vt:lpstr>
      <vt:lpstr>Beispiel Diclofenac - Schmerzmittel</vt:lpstr>
      <vt:lpstr>Beispiel Diuron - Herbizid</vt:lpstr>
      <vt:lpstr>Beispiel TCPP - Flammschutzmittel</vt:lpstr>
      <vt:lpstr>Nächste Schritte I</vt:lpstr>
      <vt:lpstr>Zusammenfassend</vt:lpstr>
      <vt:lpstr>Offene Fragen I</vt:lpstr>
      <vt:lpstr>Offene Fragen II</vt:lpstr>
      <vt:lpstr>PowerPoint Presentation</vt:lpstr>
    </vt:vector>
  </TitlesOfParts>
  <Company>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Luxembourg Power Point Template</dc:title>
  <dc:creator>Daniele Stoffel</dc:creator>
  <cp:lastModifiedBy>Christiane Schmit</cp:lastModifiedBy>
  <cp:revision>386</cp:revision>
  <cp:lastPrinted>2019-09-30T12:13:54Z</cp:lastPrinted>
  <dcterms:created xsi:type="dcterms:W3CDTF">2015-07-17T11:35:21Z</dcterms:created>
  <dcterms:modified xsi:type="dcterms:W3CDTF">2019-09-30T13:44:14Z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0x0101000D91315580376B46A11719EE4F871FF5</vt:lpwstr>
  </property>
  <property fmtid="{D5CDD505-2E9C-101B-9397-08002B2CF9AE}" pid="3" name="Document Category">
    <vt:lpwstr>14;#Template|d449e3eb-181a-4ef3-83d2-948c1b505633</vt:lpwstr>
  </property>
  <property fmtid="{D5CDD505-2E9C-101B-9397-08002B2CF9AE}" pid="4" name="The University">
    <vt:lpwstr>74;#CS|fd244bff-d3ca-4376-a153-adc234d8de31</vt:lpwstr>
  </property>
</Properties>
</file>