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585" r:id="rId2"/>
    <p:sldId id="646" r:id="rId3"/>
    <p:sldId id="648" r:id="rId4"/>
    <p:sldId id="501" r:id="rId5"/>
    <p:sldId id="619" r:id="rId6"/>
    <p:sldId id="616" r:id="rId7"/>
    <p:sldId id="615" r:id="rId8"/>
    <p:sldId id="600" r:id="rId9"/>
    <p:sldId id="644" r:id="rId10"/>
    <p:sldId id="645" r:id="rId11"/>
    <p:sldId id="540" r:id="rId12"/>
    <p:sldId id="541" r:id="rId13"/>
    <p:sldId id="542" r:id="rId14"/>
    <p:sldId id="635" r:id="rId15"/>
    <p:sldId id="543" r:id="rId16"/>
    <p:sldId id="544" r:id="rId17"/>
    <p:sldId id="545" r:id="rId18"/>
    <p:sldId id="636" r:id="rId19"/>
    <p:sldId id="546" r:id="rId20"/>
    <p:sldId id="639" r:id="rId21"/>
    <p:sldId id="640" r:id="rId22"/>
    <p:sldId id="641" r:id="rId23"/>
    <p:sldId id="642" r:id="rId24"/>
    <p:sldId id="547" r:id="rId25"/>
    <p:sldId id="637" r:id="rId26"/>
    <p:sldId id="638" r:id="rId27"/>
    <p:sldId id="548" r:id="rId28"/>
    <p:sldId id="549" r:id="rId29"/>
    <p:sldId id="570" r:id="rId30"/>
    <p:sldId id="383" r:id="rId31"/>
    <p:sldId id="571" r:id="rId32"/>
    <p:sldId id="572" r:id="rId33"/>
    <p:sldId id="582" r:id="rId34"/>
    <p:sldId id="584" r:id="rId35"/>
    <p:sldId id="643" r:id="rId36"/>
    <p:sldId id="569" r:id="rId37"/>
  </p:sldIdLst>
  <p:sldSz cx="9144000" cy="6858000" type="screen4x3"/>
  <p:notesSz cx="6797675" cy="98742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F2FF"/>
    <a:srgbClr val="B3EBFF"/>
    <a:srgbClr val="7D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ëttselte Stil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9" autoAdjust="0"/>
    <p:restoredTop sz="86374" autoAdjust="0"/>
  </p:normalViewPr>
  <p:slideViewPr>
    <p:cSldViewPr>
      <p:cViewPr varScale="1">
        <p:scale>
          <a:sx n="81" d="100"/>
          <a:sy n="81" d="100"/>
        </p:scale>
        <p:origin x="61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04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658" y="-51"/>
      </p:cViewPr>
      <p:guideLst>
        <p:guide orient="horz" pos="311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w_work\sebes\georges.kraus\dms16578\Monitoring%20pollution%20Haute-S&#251;re%20M&#233;tazachlore%20avec%20m&#233;tabilites%20et%20AMP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b-L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Métazachlore dans l'eau brute et traitée </a:t>
            </a:r>
          </a:p>
        </c:rich>
      </c:tx>
      <c:layout>
        <c:manualLayout>
          <c:xMode val="edge"/>
          <c:yMode val="edge"/>
          <c:x val="0.28378503821233175"/>
          <c:y val="4.3349295057956087E-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0.10949080992571429"/>
          <c:y val="0.14483360812339127"/>
          <c:w val="0.79998036309031051"/>
          <c:h val="0.69863724830798046"/>
        </c:manualLayout>
      </c:layout>
      <c:scatterChart>
        <c:scatterStyle val="smoothMarker"/>
        <c:varyColors val="0"/>
        <c:ser>
          <c:idx val="0"/>
          <c:order val="0"/>
          <c:tx>
            <c:v>Métazachlore Eau brute</c:v>
          </c:tx>
          <c:spPr>
            <a:ln>
              <a:solidFill>
                <a:srgbClr val="33CC33"/>
              </a:solidFill>
            </a:ln>
          </c:spPr>
          <c:marker>
            <c:symbol val="diamond"/>
            <c:size val="7"/>
            <c:spPr>
              <a:solidFill>
                <a:srgbClr val="33CC33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Métazachlore!$A$25:$A$470</c:f>
              <c:numCache>
                <c:formatCode>General</c:formatCode>
                <c:ptCount val="446"/>
                <c:pt idx="0" formatCode="[$-1046E]dd/mm/yyyy;@">
                  <c:v>41906</c:v>
                </c:pt>
                <c:pt idx="9" formatCode="[$-1046E]dd/mm/yyyy;@">
                  <c:v>41907</c:v>
                </c:pt>
                <c:pt idx="18" formatCode="[$-1046E]dd/mm/yyyy;@">
                  <c:v>41908</c:v>
                </c:pt>
                <c:pt idx="27" formatCode="[$-1046E]dd/mm/yyyy;@">
                  <c:v>41909</c:v>
                </c:pt>
                <c:pt idx="36" formatCode="[$-1046E]dd/mm/yyyy;@">
                  <c:v>41910</c:v>
                </c:pt>
                <c:pt idx="45" formatCode="[$-1046E]dd/mm/yyyy;@">
                  <c:v>41911</c:v>
                </c:pt>
                <c:pt idx="54" formatCode="[$-1046E]dd/mm/yyyy;@">
                  <c:v>41912</c:v>
                </c:pt>
                <c:pt idx="63" formatCode="[$-1046E]dd/mm/yyyy;@">
                  <c:v>41913</c:v>
                </c:pt>
                <c:pt idx="72" formatCode="[$-1046E]dd/mm/yyyy;@">
                  <c:v>41914</c:v>
                </c:pt>
                <c:pt idx="81" formatCode="[$-1046E]dd/mm/yyyy;@">
                  <c:v>41915</c:v>
                </c:pt>
                <c:pt idx="90" formatCode="[$-1046E]dd/mm/yyyy;@">
                  <c:v>41916</c:v>
                </c:pt>
                <c:pt idx="99" formatCode="[$-1046E]dd/mm/yyyy;@">
                  <c:v>41917</c:v>
                </c:pt>
                <c:pt idx="108" formatCode="[$-1046E]dd/mm/yyyy;@">
                  <c:v>41919</c:v>
                </c:pt>
                <c:pt idx="117" formatCode="[$-1046E]dd/mm/yyyy;@">
                  <c:v>41920</c:v>
                </c:pt>
                <c:pt idx="126" formatCode="[$-1046E]dd/mm/yyyy;@">
                  <c:v>41921</c:v>
                </c:pt>
                <c:pt idx="135" formatCode="[$-1046E]dd/mm/yyyy;@">
                  <c:v>41922</c:v>
                </c:pt>
                <c:pt idx="144" formatCode="[$-1046E]dd/mm/yyyy;@">
                  <c:v>41923</c:v>
                </c:pt>
                <c:pt idx="145" formatCode="[$-1046E]dd/mm/yyyy;@">
                  <c:v>41924</c:v>
                </c:pt>
                <c:pt idx="146" formatCode="[$-1046E]dd/mm/yyyy;@">
                  <c:v>41925</c:v>
                </c:pt>
                <c:pt idx="155" formatCode="[$-1046E]dd/mm/yyyy;@">
                  <c:v>41926</c:v>
                </c:pt>
                <c:pt idx="156" formatCode="[$-1046E]dd/mm/yyyy;@">
                  <c:v>41927</c:v>
                </c:pt>
                <c:pt idx="165" formatCode="[$-1046E]dd/mm/yyyy;@">
                  <c:v>41928</c:v>
                </c:pt>
                <c:pt idx="166" formatCode="[$-1046E]dd/mm/yyyy;@">
                  <c:v>41929</c:v>
                </c:pt>
                <c:pt idx="175" formatCode="[$-1046E]dd/mm/yyyy;@">
                  <c:v>41930</c:v>
                </c:pt>
                <c:pt idx="176" formatCode="[$-1046E]dd/mm/yyyy;@">
                  <c:v>41931</c:v>
                </c:pt>
                <c:pt idx="177" formatCode="[$-1046E]dd/mm/yyyy;@">
                  <c:v>41932</c:v>
                </c:pt>
                <c:pt idx="178" formatCode="[$-1046E]dd/mm/yyyy;@">
                  <c:v>41933</c:v>
                </c:pt>
                <c:pt idx="179" formatCode="[$-1046E]dd/mm/yyyy;@">
                  <c:v>41934</c:v>
                </c:pt>
                <c:pt idx="180" formatCode="[$-1046E]dd/mm/yyyy;@">
                  <c:v>41935</c:v>
                </c:pt>
                <c:pt idx="189" formatCode="[$-1046E]dd/mm/yyyy;@">
                  <c:v>41936</c:v>
                </c:pt>
                <c:pt idx="190" formatCode="[$-1046E]dd/mm/yyyy;@">
                  <c:v>41939</c:v>
                </c:pt>
                <c:pt idx="191" formatCode="[$-1046E]dd/mm/yyyy;@">
                  <c:v>41940</c:v>
                </c:pt>
                <c:pt idx="192" formatCode="[$-1046E]dd/mm/yyyy;@">
                  <c:v>41941</c:v>
                </c:pt>
                <c:pt idx="193" formatCode="[$-1046E]dd/mm/yyyy;@">
                  <c:v>41942</c:v>
                </c:pt>
                <c:pt idx="202" formatCode="[$-1046E]dd/mm/yyyy;@">
                  <c:v>41943</c:v>
                </c:pt>
                <c:pt idx="203" formatCode="[$-1046E]dd/mm/yyyy;@">
                  <c:v>41944</c:v>
                </c:pt>
                <c:pt idx="204" formatCode="[$-1046E]dd/mm/yyyy;@">
                  <c:v>41945</c:v>
                </c:pt>
                <c:pt idx="205" formatCode="[$-1046E]dd/mm/yyyy;@">
                  <c:v>41946</c:v>
                </c:pt>
                <c:pt idx="206" formatCode="[$-1046E]dd/mm/yyyy;@">
                  <c:v>41948</c:v>
                </c:pt>
                <c:pt idx="207" formatCode="[$-1046E]dd/mm/yyyy;@">
                  <c:v>41949</c:v>
                </c:pt>
                <c:pt idx="215" formatCode="[$-1046E]dd/mm/yyyy;@">
                  <c:v>41950</c:v>
                </c:pt>
                <c:pt idx="216" formatCode="[$-1046E]dd/mm/yyyy;@">
                  <c:v>41951</c:v>
                </c:pt>
                <c:pt idx="217" formatCode="[$-1046E]dd/mm/yyyy;@">
                  <c:v>41952</c:v>
                </c:pt>
                <c:pt idx="218" formatCode="[$-1046E]dd/mm/yyyy;@">
                  <c:v>41953</c:v>
                </c:pt>
                <c:pt idx="219" formatCode="[$-1046E]dd/mm/yyyy;@">
                  <c:v>41954</c:v>
                </c:pt>
                <c:pt idx="220" formatCode="[$-1046E]dd/mm/yyyy;@">
                  <c:v>41955</c:v>
                </c:pt>
                <c:pt idx="221" formatCode="[$-1046E]dd/mm/yyyy;@">
                  <c:v>41956</c:v>
                </c:pt>
                <c:pt idx="229" formatCode="[$-1046E]dd/mm/yyyy;@">
                  <c:v>41957</c:v>
                </c:pt>
                <c:pt idx="230" formatCode="[$-1046E]dd/mm/yyyy;@">
                  <c:v>41958</c:v>
                </c:pt>
                <c:pt idx="231" formatCode="[$-1046E]dd/mm/yyyy;@">
                  <c:v>41959</c:v>
                </c:pt>
                <c:pt idx="232" formatCode="[$-1046E]dd/mm/yyyy;@">
                  <c:v>41960</c:v>
                </c:pt>
                <c:pt idx="233" formatCode="[$-1046E]dd/mm/yyyy;@">
                  <c:v>41961</c:v>
                </c:pt>
                <c:pt idx="234" formatCode="[$-1046E]dd/mm/yyyy;@">
                  <c:v>41962</c:v>
                </c:pt>
                <c:pt idx="235" formatCode="[$-1046E]dd/mm/yyyy;@">
                  <c:v>41963</c:v>
                </c:pt>
                <c:pt idx="236" formatCode="[$-1046E]dd/mm/yyyy;@">
                  <c:v>41964</c:v>
                </c:pt>
                <c:pt idx="237" formatCode="[$-1046E]dd/mm/yyyy;@">
                  <c:v>41965</c:v>
                </c:pt>
                <c:pt idx="238" formatCode="[$-1046E]dd/mm/yyyy;@">
                  <c:v>41966</c:v>
                </c:pt>
                <c:pt idx="239" formatCode="[$-1046E]dd/mm/yyyy;@">
                  <c:v>41967</c:v>
                </c:pt>
                <c:pt idx="240" formatCode="[$-1046E]dd/mm/yyyy;@">
                  <c:v>41968</c:v>
                </c:pt>
                <c:pt idx="241" formatCode="[$-1046E]dd/mm/yyyy;@">
                  <c:v>41969</c:v>
                </c:pt>
                <c:pt idx="242" formatCode="[$-1046E]dd/mm/yyyy;@">
                  <c:v>41970</c:v>
                </c:pt>
                <c:pt idx="250" formatCode="[$-1046E]dd/mm/yyyy;@">
                  <c:v>41971</c:v>
                </c:pt>
                <c:pt idx="251" formatCode="[$-1046E]dd/mm/yyyy;@">
                  <c:v>41974</c:v>
                </c:pt>
                <c:pt idx="252" formatCode="[$-1046E]dd/mm/yyyy;@">
                  <c:v>41975</c:v>
                </c:pt>
                <c:pt idx="253" formatCode="[$-1046E]dd/mm/yyyy;@">
                  <c:v>41976</c:v>
                </c:pt>
                <c:pt idx="254" formatCode="[$-1046E]dd/mm/yyyy;@">
                  <c:v>41977</c:v>
                </c:pt>
                <c:pt idx="262" formatCode="[$-1046E]dd/mm/yyyy;@">
                  <c:v>41978</c:v>
                </c:pt>
                <c:pt idx="263" formatCode="[$-1046E]dd/mm/yyyy;@">
                  <c:v>41979</c:v>
                </c:pt>
                <c:pt idx="264" formatCode="[$-1046E]dd/mm/yyyy;@">
                  <c:v>41980</c:v>
                </c:pt>
                <c:pt idx="265" formatCode="[$-1046E]dd/mm/yyyy;@">
                  <c:v>41981</c:v>
                </c:pt>
                <c:pt idx="266" formatCode="[$-1046E]dd/mm/yyyy;@">
                  <c:v>41982</c:v>
                </c:pt>
                <c:pt idx="267" formatCode="[$-1046E]dd/mm/yyyy;@">
                  <c:v>41983</c:v>
                </c:pt>
                <c:pt idx="268" formatCode="[$-1046E]dd/mm/yyyy;@">
                  <c:v>41984</c:v>
                </c:pt>
                <c:pt idx="276" formatCode="[$-1046E]dd/mm/yyyy;@">
                  <c:v>41985</c:v>
                </c:pt>
                <c:pt idx="277" formatCode="[$-1046E]dd/mm/yyyy;@">
                  <c:v>41988</c:v>
                </c:pt>
                <c:pt idx="278" formatCode="[$-1046E]dd/mm/yyyy;@">
                  <c:v>41989</c:v>
                </c:pt>
                <c:pt idx="279" formatCode="[$-1046E]dd/mm/yyyy;@">
                  <c:v>41990</c:v>
                </c:pt>
                <c:pt idx="280" formatCode="[$-1046E]dd/mm/yyyy;@">
                  <c:v>41991</c:v>
                </c:pt>
                <c:pt idx="288" formatCode="[$-1046E]dd/mm/yyyy;@">
                  <c:v>41992</c:v>
                </c:pt>
                <c:pt idx="289" formatCode="[$-1046E]dd/mm/yyyy;@">
                  <c:v>41993</c:v>
                </c:pt>
                <c:pt idx="290" formatCode="[$-1046E]dd/mm/yyyy;@">
                  <c:v>41994</c:v>
                </c:pt>
                <c:pt idx="291" formatCode="[$-1046E]dd/mm/yyyy;@">
                  <c:v>41995</c:v>
                </c:pt>
                <c:pt idx="292" formatCode="[$-1046E]dd/mm/yyyy;@">
                  <c:v>41996</c:v>
                </c:pt>
                <c:pt idx="293" formatCode="[$-1046E]dd/mm/yyyy;@">
                  <c:v>41997</c:v>
                </c:pt>
                <c:pt idx="294" formatCode="[$-1046E]dd/mm/yyyy;@">
                  <c:v>41998</c:v>
                </c:pt>
                <c:pt idx="295" formatCode="[$-1046E]dd/mm/yyyy;@">
                  <c:v>41999</c:v>
                </c:pt>
                <c:pt idx="296" formatCode="[$-1046E]dd/mm/yyyy;@">
                  <c:v>42000</c:v>
                </c:pt>
                <c:pt idx="297" formatCode="[$-1046E]dd/mm/yyyy;@">
                  <c:v>42001</c:v>
                </c:pt>
                <c:pt idx="298" formatCode="[$-1046E]dd/mm/yyyy;@">
                  <c:v>42002</c:v>
                </c:pt>
                <c:pt idx="306" formatCode="[$-1046E]dd/mm/yyyy;@">
                  <c:v>42003</c:v>
                </c:pt>
                <c:pt idx="307" formatCode="[$-1046E]dd/mm/yyyy;@">
                  <c:v>42004</c:v>
                </c:pt>
                <c:pt idx="308" formatCode="[$-1046E]dd/mm/yyyy;@">
                  <c:v>42005</c:v>
                </c:pt>
                <c:pt idx="309" formatCode="[$-1046E]dd/mm/yyyy;@">
                  <c:v>42006</c:v>
                </c:pt>
                <c:pt idx="310" formatCode="[$-1046E]dd/mm/yyyy;@">
                  <c:v>42007</c:v>
                </c:pt>
                <c:pt idx="311" formatCode="[$-1046E]dd/mm/yyyy;@">
                  <c:v>42008</c:v>
                </c:pt>
                <c:pt idx="312" formatCode="[$-1046E]dd/mm/yyyy;@">
                  <c:v>42009</c:v>
                </c:pt>
                <c:pt idx="313" formatCode="[$-1046E]dd/mm/yyyy;@">
                  <c:v>42010</c:v>
                </c:pt>
                <c:pt idx="314" formatCode="[$-1046E]dd/mm/yyyy;@">
                  <c:v>42011</c:v>
                </c:pt>
                <c:pt idx="315" formatCode="[$-1046E]dd/mm/yyyy;@">
                  <c:v>42012</c:v>
                </c:pt>
                <c:pt idx="323" formatCode="[$-1046E]dd/mm/yyyy;@">
                  <c:v>42013</c:v>
                </c:pt>
                <c:pt idx="324" formatCode="[$-1046E]dd/mm/yyyy;@">
                  <c:v>42014</c:v>
                </c:pt>
                <c:pt idx="325" formatCode="[$-1046E]dd/mm/yyyy;@">
                  <c:v>42015</c:v>
                </c:pt>
                <c:pt idx="326" formatCode="[$-1046E]dd/mm/yyyy;@">
                  <c:v>42016</c:v>
                </c:pt>
                <c:pt idx="327" formatCode="[$-1046E]dd/mm/yyyy;@">
                  <c:v>42017</c:v>
                </c:pt>
                <c:pt idx="328" formatCode="[$-1046E]dd/mm/yyyy;@">
                  <c:v>42018</c:v>
                </c:pt>
                <c:pt idx="335" formatCode="[$-1046E]dd/mm/yyyy;@">
                  <c:v>42019</c:v>
                </c:pt>
                <c:pt idx="336" formatCode="[$-1046E]dd/mm/yyyy;@">
                  <c:v>42020</c:v>
                </c:pt>
                <c:pt idx="337" formatCode="[$-1046E]dd/mm/yyyy;@">
                  <c:v>42023</c:v>
                </c:pt>
                <c:pt idx="338" formatCode="[$-1046E]dd/mm/yyyy;@">
                  <c:v>42025</c:v>
                </c:pt>
                <c:pt idx="339" formatCode="[$-1046E]dd/mm/yyyy;@">
                  <c:v>42027</c:v>
                </c:pt>
                <c:pt idx="340" formatCode="[$-1046E]dd/mm/yyyy;@">
                  <c:v>42029</c:v>
                </c:pt>
                <c:pt idx="341" formatCode="[$-1046E]dd/mm/yyyy;@">
                  <c:v>42032</c:v>
                </c:pt>
                <c:pt idx="342" formatCode="[$-1046E]dd/mm/yyyy;@">
                  <c:v>42034</c:v>
                </c:pt>
                <c:pt idx="343" formatCode="[$-1046E]dd/mm/yyyy;@">
                  <c:v>42037</c:v>
                </c:pt>
                <c:pt idx="344" formatCode="[$-1046E]dd/mm/yyyy;@">
                  <c:v>42039</c:v>
                </c:pt>
                <c:pt idx="345" formatCode="[$-1046E]dd/mm/yyyy;@">
                  <c:v>42041</c:v>
                </c:pt>
                <c:pt idx="346" formatCode="[$-1046E]dd/mm/yyyy;@">
                  <c:v>42043</c:v>
                </c:pt>
                <c:pt idx="347" formatCode="[$-1046E]dd/mm/yyyy;@">
                  <c:v>42044</c:v>
                </c:pt>
                <c:pt idx="348" formatCode="[$-1046E]dd/mm/yyyy;@">
                  <c:v>42045</c:v>
                </c:pt>
                <c:pt idx="349" formatCode="[$-1046E]dd/mm/yyyy;@">
                  <c:v>42046</c:v>
                </c:pt>
                <c:pt idx="356" formatCode="[$-1046E]dd/mm/yyyy;@">
                  <c:v>42048</c:v>
                </c:pt>
                <c:pt idx="358" formatCode="[$-1046E]dd/mm/yyyy;@">
                  <c:v>42051</c:v>
                </c:pt>
                <c:pt idx="359" formatCode="[$-1046E]dd/mm/yyyy;@">
                  <c:v>42053</c:v>
                </c:pt>
                <c:pt idx="366" formatCode="[$-1046E]dd/mm/yyyy;@">
                  <c:v>42055</c:v>
                </c:pt>
                <c:pt idx="367" formatCode="[$-1046E]dd/mm/yyyy;@">
                  <c:v>42058</c:v>
                </c:pt>
                <c:pt idx="368" formatCode="[$-1046E]dd/mm/yyyy;@">
                  <c:v>42060</c:v>
                </c:pt>
                <c:pt idx="369" formatCode="[$-1046E]dd/mm/yyyy;@">
                  <c:v>42062</c:v>
                </c:pt>
                <c:pt idx="370" formatCode="[$-1046E]dd/mm/yyyy;@">
                  <c:v>42065</c:v>
                </c:pt>
                <c:pt idx="371" formatCode="[$-1046E]dd/mm/yyyy;@">
                  <c:v>42067</c:v>
                </c:pt>
                <c:pt idx="372" formatCode="[$-1046E]dd/mm/yyyy;@">
                  <c:v>42069</c:v>
                </c:pt>
                <c:pt idx="373" formatCode="[$-1046E]dd/mm/yyyy;@">
                  <c:v>42072</c:v>
                </c:pt>
                <c:pt idx="374" formatCode="[$-1046E]dd/mm/yyyy;@">
                  <c:v>42074</c:v>
                </c:pt>
                <c:pt idx="375" formatCode="[$-1046E]dd/mm/yyyy;@">
                  <c:v>42076</c:v>
                </c:pt>
                <c:pt idx="376" formatCode="[$-1046E]dd/mm/yyyy;@">
                  <c:v>42079</c:v>
                </c:pt>
                <c:pt idx="377" formatCode="[$-1046E]dd/mm/yyyy;@">
                  <c:v>42081</c:v>
                </c:pt>
                <c:pt idx="378" formatCode="[$-1046E]dd/mm/yyyy;@">
                  <c:v>42083</c:v>
                </c:pt>
                <c:pt idx="379" formatCode="[$-1046E]dd/mm/yyyy;@">
                  <c:v>42086</c:v>
                </c:pt>
                <c:pt idx="380" formatCode="[$-1046E]dd/mm/yyyy;@">
                  <c:v>42088</c:v>
                </c:pt>
                <c:pt idx="381" formatCode="[$-1046E]dd/mm/yyyy;@">
                  <c:v>42090</c:v>
                </c:pt>
                <c:pt idx="382" formatCode="[$-1046E]dd/mm/yyyy;@">
                  <c:v>42093</c:v>
                </c:pt>
                <c:pt idx="383" formatCode="[$-1046E]dd/mm/yyyy;@">
                  <c:v>42095</c:v>
                </c:pt>
                <c:pt idx="384" formatCode="[$-1046E]dd/mm/yyyy;@">
                  <c:v>42097</c:v>
                </c:pt>
                <c:pt idx="385" formatCode="[$-1046E]dd/mm/yyyy;@">
                  <c:v>42101</c:v>
                </c:pt>
                <c:pt idx="386" formatCode="[$-1046E]dd/mm/yyyy;@">
                  <c:v>42102</c:v>
                </c:pt>
                <c:pt idx="387" formatCode="[$-1046E]dd/mm/yyyy;@">
                  <c:v>42104</c:v>
                </c:pt>
                <c:pt idx="388" formatCode="[$-1046E]dd/mm/yyyy;@">
                  <c:v>42107</c:v>
                </c:pt>
                <c:pt idx="389" formatCode="[$-1046E]dd/mm/yyyy;@">
                  <c:v>42109</c:v>
                </c:pt>
                <c:pt idx="390" formatCode="[$-1046E]dd/mm/yyyy;@">
                  <c:v>42111</c:v>
                </c:pt>
                <c:pt idx="391" formatCode="[$-1046E]dd/mm/yyyy;@">
                  <c:v>42114</c:v>
                </c:pt>
                <c:pt idx="392" formatCode="[$-1046E]dd/mm/yyyy;@">
                  <c:v>42116</c:v>
                </c:pt>
                <c:pt idx="393" formatCode="[$-1046E]dd/mm/yyyy;@">
                  <c:v>42118</c:v>
                </c:pt>
                <c:pt idx="394" formatCode="[$-1046E]dd/mm/yyyy;@">
                  <c:v>42121</c:v>
                </c:pt>
                <c:pt idx="395" formatCode="[$-1046E]dd/mm/yyyy;@">
                  <c:v>42123</c:v>
                </c:pt>
                <c:pt idx="396" formatCode="[$-1046E]dd/mm/yyyy;@">
                  <c:v>42125</c:v>
                </c:pt>
                <c:pt idx="397" formatCode="[$-1046E]dd/mm/yyyy;@">
                  <c:v>42128</c:v>
                </c:pt>
                <c:pt idx="398" formatCode="[$-1046E]dd/mm/yyyy;@">
                  <c:v>42130</c:v>
                </c:pt>
                <c:pt idx="399" formatCode="[$-1046E]dd/mm/yyyy;@">
                  <c:v>42132</c:v>
                </c:pt>
                <c:pt idx="400" formatCode="[$-1046E]dd/mm/yyyy;@">
                  <c:v>42135</c:v>
                </c:pt>
                <c:pt idx="401" formatCode="[$-1046E]dd/mm/yyyy;@">
                  <c:v>42137</c:v>
                </c:pt>
                <c:pt idx="402" formatCode="[$-1046E]dd/mm/yyyy;@">
                  <c:v>42139</c:v>
                </c:pt>
                <c:pt idx="403" formatCode="[$-1046E]dd/mm/yyyy;@">
                  <c:v>42142</c:v>
                </c:pt>
                <c:pt idx="404" formatCode="[$-1046E]dd/mm/yyyy;@">
                  <c:v>42144</c:v>
                </c:pt>
                <c:pt idx="405" formatCode="[$-1046E]dd/mm/yyyy;@">
                  <c:v>42146</c:v>
                </c:pt>
                <c:pt idx="406" formatCode="[$-1046E]dd/mm/yyyy;@">
                  <c:v>42151</c:v>
                </c:pt>
                <c:pt idx="407" formatCode="[$-1046E]dd/mm/yyyy;@">
                  <c:v>42153</c:v>
                </c:pt>
                <c:pt idx="408" formatCode="[$-1046E]dd/mm/yyyy;@">
                  <c:v>42156</c:v>
                </c:pt>
                <c:pt idx="409" formatCode="[$-1046E]dd/mm/yyyy;@">
                  <c:v>42158</c:v>
                </c:pt>
                <c:pt idx="410" formatCode="[$-1046E]dd/mm/yyyy;@">
                  <c:v>42160</c:v>
                </c:pt>
                <c:pt idx="411" formatCode="[$-1046E]dd/mm/yyyy;@">
                  <c:v>42163</c:v>
                </c:pt>
                <c:pt idx="412" formatCode="[$-1046E]dd/mm/yyyy;@">
                  <c:v>42165</c:v>
                </c:pt>
                <c:pt idx="413" formatCode="[$-1046E]dd/mm/yyyy;@">
                  <c:v>42167</c:v>
                </c:pt>
                <c:pt idx="414" formatCode="[$-1046E]dd/mm/yyyy;@">
                  <c:v>42170</c:v>
                </c:pt>
                <c:pt idx="415" formatCode="[$-1046E]dd/mm/yyyy;@">
                  <c:v>42172</c:v>
                </c:pt>
                <c:pt idx="416" formatCode="[$-1046E]dd/mm/yyyy;@">
                  <c:v>42174</c:v>
                </c:pt>
                <c:pt idx="417" formatCode="[$-1046E]dd/mm/yyyy;@">
                  <c:v>42177</c:v>
                </c:pt>
                <c:pt idx="418" formatCode="[$-1046E]dd/mm/yyyy;@">
                  <c:v>42179</c:v>
                </c:pt>
                <c:pt idx="419" formatCode="[$-1046E]dd/mm/yyyy;@">
                  <c:v>42181</c:v>
                </c:pt>
                <c:pt idx="420" formatCode="[$-1046E]dd/mm/yyyy;@">
                  <c:v>42184</c:v>
                </c:pt>
                <c:pt idx="421" formatCode="[$-1046E]dd/mm/yyyy;@">
                  <c:v>42186</c:v>
                </c:pt>
                <c:pt idx="422" formatCode="[$-1046E]dd/mm/yyyy;@">
                  <c:v>42188</c:v>
                </c:pt>
                <c:pt idx="423" formatCode="[$-1046E]dd/mm/yyyy;@">
                  <c:v>42191</c:v>
                </c:pt>
                <c:pt idx="424" formatCode="[$-1046E]dd/mm/yyyy;@">
                  <c:v>42193</c:v>
                </c:pt>
                <c:pt idx="425" formatCode="[$-1046E]dd/mm/yyyy;@">
                  <c:v>42195</c:v>
                </c:pt>
                <c:pt idx="426" formatCode="[$-1046E]dd/mm/yyyy;@">
                  <c:v>42198</c:v>
                </c:pt>
                <c:pt idx="427" formatCode="[$-1046E]dd/mm/yyyy;@">
                  <c:v>42200</c:v>
                </c:pt>
                <c:pt idx="428" formatCode="[$-1046E]dd/mm/yyyy;@">
                  <c:v>42202</c:v>
                </c:pt>
                <c:pt idx="429" formatCode="[$-1046E]dd/mm/yyyy;@">
                  <c:v>42205</c:v>
                </c:pt>
                <c:pt idx="430" formatCode="[$-1046E]dd/mm/yyyy;@">
                  <c:v>42207</c:v>
                </c:pt>
                <c:pt idx="431" formatCode="[$-1046E]dd/mm/yyyy;@">
                  <c:v>42209</c:v>
                </c:pt>
                <c:pt idx="432" formatCode="[$-1046E]dd/mm/yyyy;@">
                  <c:v>42212</c:v>
                </c:pt>
                <c:pt idx="433" formatCode="[$-1046E]dd/mm/yyyy;@">
                  <c:v>42221</c:v>
                </c:pt>
                <c:pt idx="434" formatCode="[$-1046E]dd/mm/yyyy;@">
                  <c:v>42223</c:v>
                </c:pt>
                <c:pt idx="435" formatCode="[$-1046E]dd/mm/yyyy;@">
                  <c:v>42226</c:v>
                </c:pt>
                <c:pt idx="436" formatCode="[$-1046E]dd/mm/yyyy;@">
                  <c:v>42228</c:v>
                </c:pt>
                <c:pt idx="437" formatCode="[$-1046E]dd/mm/yyyy;@">
                  <c:v>42230</c:v>
                </c:pt>
                <c:pt idx="438" formatCode="[$-1046E]dd/mm/yyyy;@">
                  <c:v>42233</c:v>
                </c:pt>
                <c:pt idx="439" formatCode="[$-1046E]dd/mm/yyyy;@">
                  <c:v>42235</c:v>
                </c:pt>
                <c:pt idx="440" formatCode="[$-1046E]dd/mm/yyyy;@">
                  <c:v>42237</c:v>
                </c:pt>
                <c:pt idx="441" formatCode="[$-1046E]dd/mm/yyyy;@">
                  <c:v>42240</c:v>
                </c:pt>
                <c:pt idx="442" formatCode="[$-1046E]dd/mm/yyyy;@">
                  <c:v>42244</c:v>
                </c:pt>
                <c:pt idx="443" formatCode="[$-1046E]dd/mm/yyyy;@">
                  <c:v>42247</c:v>
                </c:pt>
                <c:pt idx="444" formatCode="[$-1046E]dd/mm/yyyy;@">
                  <c:v>42250</c:v>
                </c:pt>
                <c:pt idx="445" formatCode="[$-1046E]dd/mm/yyyy;@">
                  <c:v>42283</c:v>
                </c:pt>
              </c:numCache>
            </c:numRef>
          </c:xVal>
          <c:yVal>
            <c:numRef>
              <c:f>Métazachlore!$I$25:$I$470</c:f>
              <c:numCache>
                <c:formatCode>General</c:formatCode>
                <c:ptCount val="446"/>
                <c:pt idx="0">
                  <c:v>0</c:v>
                </c:pt>
                <c:pt idx="9">
                  <c:v>0</c:v>
                </c:pt>
                <c:pt idx="18">
                  <c:v>0</c:v>
                </c:pt>
                <c:pt idx="27">
                  <c:v>0</c:v>
                </c:pt>
                <c:pt idx="36">
                  <c:v>0</c:v>
                </c:pt>
                <c:pt idx="45">
                  <c:v>0</c:v>
                </c:pt>
                <c:pt idx="54">
                  <c:v>0</c:v>
                </c:pt>
                <c:pt idx="63">
                  <c:v>0</c:v>
                </c:pt>
                <c:pt idx="72">
                  <c:v>0</c:v>
                </c:pt>
                <c:pt idx="81">
                  <c:v>0</c:v>
                </c:pt>
                <c:pt idx="82">
                  <c:v>0</c:v>
                </c:pt>
                <c:pt idx="90">
                  <c:v>0</c:v>
                </c:pt>
                <c:pt idx="91">
                  <c:v>0</c:v>
                </c:pt>
                <c:pt idx="99">
                  <c:v>0</c:v>
                </c:pt>
                <c:pt idx="100">
                  <c:v>0</c:v>
                </c:pt>
                <c:pt idx="108">
                  <c:v>0</c:v>
                </c:pt>
                <c:pt idx="109">
                  <c:v>0</c:v>
                </c:pt>
                <c:pt idx="117">
                  <c:v>0</c:v>
                </c:pt>
                <c:pt idx="126">
                  <c:v>0</c:v>
                </c:pt>
                <c:pt idx="135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55">
                  <c:v>0</c:v>
                </c:pt>
                <c:pt idx="156">
                  <c:v>0</c:v>
                </c:pt>
                <c:pt idx="165">
                  <c:v>0</c:v>
                </c:pt>
                <c:pt idx="166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90">
                  <c:v>3.6999999999999998E-2</c:v>
                </c:pt>
                <c:pt idx="191">
                  <c:v>3.4000000000000002E-2</c:v>
                </c:pt>
                <c:pt idx="192">
                  <c:v>5.3999999999999999E-2</c:v>
                </c:pt>
                <c:pt idx="193">
                  <c:v>6.5000000000000002E-2</c:v>
                </c:pt>
                <c:pt idx="202">
                  <c:v>5.8000000000000003E-2</c:v>
                </c:pt>
                <c:pt idx="203">
                  <c:v>6.8000000000000005E-2</c:v>
                </c:pt>
                <c:pt idx="204">
                  <c:v>7.4999999999999997E-2</c:v>
                </c:pt>
                <c:pt idx="205">
                  <c:v>7.3999999999999996E-2</c:v>
                </c:pt>
                <c:pt idx="206">
                  <c:v>7.3999999999999996E-2</c:v>
                </c:pt>
                <c:pt idx="215">
                  <c:v>7.0999999999999994E-2</c:v>
                </c:pt>
                <c:pt idx="216">
                  <c:v>7.0000000000000007E-2</c:v>
                </c:pt>
                <c:pt idx="217">
                  <c:v>5.7000000000000002E-2</c:v>
                </c:pt>
                <c:pt idx="218">
                  <c:v>5.5E-2</c:v>
                </c:pt>
                <c:pt idx="219">
                  <c:v>6.7000000000000004E-2</c:v>
                </c:pt>
                <c:pt idx="220">
                  <c:v>8.5999999999999993E-2</c:v>
                </c:pt>
                <c:pt idx="221">
                  <c:v>8.6999999999999994E-2</c:v>
                </c:pt>
                <c:pt idx="229">
                  <c:v>9.0999999999999998E-2</c:v>
                </c:pt>
                <c:pt idx="230" formatCode="0.000">
                  <c:v>9.8000000000000004E-2</c:v>
                </c:pt>
                <c:pt idx="231" formatCode="0.000">
                  <c:v>8.7999999999999995E-2</c:v>
                </c:pt>
                <c:pt idx="232" formatCode="0.000">
                  <c:v>8.8999999999999996E-2</c:v>
                </c:pt>
                <c:pt idx="233">
                  <c:v>7.4999999999999997E-2</c:v>
                </c:pt>
                <c:pt idx="234" formatCode="0.000">
                  <c:v>6.0999999999999999E-2</c:v>
                </c:pt>
                <c:pt idx="235" formatCode="0.000">
                  <c:v>6.7000000000000004E-2</c:v>
                </c:pt>
                <c:pt idx="236" formatCode="0.000">
                  <c:v>6.7000000000000004E-2</c:v>
                </c:pt>
                <c:pt idx="237">
                  <c:v>6.9000000000000006E-2</c:v>
                </c:pt>
                <c:pt idx="238">
                  <c:v>6.8000000000000005E-2</c:v>
                </c:pt>
                <c:pt idx="239" formatCode="0.000">
                  <c:v>6.0999999999999999E-2</c:v>
                </c:pt>
                <c:pt idx="240" formatCode="0.000">
                  <c:v>5.5689999999999996E-2</c:v>
                </c:pt>
                <c:pt idx="241" formatCode="0.000">
                  <c:v>4.9549999999999997E-2</c:v>
                </c:pt>
                <c:pt idx="242">
                  <c:v>5.3999999999999999E-2</c:v>
                </c:pt>
                <c:pt idx="250">
                  <c:v>5.3999999999999999E-2</c:v>
                </c:pt>
                <c:pt idx="251" formatCode="0.000">
                  <c:v>5.3999999999999999E-2</c:v>
                </c:pt>
                <c:pt idx="252" formatCode="0.000">
                  <c:v>0.05</c:v>
                </c:pt>
                <c:pt idx="253" formatCode="0.000">
                  <c:v>5.0999999999999997E-2</c:v>
                </c:pt>
                <c:pt idx="254">
                  <c:v>5.0999999999999997E-2</c:v>
                </c:pt>
                <c:pt idx="265" formatCode="0.000">
                  <c:v>4.7E-2</c:v>
                </c:pt>
                <c:pt idx="266" formatCode="0.000">
                  <c:v>4.4999999999999998E-2</c:v>
                </c:pt>
                <c:pt idx="267" formatCode="0.000">
                  <c:v>4.4999999999999998E-2</c:v>
                </c:pt>
                <c:pt idx="268">
                  <c:v>4.5999999999999999E-2</c:v>
                </c:pt>
                <c:pt idx="276">
                  <c:v>4.5999999999999999E-2</c:v>
                </c:pt>
                <c:pt idx="277" formatCode="0.000">
                  <c:v>4.2000000000000003E-2</c:v>
                </c:pt>
                <c:pt idx="278" formatCode="0.000">
                  <c:v>4.3999999999999997E-2</c:v>
                </c:pt>
                <c:pt idx="279" formatCode="0.000">
                  <c:v>4.1000000000000002E-2</c:v>
                </c:pt>
                <c:pt idx="280" formatCode="0.000">
                  <c:v>4.1000000000000002E-2</c:v>
                </c:pt>
                <c:pt idx="288" formatCode="0.000">
                  <c:v>4.2999999999999997E-2</c:v>
                </c:pt>
                <c:pt idx="289" formatCode="0.000">
                  <c:v>4.9000000000000002E-2</c:v>
                </c:pt>
                <c:pt idx="290" formatCode="0.000">
                  <c:v>4.3999999999999997E-2</c:v>
                </c:pt>
                <c:pt idx="291" formatCode="0.000">
                  <c:v>3.6999999999999998E-2</c:v>
                </c:pt>
                <c:pt idx="292" formatCode="0.000">
                  <c:v>3.4000000000000002E-2</c:v>
                </c:pt>
                <c:pt idx="293" formatCode="0.000">
                  <c:v>3.9E-2</c:v>
                </c:pt>
                <c:pt idx="294" formatCode="0.000">
                  <c:v>4.5999999999999999E-2</c:v>
                </c:pt>
                <c:pt idx="295" formatCode="0.000">
                  <c:v>0.04</c:v>
                </c:pt>
                <c:pt idx="296" formatCode="0.000">
                  <c:v>7.0000000000000007E-2</c:v>
                </c:pt>
                <c:pt idx="297" formatCode="0.000">
                  <c:v>6.3E-2</c:v>
                </c:pt>
                <c:pt idx="298" formatCode="0.000">
                  <c:v>0.06</c:v>
                </c:pt>
                <c:pt idx="306" formatCode="0.000">
                  <c:v>6.9000000000000006E-2</c:v>
                </c:pt>
                <c:pt idx="307" formatCode="0.000">
                  <c:v>7.1999999999999995E-2</c:v>
                </c:pt>
                <c:pt idx="308" formatCode="0.000">
                  <c:v>5.8999999999999997E-2</c:v>
                </c:pt>
                <c:pt idx="309" formatCode="0.000">
                  <c:v>6.2E-2</c:v>
                </c:pt>
                <c:pt idx="310" formatCode="0.000">
                  <c:v>6.3E-2</c:v>
                </c:pt>
                <c:pt idx="311" formatCode="0.000">
                  <c:v>6.2E-2</c:v>
                </c:pt>
                <c:pt idx="312" formatCode="0.000">
                  <c:v>6.5000000000000002E-2</c:v>
                </c:pt>
                <c:pt idx="313" formatCode="0.000">
                  <c:v>5.6000000000000001E-2</c:v>
                </c:pt>
                <c:pt idx="314" formatCode="0.000">
                  <c:v>5.8999999999999997E-2</c:v>
                </c:pt>
                <c:pt idx="315" formatCode="0.000">
                  <c:v>6.3E-2</c:v>
                </c:pt>
                <c:pt idx="323" formatCode="0.000">
                  <c:v>6.5000000000000002E-2</c:v>
                </c:pt>
                <c:pt idx="324" formatCode="0.000">
                  <c:v>6.0999999999999999E-2</c:v>
                </c:pt>
                <c:pt idx="325" formatCode="0.000">
                  <c:v>6.2E-2</c:v>
                </c:pt>
                <c:pt idx="326" formatCode="0.000">
                  <c:v>5.7000000000000002E-2</c:v>
                </c:pt>
                <c:pt idx="327" formatCode="0.000">
                  <c:v>5.8999999999999997E-2</c:v>
                </c:pt>
                <c:pt idx="328" formatCode="0.000">
                  <c:v>5.8999999999999997E-2</c:v>
                </c:pt>
                <c:pt idx="335" formatCode="0.000">
                  <c:v>5.8000000000000003E-2</c:v>
                </c:pt>
                <c:pt idx="336" formatCode="0.000">
                  <c:v>5.5E-2</c:v>
                </c:pt>
                <c:pt idx="337" formatCode="0.000">
                  <c:v>5.6000000000000001E-2</c:v>
                </c:pt>
                <c:pt idx="338" formatCode="0.000">
                  <c:v>5.5E-2</c:v>
                </c:pt>
                <c:pt idx="339" formatCode="0.000">
                  <c:v>5.1999999999999998E-2</c:v>
                </c:pt>
                <c:pt idx="340" formatCode="0.000">
                  <c:v>5.6000000000000001E-2</c:v>
                </c:pt>
                <c:pt idx="341" formatCode="0.000">
                  <c:v>5.5E-2</c:v>
                </c:pt>
                <c:pt idx="342" formatCode="0.000">
                  <c:v>5.7000000000000002E-2</c:v>
                </c:pt>
                <c:pt idx="343" formatCode="0.000">
                  <c:v>5.6000000000000001E-2</c:v>
                </c:pt>
                <c:pt idx="344" formatCode="0.000">
                  <c:v>5.0999999999999997E-2</c:v>
                </c:pt>
                <c:pt idx="345" formatCode="0.000">
                  <c:v>0.06</c:v>
                </c:pt>
                <c:pt idx="346" formatCode="0.000">
                  <c:v>5.6000000000000001E-2</c:v>
                </c:pt>
                <c:pt idx="349" formatCode="0.000">
                  <c:v>5.2999999999999999E-2</c:v>
                </c:pt>
                <c:pt idx="350" formatCode="0.00">
                  <c:v>7.0000000000000007E-2</c:v>
                </c:pt>
                <c:pt idx="356" formatCode="0.000">
                  <c:v>5.5E-2</c:v>
                </c:pt>
                <c:pt idx="357" formatCode="0.00">
                  <c:v>0.08</c:v>
                </c:pt>
                <c:pt idx="358" formatCode="0.000">
                  <c:v>5.6000000000000001E-2</c:v>
                </c:pt>
                <c:pt idx="359" formatCode="0.000">
                  <c:v>5.2999999999999999E-2</c:v>
                </c:pt>
                <c:pt idx="360" formatCode="0.00">
                  <c:v>7.0000000000000007E-2</c:v>
                </c:pt>
                <c:pt idx="366" formatCode="0.000">
                  <c:v>5.1999999999999998E-2</c:v>
                </c:pt>
                <c:pt idx="367" formatCode="0.000">
                  <c:v>5.0999999999999997E-2</c:v>
                </c:pt>
                <c:pt idx="368" formatCode="0.000">
                  <c:v>4.9000000000000002E-2</c:v>
                </c:pt>
                <c:pt idx="369" formatCode="0.000">
                  <c:v>4.8000000000000001E-2</c:v>
                </c:pt>
                <c:pt idx="370" formatCode="0.000">
                  <c:v>0.05</c:v>
                </c:pt>
                <c:pt idx="371" formatCode="0.000">
                  <c:v>4.5999999999999999E-2</c:v>
                </c:pt>
                <c:pt idx="372" formatCode="0.000">
                  <c:v>4.2999999999999997E-2</c:v>
                </c:pt>
                <c:pt idx="373" formatCode="0.000">
                  <c:v>0.04</c:v>
                </c:pt>
                <c:pt idx="374" formatCode="0.000">
                  <c:v>3.5999999999999997E-2</c:v>
                </c:pt>
                <c:pt idx="375" formatCode="0.000">
                  <c:v>3.2000000000000001E-2</c:v>
                </c:pt>
                <c:pt idx="376" formatCode="0.000">
                  <c:v>3.5999999999999997E-2</c:v>
                </c:pt>
                <c:pt idx="377" formatCode="0.000">
                  <c:v>3.5999999999999997E-2</c:v>
                </c:pt>
                <c:pt idx="378" formatCode="0.000">
                  <c:v>3.3000000000000002E-2</c:v>
                </c:pt>
                <c:pt idx="379" formatCode="0.000">
                  <c:v>3.5000000000000003E-2</c:v>
                </c:pt>
                <c:pt idx="380" formatCode="0.000">
                  <c:v>3.5999999999999997E-2</c:v>
                </c:pt>
                <c:pt idx="381" formatCode="0.000">
                  <c:v>3.6999999999999998E-2</c:v>
                </c:pt>
                <c:pt idx="382" formatCode="0.000">
                  <c:v>3.3000000000000002E-2</c:v>
                </c:pt>
                <c:pt idx="383" formatCode="0.000">
                  <c:v>2.9000000000000001E-2</c:v>
                </c:pt>
                <c:pt idx="384" formatCode="0.000">
                  <c:v>3.3000000000000002E-2</c:v>
                </c:pt>
                <c:pt idx="385" formatCode="0.000">
                  <c:v>2.9000000000000001E-2</c:v>
                </c:pt>
                <c:pt idx="386" formatCode="0.000">
                  <c:v>0.03</c:v>
                </c:pt>
                <c:pt idx="387" formatCode="0.000">
                  <c:v>2.9000000000000001E-2</c:v>
                </c:pt>
                <c:pt idx="388" formatCode="0.000">
                  <c:v>2.7E-2</c:v>
                </c:pt>
                <c:pt idx="389" formatCode="0.000">
                  <c:v>2.5999999999999999E-2</c:v>
                </c:pt>
                <c:pt idx="390" formatCode="0.000">
                  <c:v>2.5999999999999999E-2</c:v>
                </c:pt>
                <c:pt idx="391" formatCode="0.000">
                  <c:v>2.5000000000000001E-2</c:v>
                </c:pt>
                <c:pt idx="392" formatCode="0.000">
                  <c:v>2.7E-2</c:v>
                </c:pt>
                <c:pt idx="393" formatCode="0.000">
                  <c:v>2.5000000000000001E-2</c:v>
                </c:pt>
                <c:pt idx="394" formatCode="0.000">
                  <c:v>2.7E-2</c:v>
                </c:pt>
                <c:pt idx="395" formatCode="0.000">
                  <c:v>2.5999999999999999E-2</c:v>
                </c:pt>
                <c:pt idx="396" formatCode="0.000">
                  <c:v>2.5999999999999999E-2</c:v>
                </c:pt>
                <c:pt idx="397" formatCode="0.000">
                  <c:v>2.5999999999999999E-2</c:v>
                </c:pt>
                <c:pt idx="398" formatCode="0.000">
                  <c:v>2.7E-2</c:v>
                </c:pt>
                <c:pt idx="399" formatCode="0.000">
                  <c:v>2.5999999999999999E-2</c:v>
                </c:pt>
                <c:pt idx="400" formatCode="0.000">
                  <c:v>2.7E-2</c:v>
                </c:pt>
                <c:pt idx="401" formatCode="0.000">
                  <c:v>2.4E-2</c:v>
                </c:pt>
                <c:pt idx="402" formatCode="0.000">
                  <c:v>2.4E-2</c:v>
                </c:pt>
                <c:pt idx="403" formatCode="0.000">
                  <c:v>2.4E-2</c:v>
                </c:pt>
                <c:pt idx="404" formatCode="0.000">
                  <c:v>2.5000000000000001E-2</c:v>
                </c:pt>
                <c:pt idx="405" formatCode="0.000">
                  <c:v>2.8000000000000001E-2</c:v>
                </c:pt>
                <c:pt idx="406" formatCode="0.000">
                  <c:v>2.3E-2</c:v>
                </c:pt>
                <c:pt idx="407" formatCode="0.000">
                  <c:v>2.3E-2</c:v>
                </c:pt>
                <c:pt idx="408" formatCode="0.000">
                  <c:v>2.1999999999999999E-2</c:v>
                </c:pt>
                <c:pt idx="409" formatCode="0.000">
                  <c:v>2.7E-2</c:v>
                </c:pt>
                <c:pt idx="410" formatCode="0.000">
                  <c:v>2.5999999999999999E-2</c:v>
                </c:pt>
                <c:pt idx="411" formatCode="0.000">
                  <c:v>2.5999999999999999E-2</c:v>
                </c:pt>
                <c:pt idx="412" formatCode="0.000">
                  <c:v>2.5000000000000001E-2</c:v>
                </c:pt>
                <c:pt idx="413" formatCode="0.000">
                  <c:v>2.7E-2</c:v>
                </c:pt>
                <c:pt idx="414" formatCode="0.000">
                  <c:v>2.5999999999999999E-2</c:v>
                </c:pt>
                <c:pt idx="415" formatCode="0.000">
                  <c:v>2.4E-2</c:v>
                </c:pt>
                <c:pt idx="416" formatCode="0.000">
                  <c:v>2.5000000000000001E-2</c:v>
                </c:pt>
                <c:pt idx="417" formatCode="0.000">
                  <c:v>2.3E-2</c:v>
                </c:pt>
                <c:pt idx="418" formatCode="0.000">
                  <c:v>2.7E-2</c:v>
                </c:pt>
                <c:pt idx="419" formatCode="0.000">
                  <c:v>2.3E-2</c:v>
                </c:pt>
                <c:pt idx="420" formatCode="0.000">
                  <c:v>2.4E-2</c:v>
                </c:pt>
                <c:pt idx="421" formatCode="0.000">
                  <c:v>2.5999999999999999E-2</c:v>
                </c:pt>
                <c:pt idx="422" formatCode="0.000">
                  <c:v>2.3E-2</c:v>
                </c:pt>
                <c:pt idx="423" formatCode="0.000">
                  <c:v>2.5999999999999999E-2</c:v>
                </c:pt>
                <c:pt idx="424" formatCode="0.000">
                  <c:v>2.4E-2</c:v>
                </c:pt>
                <c:pt idx="425" formatCode="0.000">
                  <c:v>2.3E-2</c:v>
                </c:pt>
                <c:pt idx="426" formatCode="0.000">
                  <c:v>2.5000000000000001E-2</c:v>
                </c:pt>
                <c:pt idx="427" formatCode="0.000">
                  <c:v>2.4E-2</c:v>
                </c:pt>
                <c:pt idx="428" formatCode="0.000">
                  <c:v>2.5000000000000001E-2</c:v>
                </c:pt>
                <c:pt idx="429" formatCode="0.000">
                  <c:v>2.3E-2</c:v>
                </c:pt>
                <c:pt idx="430" formatCode="0.000">
                  <c:v>2.1000000000000001E-2</c:v>
                </c:pt>
                <c:pt idx="431" formatCode="0.000">
                  <c:v>2.1000000000000001E-2</c:v>
                </c:pt>
                <c:pt idx="432" formatCode="0.000">
                  <c:v>2.1999999999999999E-2</c:v>
                </c:pt>
                <c:pt idx="433" formatCode="0.000">
                  <c:v>2.3E-2</c:v>
                </c:pt>
                <c:pt idx="434" formatCode="0.000">
                  <c:v>2.3E-2</c:v>
                </c:pt>
                <c:pt idx="435" formatCode="0.000">
                  <c:v>2.1999999999999999E-2</c:v>
                </c:pt>
                <c:pt idx="436" formatCode="0.000">
                  <c:v>2.1999999999999999E-2</c:v>
                </c:pt>
                <c:pt idx="437" formatCode="0.000">
                  <c:v>2.1000000000000001E-2</c:v>
                </c:pt>
                <c:pt idx="438" formatCode="0.000">
                  <c:v>2.1000000000000001E-2</c:v>
                </c:pt>
                <c:pt idx="439" formatCode="0.000">
                  <c:v>2.1000000000000001E-2</c:v>
                </c:pt>
                <c:pt idx="440" formatCode="0.000">
                  <c:v>2.1999999999999999E-2</c:v>
                </c:pt>
                <c:pt idx="441" formatCode="0.000">
                  <c:v>2.1999999999999999E-2</c:v>
                </c:pt>
                <c:pt idx="442" formatCode="0.000">
                  <c:v>2.1000000000000001E-2</c:v>
                </c:pt>
                <c:pt idx="443" formatCode="0.000">
                  <c:v>2.1000000000000001E-2</c:v>
                </c:pt>
                <c:pt idx="444" formatCode="0.000">
                  <c:v>4.9000000000000002E-2</c:v>
                </c:pt>
                <c:pt idx="445" formatCode="0.000">
                  <c:v>5.3999999999999999E-2</c:v>
                </c:pt>
              </c:numCache>
            </c:numRef>
          </c:yVal>
          <c:smooth val="1"/>
        </c:ser>
        <c:ser>
          <c:idx val="1"/>
          <c:order val="1"/>
          <c:tx>
            <c:v>Métazachlore Eau traitée</c:v>
          </c:tx>
          <c:spPr>
            <a:ln>
              <a:solidFill>
                <a:schemeClr val="accent1"/>
              </a:solidFill>
            </a:ln>
          </c:spPr>
          <c:marker>
            <c:symbol val="square"/>
            <c:size val="5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Métazachlore!$A$25:$A$470</c:f>
              <c:numCache>
                <c:formatCode>General</c:formatCode>
                <c:ptCount val="446"/>
                <c:pt idx="0" formatCode="[$-1046E]dd/mm/yyyy;@">
                  <c:v>41906</c:v>
                </c:pt>
                <c:pt idx="9" formatCode="[$-1046E]dd/mm/yyyy;@">
                  <c:v>41907</c:v>
                </c:pt>
                <c:pt idx="18" formatCode="[$-1046E]dd/mm/yyyy;@">
                  <c:v>41908</c:v>
                </c:pt>
                <c:pt idx="27" formatCode="[$-1046E]dd/mm/yyyy;@">
                  <c:v>41909</c:v>
                </c:pt>
                <c:pt idx="36" formatCode="[$-1046E]dd/mm/yyyy;@">
                  <c:v>41910</c:v>
                </c:pt>
                <c:pt idx="45" formatCode="[$-1046E]dd/mm/yyyy;@">
                  <c:v>41911</c:v>
                </c:pt>
                <c:pt idx="54" formatCode="[$-1046E]dd/mm/yyyy;@">
                  <c:v>41912</c:v>
                </c:pt>
                <c:pt idx="63" formatCode="[$-1046E]dd/mm/yyyy;@">
                  <c:v>41913</c:v>
                </c:pt>
                <c:pt idx="72" formatCode="[$-1046E]dd/mm/yyyy;@">
                  <c:v>41914</c:v>
                </c:pt>
                <c:pt idx="81" formatCode="[$-1046E]dd/mm/yyyy;@">
                  <c:v>41915</c:v>
                </c:pt>
                <c:pt idx="90" formatCode="[$-1046E]dd/mm/yyyy;@">
                  <c:v>41916</c:v>
                </c:pt>
                <c:pt idx="99" formatCode="[$-1046E]dd/mm/yyyy;@">
                  <c:v>41917</c:v>
                </c:pt>
                <c:pt idx="108" formatCode="[$-1046E]dd/mm/yyyy;@">
                  <c:v>41919</c:v>
                </c:pt>
                <c:pt idx="117" formatCode="[$-1046E]dd/mm/yyyy;@">
                  <c:v>41920</c:v>
                </c:pt>
                <c:pt idx="126" formatCode="[$-1046E]dd/mm/yyyy;@">
                  <c:v>41921</c:v>
                </c:pt>
                <c:pt idx="135" formatCode="[$-1046E]dd/mm/yyyy;@">
                  <c:v>41922</c:v>
                </c:pt>
                <c:pt idx="144" formatCode="[$-1046E]dd/mm/yyyy;@">
                  <c:v>41923</c:v>
                </c:pt>
                <c:pt idx="145" formatCode="[$-1046E]dd/mm/yyyy;@">
                  <c:v>41924</c:v>
                </c:pt>
                <c:pt idx="146" formatCode="[$-1046E]dd/mm/yyyy;@">
                  <c:v>41925</c:v>
                </c:pt>
                <c:pt idx="155" formatCode="[$-1046E]dd/mm/yyyy;@">
                  <c:v>41926</c:v>
                </c:pt>
                <c:pt idx="156" formatCode="[$-1046E]dd/mm/yyyy;@">
                  <c:v>41927</c:v>
                </c:pt>
                <c:pt idx="165" formatCode="[$-1046E]dd/mm/yyyy;@">
                  <c:v>41928</c:v>
                </c:pt>
                <c:pt idx="166" formatCode="[$-1046E]dd/mm/yyyy;@">
                  <c:v>41929</c:v>
                </c:pt>
                <c:pt idx="175" formatCode="[$-1046E]dd/mm/yyyy;@">
                  <c:v>41930</c:v>
                </c:pt>
                <c:pt idx="176" formatCode="[$-1046E]dd/mm/yyyy;@">
                  <c:v>41931</c:v>
                </c:pt>
                <c:pt idx="177" formatCode="[$-1046E]dd/mm/yyyy;@">
                  <c:v>41932</c:v>
                </c:pt>
                <c:pt idx="178" formatCode="[$-1046E]dd/mm/yyyy;@">
                  <c:v>41933</c:v>
                </c:pt>
                <c:pt idx="179" formatCode="[$-1046E]dd/mm/yyyy;@">
                  <c:v>41934</c:v>
                </c:pt>
                <c:pt idx="180" formatCode="[$-1046E]dd/mm/yyyy;@">
                  <c:v>41935</c:v>
                </c:pt>
                <c:pt idx="189" formatCode="[$-1046E]dd/mm/yyyy;@">
                  <c:v>41936</c:v>
                </c:pt>
                <c:pt idx="190" formatCode="[$-1046E]dd/mm/yyyy;@">
                  <c:v>41939</c:v>
                </c:pt>
                <c:pt idx="191" formatCode="[$-1046E]dd/mm/yyyy;@">
                  <c:v>41940</c:v>
                </c:pt>
                <c:pt idx="192" formatCode="[$-1046E]dd/mm/yyyy;@">
                  <c:v>41941</c:v>
                </c:pt>
                <c:pt idx="193" formatCode="[$-1046E]dd/mm/yyyy;@">
                  <c:v>41942</c:v>
                </c:pt>
                <c:pt idx="202" formatCode="[$-1046E]dd/mm/yyyy;@">
                  <c:v>41943</c:v>
                </c:pt>
                <c:pt idx="203" formatCode="[$-1046E]dd/mm/yyyy;@">
                  <c:v>41944</c:v>
                </c:pt>
                <c:pt idx="204" formatCode="[$-1046E]dd/mm/yyyy;@">
                  <c:v>41945</c:v>
                </c:pt>
                <c:pt idx="205" formatCode="[$-1046E]dd/mm/yyyy;@">
                  <c:v>41946</c:v>
                </c:pt>
                <c:pt idx="206" formatCode="[$-1046E]dd/mm/yyyy;@">
                  <c:v>41948</c:v>
                </c:pt>
                <c:pt idx="207" formatCode="[$-1046E]dd/mm/yyyy;@">
                  <c:v>41949</c:v>
                </c:pt>
                <c:pt idx="215" formatCode="[$-1046E]dd/mm/yyyy;@">
                  <c:v>41950</c:v>
                </c:pt>
                <c:pt idx="216" formatCode="[$-1046E]dd/mm/yyyy;@">
                  <c:v>41951</c:v>
                </c:pt>
                <c:pt idx="217" formatCode="[$-1046E]dd/mm/yyyy;@">
                  <c:v>41952</c:v>
                </c:pt>
                <c:pt idx="218" formatCode="[$-1046E]dd/mm/yyyy;@">
                  <c:v>41953</c:v>
                </c:pt>
                <c:pt idx="219" formatCode="[$-1046E]dd/mm/yyyy;@">
                  <c:v>41954</c:v>
                </c:pt>
                <c:pt idx="220" formatCode="[$-1046E]dd/mm/yyyy;@">
                  <c:v>41955</c:v>
                </c:pt>
                <c:pt idx="221" formatCode="[$-1046E]dd/mm/yyyy;@">
                  <c:v>41956</c:v>
                </c:pt>
                <c:pt idx="229" formatCode="[$-1046E]dd/mm/yyyy;@">
                  <c:v>41957</c:v>
                </c:pt>
                <c:pt idx="230" formatCode="[$-1046E]dd/mm/yyyy;@">
                  <c:v>41958</c:v>
                </c:pt>
                <c:pt idx="231" formatCode="[$-1046E]dd/mm/yyyy;@">
                  <c:v>41959</c:v>
                </c:pt>
                <c:pt idx="232" formatCode="[$-1046E]dd/mm/yyyy;@">
                  <c:v>41960</c:v>
                </c:pt>
                <c:pt idx="233" formatCode="[$-1046E]dd/mm/yyyy;@">
                  <c:v>41961</c:v>
                </c:pt>
                <c:pt idx="234" formatCode="[$-1046E]dd/mm/yyyy;@">
                  <c:v>41962</c:v>
                </c:pt>
                <c:pt idx="235" formatCode="[$-1046E]dd/mm/yyyy;@">
                  <c:v>41963</c:v>
                </c:pt>
                <c:pt idx="236" formatCode="[$-1046E]dd/mm/yyyy;@">
                  <c:v>41964</c:v>
                </c:pt>
                <c:pt idx="237" formatCode="[$-1046E]dd/mm/yyyy;@">
                  <c:v>41965</c:v>
                </c:pt>
                <c:pt idx="238" formatCode="[$-1046E]dd/mm/yyyy;@">
                  <c:v>41966</c:v>
                </c:pt>
                <c:pt idx="239" formatCode="[$-1046E]dd/mm/yyyy;@">
                  <c:v>41967</c:v>
                </c:pt>
                <c:pt idx="240" formatCode="[$-1046E]dd/mm/yyyy;@">
                  <c:v>41968</c:v>
                </c:pt>
                <c:pt idx="241" formatCode="[$-1046E]dd/mm/yyyy;@">
                  <c:v>41969</c:v>
                </c:pt>
                <c:pt idx="242" formatCode="[$-1046E]dd/mm/yyyy;@">
                  <c:v>41970</c:v>
                </c:pt>
                <c:pt idx="250" formatCode="[$-1046E]dd/mm/yyyy;@">
                  <c:v>41971</c:v>
                </c:pt>
                <c:pt idx="251" formatCode="[$-1046E]dd/mm/yyyy;@">
                  <c:v>41974</c:v>
                </c:pt>
                <c:pt idx="252" formatCode="[$-1046E]dd/mm/yyyy;@">
                  <c:v>41975</c:v>
                </c:pt>
                <c:pt idx="253" formatCode="[$-1046E]dd/mm/yyyy;@">
                  <c:v>41976</c:v>
                </c:pt>
                <c:pt idx="254" formatCode="[$-1046E]dd/mm/yyyy;@">
                  <c:v>41977</c:v>
                </c:pt>
                <c:pt idx="262" formatCode="[$-1046E]dd/mm/yyyy;@">
                  <c:v>41978</c:v>
                </c:pt>
                <c:pt idx="263" formatCode="[$-1046E]dd/mm/yyyy;@">
                  <c:v>41979</c:v>
                </c:pt>
                <c:pt idx="264" formatCode="[$-1046E]dd/mm/yyyy;@">
                  <c:v>41980</c:v>
                </c:pt>
                <c:pt idx="265" formatCode="[$-1046E]dd/mm/yyyy;@">
                  <c:v>41981</c:v>
                </c:pt>
                <c:pt idx="266" formatCode="[$-1046E]dd/mm/yyyy;@">
                  <c:v>41982</c:v>
                </c:pt>
                <c:pt idx="267" formatCode="[$-1046E]dd/mm/yyyy;@">
                  <c:v>41983</c:v>
                </c:pt>
                <c:pt idx="268" formatCode="[$-1046E]dd/mm/yyyy;@">
                  <c:v>41984</c:v>
                </c:pt>
                <c:pt idx="276" formatCode="[$-1046E]dd/mm/yyyy;@">
                  <c:v>41985</c:v>
                </c:pt>
                <c:pt idx="277" formatCode="[$-1046E]dd/mm/yyyy;@">
                  <c:v>41988</c:v>
                </c:pt>
                <c:pt idx="278" formatCode="[$-1046E]dd/mm/yyyy;@">
                  <c:v>41989</c:v>
                </c:pt>
                <c:pt idx="279" formatCode="[$-1046E]dd/mm/yyyy;@">
                  <c:v>41990</c:v>
                </c:pt>
                <c:pt idx="280" formatCode="[$-1046E]dd/mm/yyyy;@">
                  <c:v>41991</c:v>
                </c:pt>
                <c:pt idx="288" formatCode="[$-1046E]dd/mm/yyyy;@">
                  <c:v>41992</c:v>
                </c:pt>
                <c:pt idx="289" formatCode="[$-1046E]dd/mm/yyyy;@">
                  <c:v>41993</c:v>
                </c:pt>
                <c:pt idx="290" formatCode="[$-1046E]dd/mm/yyyy;@">
                  <c:v>41994</c:v>
                </c:pt>
                <c:pt idx="291" formatCode="[$-1046E]dd/mm/yyyy;@">
                  <c:v>41995</c:v>
                </c:pt>
                <c:pt idx="292" formatCode="[$-1046E]dd/mm/yyyy;@">
                  <c:v>41996</c:v>
                </c:pt>
                <c:pt idx="293" formatCode="[$-1046E]dd/mm/yyyy;@">
                  <c:v>41997</c:v>
                </c:pt>
                <c:pt idx="294" formatCode="[$-1046E]dd/mm/yyyy;@">
                  <c:v>41998</c:v>
                </c:pt>
                <c:pt idx="295" formatCode="[$-1046E]dd/mm/yyyy;@">
                  <c:v>41999</c:v>
                </c:pt>
                <c:pt idx="296" formatCode="[$-1046E]dd/mm/yyyy;@">
                  <c:v>42000</c:v>
                </c:pt>
                <c:pt idx="297" formatCode="[$-1046E]dd/mm/yyyy;@">
                  <c:v>42001</c:v>
                </c:pt>
                <c:pt idx="298" formatCode="[$-1046E]dd/mm/yyyy;@">
                  <c:v>42002</c:v>
                </c:pt>
                <c:pt idx="306" formatCode="[$-1046E]dd/mm/yyyy;@">
                  <c:v>42003</c:v>
                </c:pt>
                <c:pt idx="307" formatCode="[$-1046E]dd/mm/yyyy;@">
                  <c:v>42004</c:v>
                </c:pt>
                <c:pt idx="308" formatCode="[$-1046E]dd/mm/yyyy;@">
                  <c:v>42005</c:v>
                </c:pt>
                <c:pt idx="309" formatCode="[$-1046E]dd/mm/yyyy;@">
                  <c:v>42006</c:v>
                </c:pt>
                <c:pt idx="310" formatCode="[$-1046E]dd/mm/yyyy;@">
                  <c:v>42007</c:v>
                </c:pt>
                <c:pt idx="311" formatCode="[$-1046E]dd/mm/yyyy;@">
                  <c:v>42008</c:v>
                </c:pt>
                <c:pt idx="312" formatCode="[$-1046E]dd/mm/yyyy;@">
                  <c:v>42009</c:v>
                </c:pt>
                <c:pt idx="313" formatCode="[$-1046E]dd/mm/yyyy;@">
                  <c:v>42010</c:v>
                </c:pt>
                <c:pt idx="314" formatCode="[$-1046E]dd/mm/yyyy;@">
                  <c:v>42011</c:v>
                </c:pt>
                <c:pt idx="315" formatCode="[$-1046E]dd/mm/yyyy;@">
                  <c:v>42012</c:v>
                </c:pt>
                <c:pt idx="323" formatCode="[$-1046E]dd/mm/yyyy;@">
                  <c:v>42013</c:v>
                </c:pt>
                <c:pt idx="324" formatCode="[$-1046E]dd/mm/yyyy;@">
                  <c:v>42014</c:v>
                </c:pt>
                <c:pt idx="325" formatCode="[$-1046E]dd/mm/yyyy;@">
                  <c:v>42015</c:v>
                </c:pt>
                <c:pt idx="326" formatCode="[$-1046E]dd/mm/yyyy;@">
                  <c:v>42016</c:v>
                </c:pt>
                <c:pt idx="327" formatCode="[$-1046E]dd/mm/yyyy;@">
                  <c:v>42017</c:v>
                </c:pt>
                <c:pt idx="328" formatCode="[$-1046E]dd/mm/yyyy;@">
                  <c:v>42018</c:v>
                </c:pt>
                <c:pt idx="335" formatCode="[$-1046E]dd/mm/yyyy;@">
                  <c:v>42019</c:v>
                </c:pt>
                <c:pt idx="336" formatCode="[$-1046E]dd/mm/yyyy;@">
                  <c:v>42020</c:v>
                </c:pt>
                <c:pt idx="337" formatCode="[$-1046E]dd/mm/yyyy;@">
                  <c:v>42023</c:v>
                </c:pt>
                <c:pt idx="338" formatCode="[$-1046E]dd/mm/yyyy;@">
                  <c:v>42025</c:v>
                </c:pt>
                <c:pt idx="339" formatCode="[$-1046E]dd/mm/yyyy;@">
                  <c:v>42027</c:v>
                </c:pt>
                <c:pt idx="340" formatCode="[$-1046E]dd/mm/yyyy;@">
                  <c:v>42029</c:v>
                </c:pt>
                <c:pt idx="341" formatCode="[$-1046E]dd/mm/yyyy;@">
                  <c:v>42032</c:v>
                </c:pt>
                <c:pt idx="342" formatCode="[$-1046E]dd/mm/yyyy;@">
                  <c:v>42034</c:v>
                </c:pt>
                <c:pt idx="343" formatCode="[$-1046E]dd/mm/yyyy;@">
                  <c:v>42037</c:v>
                </c:pt>
                <c:pt idx="344" formatCode="[$-1046E]dd/mm/yyyy;@">
                  <c:v>42039</c:v>
                </c:pt>
                <c:pt idx="345" formatCode="[$-1046E]dd/mm/yyyy;@">
                  <c:v>42041</c:v>
                </c:pt>
                <c:pt idx="346" formatCode="[$-1046E]dd/mm/yyyy;@">
                  <c:v>42043</c:v>
                </c:pt>
                <c:pt idx="347" formatCode="[$-1046E]dd/mm/yyyy;@">
                  <c:v>42044</c:v>
                </c:pt>
                <c:pt idx="348" formatCode="[$-1046E]dd/mm/yyyy;@">
                  <c:v>42045</c:v>
                </c:pt>
                <c:pt idx="349" formatCode="[$-1046E]dd/mm/yyyy;@">
                  <c:v>42046</c:v>
                </c:pt>
                <c:pt idx="356" formatCode="[$-1046E]dd/mm/yyyy;@">
                  <c:v>42048</c:v>
                </c:pt>
                <c:pt idx="358" formatCode="[$-1046E]dd/mm/yyyy;@">
                  <c:v>42051</c:v>
                </c:pt>
                <c:pt idx="359" formatCode="[$-1046E]dd/mm/yyyy;@">
                  <c:v>42053</c:v>
                </c:pt>
                <c:pt idx="366" formatCode="[$-1046E]dd/mm/yyyy;@">
                  <c:v>42055</c:v>
                </c:pt>
                <c:pt idx="367" formatCode="[$-1046E]dd/mm/yyyy;@">
                  <c:v>42058</c:v>
                </c:pt>
                <c:pt idx="368" formatCode="[$-1046E]dd/mm/yyyy;@">
                  <c:v>42060</c:v>
                </c:pt>
                <c:pt idx="369" formatCode="[$-1046E]dd/mm/yyyy;@">
                  <c:v>42062</c:v>
                </c:pt>
                <c:pt idx="370" formatCode="[$-1046E]dd/mm/yyyy;@">
                  <c:v>42065</c:v>
                </c:pt>
                <c:pt idx="371" formatCode="[$-1046E]dd/mm/yyyy;@">
                  <c:v>42067</c:v>
                </c:pt>
                <c:pt idx="372" formatCode="[$-1046E]dd/mm/yyyy;@">
                  <c:v>42069</c:v>
                </c:pt>
                <c:pt idx="373" formatCode="[$-1046E]dd/mm/yyyy;@">
                  <c:v>42072</c:v>
                </c:pt>
                <c:pt idx="374" formatCode="[$-1046E]dd/mm/yyyy;@">
                  <c:v>42074</c:v>
                </c:pt>
                <c:pt idx="375" formatCode="[$-1046E]dd/mm/yyyy;@">
                  <c:v>42076</c:v>
                </c:pt>
                <c:pt idx="376" formatCode="[$-1046E]dd/mm/yyyy;@">
                  <c:v>42079</c:v>
                </c:pt>
                <c:pt idx="377" formatCode="[$-1046E]dd/mm/yyyy;@">
                  <c:v>42081</c:v>
                </c:pt>
                <c:pt idx="378" formatCode="[$-1046E]dd/mm/yyyy;@">
                  <c:v>42083</c:v>
                </c:pt>
                <c:pt idx="379" formatCode="[$-1046E]dd/mm/yyyy;@">
                  <c:v>42086</c:v>
                </c:pt>
                <c:pt idx="380" formatCode="[$-1046E]dd/mm/yyyy;@">
                  <c:v>42088</c:v>
                </c:pt>
                <c:pt idx="381" formatCode="[$-1046E]dd/mm/yyyy;@">
                  <c:v>42090</c:v>
                </c:pt>
                <c:pt idx="382" formatCode="[$-1046E]dd/mm/yyyy;@">
                  <c:v>42093</c:v>
                </c:pt>
                <c:pt idx="383" formatCode="[$-1046E]dd/mm/yyyy;@">
                  <c:v>42095</c:v>
                </c:pt>
                <c:pt idx="384" formatCode="[$-1046E]dd/mm/yyyy;@">
                  <c:v>42097</c:v>
                </c:pt>
                <c:pt idx="385" formatCode="[$-1046E]dd/mm/yyyy;@">
                  <c:v>42101</c:v>
                </c:pt>
                <c:pt idx="386" formatCode="[$-1046E]dd/mm/yyyy;@">
                  <c:v>42102</c:v>
                </c:pt>
                <c:pt idx="387" formatCode="[$-1046E]dd/mm/yyyy;@">
                  <c:v>42104</c:v>
                </c:pt>
                <c:pt idx="388" formatCode="[$-1046E]dd/mm/yyyy;@">
                  <c:v>42107</c:v>
                </c:pt>
                <c:pt idx="389" formatCode="[$-1046E]dd/mm/yyyy;@">
                  <c:v>42109</c:v>
                </c:pt>
                <c:pt idx="390" formatCode="[$-1046E]dd/mm/yyyy;@">
                  <c:v>42111</c:v>
                </c:pt>
                <c:pt idx="391" formatCode="[$-1046E]dd/mm/yyyy;@">
                  <c:v>42114</c:v>
                </c:pt>
                <c:pt idx="392" formatCode="[$-1046E]dd/mm/yyyy;@">
                  <c:v>42116</c:v>
                </c:pt>
                <c:pt idx="393" formatCode="[$-1046E]dd/mm/yyyy;@">
                  <c:v>42118</c:v>
                </c:pt>
                <c:pt idx="394" formatCode="[$-1046E]dd/mm/yyyy;@">
                  <c:v>42121</c:v>
                </c:pt>
                <c:pt idx="395" formatCode="[$-1046E]dd/mm/yyyy;@">
                  <c:v>42123</c:v>
                </c:pt>
                <c:pt idx="396" formatCode="[$-1046E]dd/mm/yyyy;@">
                  <c:v>42125</c:v>
                </c:pt>
                <c:pt idx="397" formatCode="[$-1046E]dd/mm/yyyy;@">
                  <c:v>42128</c:v>
                </c:pt>
                <c:pt idx="398" formatCode="[$-1046E]dd/mm/yyyy;@">
                  <c:v>42130</c:v>
                </c:pt>
                <c:pt idx="399" formatCode="[$-1046E]dd/mm/yyyy;@">
                  <c:v>42132</c:v>
                </c:pt>
                <c:pt idx="400" formatCode="[$-1046E]dd/mm/yyyy;@">
                  <c:v>42135</c:v>
                </c:pt>
                <c:pt idx="401" formatCode="[$-1046E]dd/mm/yyyy;@">
                  <c:v>42137</c:v>
                </c:pt>
                <c:pt idx="402" formatCode="[$-1046E]dd/mm/yyyy;@">
                  <c:v>42139</c:v>
                </c:pt>
                <c:pt idx="403" formatCode="[$-1046E]dd/mm/yyyy;@">
                  <c:v>42142</c:v>
                </c:pt>
                <c:pt idx="404" formatCode="[$-1046E]dd/mm/yyyy;@">
                  <c:v>42144</c:v>
                </c:pt>
                <c:pt idx="405" formatCode="[$-1046E]dd/mm/yyyy;@">
                  <c:v>42146</c:v>
                </c:pt>
                <c:pt idx="406" formatCode="[$-1046E]dd/mm/yyyy;@">
                  <c:v>42151</c:v>
                </c:pt>
                <c:pt idx="407" formatCode="[$-1046E]dd/mm/yyyy;@">
                  <c:v>42153</c:v>
                </c:pt>
                <c:pt idx="408" formatCode="[$-1046E]dd/mm/yyyy;@">
                  <c:v>42156</c:v>
                </c:pt>
                <c:pt idx="409" formatCode="[$-1046E]dd/mm/yyyy;@">
                  <c:v>42158</c:v>
                </c:pt>
                <c:pt idx="410" formatCode="[$-1046E]dd/mm/yyyy;@">
                  <c:v>42160</c:v>
                </c:pt>
                <c:pt idx="411" formatCode="[$-1046E]dd/mm/yyyy;@">
                  <c:v>42163</c:v>
                </c:pt>
                <c:pt idx="412" formatCode="[$-1046E]dd/mm/yyyy;@">
                  <c:v>42165</c:v>
                </c:pt>
                <c:pt idx="413" formatCode="[$-1046E]dd/mm/yyyy;@">
                  <c:v>42167</c:v>
                </c:pt>
                <c:pt idx="414" formatCode="[$-1046E]dd/mm/yyyy;@">
                  <c:v>42170</c:v>
                </c:pt>
                <c:pt idx="415" formatCode="[$-1046E]dd/mm/yyyy;@">
                  <c:v>42172</c:v>
                </c:pt>
                <c:pt idx="416" formatCode="[$-1046E]dd/mm/yyyy;@">
                  <c:v>42174</c:v>
                </c:pt>
                <c:pt idx="417" formatCode="[$-1046E]dd/mm/yyyy;@">
                  <c:v>42177</c:v>
                </c:pt>
                <c:pt idx="418" formatCode="[$-1046E]dd/mm/yyyy;@">
                  <c:v>42179</c:v>
                </c:pt>
                <c:pt idx="419" formatCode="[$-1046E]dd/mm/yyyy;@">
                  <c:v>42181</c:v>
                </c:pt>
                <c:pt idx="420" formatCode="[$-1046E]dd/mm/yyyy;@">
                  <c:v>42184</c:v>
                </c:pt>
                <c:pt idx="421" formatCode="[$-1046E]dd/mm/yyyy;@">
                  <c:v>42186</c:v>
                </c:pt>
                <c:pt idx="422" formatCode="[$-1046E]dd/mm/yyyy;@">
                  <c:v>42188</c:v>
                </c:pt>
                <c:pt idx="423" formatCode="[$-1046E]dd/mm/yyyy;@">
                  <c:v>42191</c:v>
                </c:pt>
                <c:pt idx="424" formatCode="[$-1046E]dd/mm/yyyy;@">
                  <c:v>42193</c:v>
                </c:pt>
                <c:pt idx="425" formatCode="[$-1046E]dd/mm/yyyy;@">
                  <c:v>42195</c:v>
                </c:pt>
                <c:pt idx="426" formatCode="[$-1046E]dd/mm/yyyy;@">
                  <c:v>42198</c:v>
                </c:pt>
                <c:pt idx="427" formatCode="[$-1046E]dd/mm/yyyy;@">
                  <c:v>42200</c:v>
                </c:pt>
                <c:pt idx="428" formatCode="[$-1046E]dd/mm/yyyy;@">
                  <c:v>42202</c:v>
                </c:pt>
                <c:pt idx="429" formatCode="[$-1046E]dd/mm/yyyy;@">
                  <c:v>42205</c:v>
                </c:pt>
                <c:pt idx="430" formatCode="[$-1046E]dd/mm/yyyy;@">
                  <c:v>42207</c:v>
                </c:pt>
                <c:pt idx="431" formatCode="[$-1046E]dd/mm/yyyy;@">
                  <c:v>42209</c:v>
                </c:pt>
                <c:pt idx="432" formatCode="[$-1046E]dd/mm/yyyy;@">
                  <c:v>42212</c:v>
                </c:pt>
                <c:pt idx="433" formatCode="[$-1046E]dd/mm/yyyy;@">
                  <c:v>42221</c:v>
                </c:pt>
                <c:pt idx="434" formatCode="[$-1046E]dd/mm/yyyy;@">
                  <c:v>42223</c:v>
                </c:pt>
                <c:pt idx="435" formatCode="[$-1046E]dd/mm/yyyy;@">
                  <c:v>42226</c:v>
                </c:pt>
                <c:pt idx="436" formatCode="[$-1046E]dd/mm/yyyy;@">
                  <c:v>42228</c:v>
                </c:pt>
                <c:pt idx="437" formatCode="[$-1046E]dd/mm/yyyy;@">
                  <c:v>42230</c:v>
                </c:pt>
                <c:pt idx="438" formatCode="[$-1046E]dd/mm/yyyy;@">
                  <c:v>42233</c:v>
                </c:pt>
                <c:pt idx="439" formatCode="[$-1046E]dd/mm/yyyy;@">
                  <c:v>42235</c:v>
                </c:pt>
                <c:pt idx="440" formatCode="[$-1046E]dd/mm/yyyy;@">
                  <c:v>42237</c:v>
                </c:pt>
                <c:pt idx="441" formatCode="[$-1046E]dd/mm/yyyy;@">
                  <c:v>42240</c:v>
                </c:pt>
                <c:pt idx="442" formatCode="[$-1046E]dd/mm/yyyy;@">
                  <c:v>42244</c:v>
                </c:pt>
                <c:pt idx="443" formatCode="[$-1046E]dd/mm/yyyy;@">
                  <c:v>42247</c:v>
                </c:pt>
                <c:pt idx="444" formatCode="[$-1046E]dd/mm/yyyy;@">
                  <c:v>42250</c:v>
                </c:pt>
                <c:pt idx="445" formatCode="[$-1046E]dd/mm/yyyy;@">
                  <c:v>42283</c:v>
                </c:pt>
              </c:numCache>
            </c:numRef>
          </c:xVal>
          <c:yVal>
            <c:numRef>
              <c:f>Métazachlore!$J$25:$J$470</c:f>
              <c:numCache>
                <c:formatCode>General</c:formatCode>
                <c:ptCount val="446"/>
                <c:pt idx="0">
                  <c:v>0</c:v>
                </c:pt>
                <c:pt idx="9">
                  <c:v>0</c:v>
                </c:pt>
                <c:pt idx="18">
                  <c:v>0</c:v>
                </c:pt>
                <c:pt idx="27">
                  <c:v>0</c:v>
                </c:pt>
                <c:pt idx="36">
                  <c:v>0</c:v>
                </c:pt>
                <c:pt idx="45">
                  <c:v>0</c:v>
                </c:pt>
                <c:pt idx="54">
                  <c:v>0</c:v>
                </c:pt>
                <c:pt idx="63">
                  <c:v>0</c:v>
                </c:pt>
                <c:pt idx="72">
                  <c:v>0</c:v>
                </c:pt>
                <c:pt idx="81">
                  <c:v>0</c:v>
                </c:pt>
                <c:pt idx="90">
                  <c:v>0</c:v>
                </c:pt>
                <c:pt idx="99">
                  <c:v>0</c:v>
                </c:pt>
                <c:pt idx="108">
                  <c:v>0</c:v>
                </c:pt>
                <c:pt idx="117">
                  <c:v>0</c:v>
                </c:pt>
                <c:pt idx="126">
                  <c:v>0</c:v>
                </c:pt>
                <c:pt idx="135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55">
                  <c:v>0</c:v>
                </c:pt>
                <c:pt idx="156">
                  <c:v>0</c:v>
                </c:pt>
                <c:pt idx="165">
                  <c:v>0</c:v>
                </c:pt>
                <c:pt idx="166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8.0000000000000002E-3</c:v>
                </c:pt>
                <c:pt idx="202">
                  <c:v>8.9999999999999993E-3</c:v>
                </c:pt>
                <c:pt idx="203">
                  <c:v>6.0000000000000001E-3</c:v>
                </c:pt>
                <c:pt idx="204">
                  <c:v>7.0000000000000001E-3</c:v>
                </c:pt>
                <c:pt idx="205">
                  <c:v>8.0000000000000002E-3</c:v>
                </c:pt>
                <c:pt idx="206">
                  <c:v>8.0000000000000002E-3</c:v>
                </c:pt>
                <c:pt idx="215">
                  <c:v>8.0000000000000002E-3</c:v>
                </c:pt>
                <c:pt idx="216">
                  <c:v>8.9999999999999993E-3</c:v>
                </c:pt>
                <c:pt idx="217">
                  <c:v>8.0000000000000002E-3</c:v>
                </c:pt>
                <c:pt idx="218">
                  <c:v>1.0999999999999999E-2</c:v>
                </c:pt>
                <c:pt idx="219">
                  <c:v>1.2E-2</c:v>
                </c:pt>
                <c:pt idx="220">
                  <c:v>1.2999999999999999E-2</c:v>
                </c:pt>
                <c:pt idx="221">
                  <c:v>1.7000000000000001E-2</c:v>
                </c:pt>
                <c:pt idx="229">
                  <c:v>1.7999999999999999E-2</c:v>
                </c:pt>
                <c:pt idx="230">
                  <c:v>1.6E-2</c:v>
                </c:pt>
                <c:pt idx="231">
                  <c:v>1.4E-2</c:v>
                </c:pt>
                <c:pt idx="232">
                  <c:v>1.4E-2</c:v>
                </c:pt>
                <c:pt idx="233">
                  <c:v>0.01</c:v>
                </c:pt>
                <c:pt idx="234">
                  <c:v>8.9999999999999993E-3</c:v>
                </c:pt>
                <c:pt idx="235">
                  <c:v>7.0000000000000001E-3</c:v>
                </c:pt>
                <c:pt idx="236">
                  <c:v>8.0000000000000002E-3</c:v>
                </c:pt>
                <c:pt idx="237">
                  <c:v>0.01</c:v>
                </c:pt>
                <c:pt idx="238">
                  <c:v>0.01</c:v>
                </c:pt>
                <c:pt idx="239">
                  <c:v>1.0999999999999999E-2</c:v>
                </c:pt>
                <c:pt idx="240">
                  <c:v>6.0000000000000001E-3</c:v>
                </c:pt>
                <c:pt idx="241">
                  <c:v>7.0000000000000001E-3</c:v>
                </c:pt>
                <c:pt idx="242">
                  <c:v>0.01</c:v>
                </c:pt>
                <c:pt idx="250">
                  <c:v>8.9999999999999993E-3</c:v>
                </c:pt>
                <c:pt idx="251">
                  <c:v>7.0000000000000001E-3</c:v>
                </c:pt>
                <c:pt idx="252">
                  <c:v>6.0000000000000001E-3</c:v>
                </c:pt>
                <c:pt idx="253">
                  <c:v>7.0000000000000001E-3</c:v>
                </c:pt>
                <c:pt idx="254">
                  <c:v>6.0000000000000001E-3</c:v>
                </c:pt>
                <c:pt idx="265">
                  <c:v>5.0000000000000001E-3</c:v>
                </c:pt>
                <c:pt idx="266">
                  <c:v>6.0000000000000001E-3</c:v>
                </c:pt>
                <c:pt idx="267">
                  <c:v>0</c:v>
                </c:pt>
                <c:pt idx="268">
                  <c:v>7.0000000000000001E-3</c:v>
                </c:pt>
                <c:pt idx="276">
                  <c:v>0</c:v>
                </c:pt>
                <c:pt idx="277">
                  <c:v>0</c:v>
                </c:pt>
                <c:pt idx="278">
                  <c:v>5.0000000000000001E-3</c:v>
                </c:pt>
                <c:pt idx="279">
                  <c:v>0</c:v>
                </c:pt>
                <c:pt idx="280">
                  <c:v>6.0000000000000001E-3</c:v>
                </c:pt>
                <c:pt idx="288">
                  <c:v>0</c:v>
                </c:pt>
                <c:pt idx="289">
                  <c:v>0</c:v>
                </c:pt>
                <c:pt idx="290">
                  <c:v>5.0000000000000001E-3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7.0000000000000001E-3</c:v>
                </c:pt>
                <c:pt idx="298">
                  <c:v>7.0000000000000001E-3</c:v>
                </c:pt>
                <c:pt idx="306">
                  <c:v>8.0000000000000002E-3</c:v>
                </c:pt>
                <c:pt idx="307">
                  <c:v>7.0000000000000001E-3</c:v>
                </c:pt>
                <c:pt idx="308">
                  <c:v>8.9999999999999993E-3</c:v>
                </c:pt>
                <c:pt idx="309">
                  <c:v>7.0000000000000001E-3</c:v>
                </c:pt>
                <c:pt idx="310">
                  <c:v>6.0000000000000001E-3</c:v>
                </c:pt>
                <c:pt idx="311">
                  <c:v>0</c:v>
                </c:pt>
                <c:pt idx="312">
                  <c:v>0</c:v>
                </c:pt>
                <c:pt idx="313" formatCode="0.000">
                  <c:v>6.0000000000000001E-3</c:v>
                </c:pt>
                <c:pt idx="314" formatCode="0.000">
                  <c:v>5.0000000000000001E-3</c:v>
                </c:pt>
                <c:pt idx="315" formatCode="0.000">
                  <c:v>7.0000000000000001E-3</c:v>
                </c:pt>
                <c:pt idx="323" formatCode="0.000">
                  <c:v>6.0000000000000001E-3</c:v>
                </c:pt>
                <c:pt idx="324">
                  <c:v>6.0000000000000001E-3</c:v>
                </c:pt>
                <c:pt idx="325">
                  <c:v>5.0000000000000001E-3</c:v>
                </c:pt>
                <c:pt idx="326">
                  <c:v>0</c:v>
                </c:pt>
                <c:pt idx="327">
                  <c:v>0</c:v>
                </c:pt>
                <c:pt idx="328">
                  <c:v>6.0000000000000001E-3</c:v>
                </c:pt>
                <c:pt idx="335">
                  <c:v>6.0000000000000001E-3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5.0000000000000001E-3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9" formatCode="0.000">
                  <c:v>6.0000000000000001E-3</c:v>
                </c:pt>
                <c:pt idx="350" formatCode="0.00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5.0000000000000001E-3</c:v>
                </c:pt>
                <c:pt idx="360">
                  <c:v>0</c:v>
                </c:pt>
                <c:pt idx="366">
                  <c:v>6.0000000000000001E-3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1.0999999999999999E-2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6.0000000000000001E-3</c:v>
                </c:pt>
                <c:pt idx="405">
                  <c:v>0</c:v>
                </c:pt>
                <c:pt idx="406">
                  <c:v>5.0000000000000001E-3</c:v>
                </c:pt>
                <c:pt idx="407">
                  <c:v>0</c:v>
                </c:pt>
                <c:pt idx="408">
                  <c:v>5.0000000000000001E-3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</c:numCache>
            </c:numRef>
          </c:yVal>
          <c:smooth val="1"/>
        </c:ser>
        <c:ser>
          <c:idx val="2"/>
          <c:order val="2"/>
          <c:tx>
            <c:v>Valeur limite pesticide Eau potable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'Graphique métazachlore'!$E$8:$E$9</c:f>
              <c:numCache>
                <c:formatCode>m/d/yyyy</c:formatCode>
                <c:ptCount val="2"/>
                <c:pt idx="0">
                  <c:v>41883</c:v>
                </c:pt>
                <c:pt idx="1">
                  <c:v>74982</c:v>
                </c:pt>
              </c:numCache>
            </c:numRef>
          </c:xVal>
          <c:yVal>
            <c:numRef>
              <c:f>'Graphique métazachlore'!$F$8:$F$9</c:f>
              <c:numCache>
                <c:formatCode>General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4430344"/>
        <c:axId val="654435832"/>
      </c:scatterChart>
      <c:valAx>
        <c:axId val="654430344"/>
        <c:scaling>
          <c:orientation val="minMax"/>
          <c:max val="42170"/>
          <c:min val="41899"/>
        </c:scaling>
        <c:delete val="0"/>
        <c:axPos val="b"/>
        <c:numFmt formatCode="[$-1046E]dd/mm/yyyy;@" sourceLinked="1"/>
        <c:majorTickMark val="out"/>
        <c:minorTickMark val="none"/>
        <c:tickLblPos val="nextTo"/>
        <c:crossAx val="654435832"/>
        <c:crosses val="autoZero"/>
        <c:crossBetween val="midCat"/>
      </c:valAx>
      <c:valAx>
        <c:axId val="65443583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lb-LU"/>
                  <a:t>Métazachlore (</a:t>
                </a:r>
                <a:r>
                  <a:rPr lang="lb-LU">
                    <a:latin typeface="Calibri"/>
                  </a:rPr>
                  <a:t>µg/L)</a:t>
                </a:r>
                <a:endParaRPr lang="lb-LU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54430344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/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servéierte Plaz fir Kappzeilen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Reservéierte Plaz fir Datum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E03AE-BCCA-4629-9A3A-87484A1F65A8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4" name="Reservéierte Plaz fir Dia Bild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Reservéierte Plaz fir Notizen 4"/>
          <p:cNvSpPr>
            <a:spLocks noGrp="1"/>
          </p:cNvSpPr>
          <p:nvPr>
            <p:ph type="body" sz="quarter" idx="3"/>
          </p:nvPr>
        </p:nvSpPr>
        <p:spPr>
          <a:xfrm>
            <a:off x="679606" y="4689993"/>
            <a:ext cx="5438464" cy="44436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b-LU" smtClean="0"/>
              <a:t>Klickt fir de Stil vum Basis-Titel ze edité.</a:t>
            </a:r>
          </a:p>
          <a:p>
            <a:pPr lvl="1"/>
            <a:r>
              <a:rPr lang="lb-LU" smtClean="0"/>
              <a:t>Zweeten Niveau</a:t>
            </a:r>
          </a:p>
          <a:p>
            <a:pPr lvl="2"/>
            <a:r>
              <a:rPr lang="lb-LU" smtClean="0"/>
              <a:t>Drëtten Niveau</a:t>
            </a:r>
          </a:p>
          <a:p>
            <a:pPr lvl="3"/>
            <a:r>
              <a:rPr lang="lb-LU" smtClean="0"/>
              <a:t>Véierten Niveau</a:t>
            </a:r>
          </a:p>
          <a:p>
            <a:pPr lvl="4"/>
            <a:r>
              <a:rPr lang="lb-LU" smtClean="0"/>
              <a:t>Fënnëften Niveau</a:t>
            </a:r>
            <a:endParaRPr lang="fr-FR"/>
          </a:p>
        </p:txBody>
      </p:sp>
      <p:sp>
        <p:nvSpPr>
          <p:cNvPr id="6" name="Reservéierte Plaz fir Fousszeilen 5"/>
          <p:cNvSpPr>
            <a:spLocks noGrp="1"/>
          </p:cNvSpPr>
          <p:nvPr>
            <p:ph type="ftr" sz="quarter" idx="4"/>
          </p:nvPr>
        </p:nvSpPr>
        <p:spPr>
          <a:xfrm>
            <a:off x="0" y="9378406"/>
            <a:ext cx="2944958" cy="49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Reservéierte Plaz fir Diasnummer 6"/>
          <p:cNvSpPr>
            <a:spLocks noGrp="1"/>
          </p:cNvSpPr>
          <p:nvPr>
            <p:ph type="sldNum" sz="quarter" idx="5"/>
          </p:nvPr>
        </p:nvSpPr>
        <p:spPr>
          <a:xfrm>
            <a:off x="3851098" y="9378406"/>
            <a:ext cx="2944958" cy="49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8F615-E21F-46F0-ADF7-802FB83BD7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90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D33631-9D2B-49DF-AAD2-86613E4CF8D9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02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4150" y="188913"/>
            <a:ext cx="1662113" cy="1081087"/>
            <a:chOff x="3710" y="2205"/>
            <a:chExt cx="862" cy="499"/>
          </a:xfrm>
        </p:grpSpPr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3710" y="2205"/>
              <a:ext cx="862" cy="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0" hangingPunct="0">
                <a:spcBef>
                  <a:spcPct val="50000"/>
                </a:spcBef>
                <a:defRPr/>
              </a:pPr>
              <a:endParaRPr lang="de-LU"/>
            </a:p>
          </p:txBody>
        </p:sp>
        <p:pic>
          <p:nvPicPr>
            <p:cNvPr id="7" name="Picture 7" descr="LOGO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55" y="2251"/>
              <a:ext cx="771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8" descr="ALUSEAU_LOGO_CMJ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5588" y="225425"/>
            <a:ext cx="2327275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84225" y="5199335"/>
            <a:ext cx="7772400" cy="1470025"/>
          </a:xfrm>
          <a:solidFill>
            <a:schemeClr val="bg1">
              <a:alpha val="38000"/>
            </a:schemeClr>
          </a:solidFill>
          <a:ln w="9525">
            <a:noFill/>
          </a:ln>
        </p:spPr>
        <p:txBody>
          <a:bodyPr/>
          <a:lstStyle>
            <a:lvl1pPr>
              <a:defRPr sz="3600" b="0">
                <a:solidFill>
                  <a:schemeClr val="tx1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3FF"/>
                    </a:outerShdw>
                  </a:cont>
                  <a:cont type="tree" name="">
                    <a:effect ref="fillLine"/>
                    <a:outerShdw dist="38100" dir="2700000" algn="tl">
                      <a:srgbClr val="7A8D99"/>
                    </a:outerShdw>
                  </a:cont>
                  <a:effect ref="fillLine"/>
                </a:effectDag>
              </a:defRPr>
            </a:lvl1pPr>
          </a:lstStyle>
          <a:p>
            <a:r>
              <a:rPr lang="lb-LU" noProof="0" smtClean="0"/>
              <a:t>Klickt fir de Stil vum Basis-Titel ze edité.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a vertikal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smtClean="0"/>
              <a:t>Klickt fir de Stil vum Basis-Titel ze edité.</a:t>
            </a:r>
            <a:endParaRPr lang="de-LU"/>
          </a:p>
        </p:txBody>
      </p:sp>
      <p:sp>
        <p:nvSpPr>
          <p:cNvPr id="3" name="Reservéierte Plaz fi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b-LU" smtClean="0"/>
              <a:t>Klickt fir de Stil vum Basis-Titel ze edité.</a:t>
            </a:r>
          </a:p>
          <a:p>
            <a:pPr lvl="1"/>
            <a:r>
              <a:rPr lang="lb-LU" smtClean="0"/>
              <a:t>Zweeten Niveau</a:t>
            </a:r>
          </a:p>
          <a:p>
            <a:pPr lvl="2"/>
            <a:r>
              <a:rPr lang="lb-LU" smtClean="0"/>
              <a:t>Drëtten Niveau</a:t>
            </a:r>
          </a:p>
          <a:p>
            <a:pPr lvl="3"/>
            <a:r>
              <a:rPr lang="lb-LU" smtClean="0"/>
              <a:t>Véierten Niveau</a:t>
            </a:r>
          </a:p>
          <a:p>
            <a:pPr lvl="4"/>
            <a:r>
              <a:rPr lang="lb-LU" smtClean="0"/>
              <a:t>Fënnëften Niveau</a:t>
            </a:r>
            <a:endParaRPr lang="de-L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n Titel a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n Titel 1"/>
          <p:cNvSpPr>
            <a:spLocks noGrp="1"/>
          </p:cNvSpPr>
          <p:nvPr>
            <p:ph type="title" orient="vert"/>
          </p:nvPr>
        </p:nvSpPr>
        <p:spPr>
          <a:xfrm>
            <a:off x="6515100" y="1020763"/>
            <a:ext cx="1943100" cy="5075237"/>
          </a:xfrm>
        </p:spPr>
        <p:txBody>
          <a:bodyPr vert="eaVert"/>
          <a:lstStyle/>
          <a:p>
            <a:r>
              <a:rPr lang="lb-LU" smtClean="0"/>
              <a:t>Klickt fir de Stil vum Basis-Titel ze edité.</a:t>
            </a:r>
            <a:endParaRPr lang="de-LU"/>
          </a:p>
        </p:txBody>
      </p:sp>
      <p:sp>
        <p:nvSpPr>
          <p:cNvPr id="3" name="Reservéierte Plaz fir vertikalen Text 2"/>
          <p:cNvSpPr>
            <a:spLocks noGrp="1"/>
          </p:cNvSpPr>
          <p:nvPr>
            <p:ph type="body" orient="vert" idx="1"/>
          </p:nvPr>
        </p:nvSpPr>
        <p:spPr>
          <a:xfrm>
            <a:off x="685800" y="1020763"/>
            <a:ext cx="5676900" cy="5075237"/>
          </a:xfrm>
        </p:spPr>
        <p:txBody>
          <a:bodyPr vert="eaVert"/>
          <a:lstStyle/>
          <a:p>
            <a:pPr lvl="0"/>
            <a:r>
              <a:rPr lang="lb-LU" smtClean="0"/>
              <a:t>Klickt fir de Stil vum Basis-Titel ze edité.</a:t>
            </a:r>
          </a:p>
          <a:p>
            <a:pPr lvl="1"/>
            <a:r>
              <a:rPr lang="lb-LU" smtClean="0"/>
              <a:t>Zweeten Niveau</a:t>
            </a:r>
          </a:p>
          <a:p>
            <a:pPr lvl="2"/>
            <a:r>
              <a:rPr lang="lb-LU" smtClean="0"/>
              <a:t>Drëtten Niveau</a:t>
            </a:r>
          </a:p>
          <a:p>
            <a:pPr lvl="3"/>
            <a:r>
              <a:rPr lang="lb-LU" smtClean="0"/>
              <a:t>Véierten Niveau</a:t>
            </a:r>
          </a:p>
          <a:p>
            <a:pPr lvl="4"/>
            <a:r>
              <a:rPr lang="lb-LU" smtClean="0"/>
              <a:t>Fënnëften Niveau</a:t>
            </a:r>
            <a:endParaRPr lang="de-L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Icon+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96200" y="381000"/>
            <a:ext cx="129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15"/>
          <p:cNvCxnSpPr>
            <a:cxnSpLocks noChangeShapeType="1"/>
          </p:cNvCxnSpPr>
          <p:nvPr userDrawn="1"/>
        </p:nvCxn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9525">
            <a:solidFill>
              <a:srgbClr val="3AAACD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629756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91400" y="6400800"/>
            <a:ext cx="7477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10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400800"/>
            <a:ext cx="733425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11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53200" y="6400800"/>
            <a:ext cx="63658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Icon+.jpg"/>
          <p:cNvPicPr>
            <a:picLocks noChangeAspect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696200" y="381000"/>
            <a:ext cx="129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15"/>
          <p:cNvCxnSpPr>
            <a:cxnSpLocks noChangeShapeType="1"/>
          </p:cNvCxnSpPr>
          <p:nvPr userDrawn="1"/>
        </p:nvCxn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9525">
            <a:solidFill>
              <a:srgbClr val="3AAACD"/>
            </a:solidFill>
            <a:round/>
            <a:headEnd/>
            <a:tailEnd/>
          </a:ln>
        </p:spPr>
      </p:cxn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" y="6534150"/>
            <a:ext cx="2667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Présentation du 8 mars 2013 | page </a:t>
            </a:r>
            <a:fld id="{746AA96B-F3BA-477A-9AFB-BEC96279B2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943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400800"/>
            <a:ext cx="7477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0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400800"/>
            <a:ext cx="7334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6400800"/>
            <a:ext cx="6365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Icon+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810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5"/>
          <p:cNvCxnSpPr>
            <a:cxnSpLocks noChangeShapeType="1"/>
          </p:cNvCxnSpPr>
          <p:nvPr userDrawn="1"/>
        </p:nvCxn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9525">
            <a:solidFill>
              <a:srgbClr val="3AAA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" y="6534150"/>
            <a:ext cx="2667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de-DE"/>
              <a:t>Présentation du 27 février 2013 | page </a:t>
            </a:r>
            <a:fld id="{3899EEE6-4ACC-4FFD-86CE-EFE67992D195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4025011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400800"/>
            <a:ext cx="7477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0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400800"/>
            <a:ext cx="7334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6400800"/>
            <a:ext cx="6365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Icon+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810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15"/>
          <p:cNvCxnSpPr>
            <a:cxnSpLocks noChangeShapeType="1"/>
          </p:cNvCxnSpPr>
          <p:nvPr userDrawn="1"/>
        </p:nvCxn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9525">
            <a:solidFill>
              <a:srgbClr val="3AAA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13"/>
          <p:cNvSpPr>
            <a:spLocks noGrp="1" noChangeArrowheads="1"/>
          </p:cNvSpPr>
          <p:nvPr>
            <p:ph idx="1"/>
          </p:nvPr>
        </p:nvSpPr>
        <p:spPr bwMode="auto">
          <a:xfrm>
            <a:off x="457200" y="1371600"/>
            <a:ext cx="8178800" cy="41719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1"/>
            <a:r>
              <a:rPr lang="fr-BE" noProof="0" dirty="0" smtClean="0"/>
              <a:t>Deuxième niveau</a:t>
            </a:r>
          </a:p>
          <a:p>
            <a:pPr lvl="2"/>
            <a:r>
              <a:rPr lang="fr-BE" noProof="0" dirty="0" smtClean="0"/>
              <a:t>Troisième niveau</a:t>
            </a:r>
          </a:p>
          <a:p>
            <a:pPr lvl="3"/>
            <a:r>
              <a:rPr lang="fr-BE" noProof="0" dirty="0" smtClean="0"/>
              <a:t>Quatrième niveau</a:t>
            </a:r>
          </a:p>
          <a:p>
            <a:pPr lvl="4"/>
            <a:r>
              <a:rPr lang="fr-BE" noProof="0" dirty="0" smtClean="0"/>
              <a:t>Cinquième niveau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" y="6534150"/>
            <a:ext cx="2667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de-DE"/>
              <a:t>Présentation du 27 février 2013 | page </a:t>
            </a:r>
            <a:fld id="{D56DC542-05DF-4141-A2E5-C22F66CE1F4C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29011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400800"/>
            <a:ext cx="7477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0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400800"/>
            <a:ext cx="7334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6400800"/>
            <a:ext cx="6365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Icon+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810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15"/>
          <p:cNvCxnSpPr>
            <a:cxnSpLocks noChangeShapeType="1"/>
          </p:cNvCxnSpPr>
          <p:nvPr userDrawn="1"/>
        </p:nvCxn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9525">
            <a:solidFill>
              <a:srgbClr val="3AAA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13"/>
          <p:cNvSpPr>
            <a:spLocks noGrp="1" noChangeArrowheads="1"/>
          </p:cNvSpPr>
          <p:nvPr>
            <p:ph idx="1"/>
          </p:nvPr>
        </p:nvSpPr>
        <p:spPr bwMode="auto">
          <a:xfrm>
            <a:off x="457200" y="1371600"/>
            <a:ext cx="8178800" cy="41719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1"/>
            <a:r>
              <a:rPr lang="fr-BE" noProof="0" dirty="0" smtClean="0"/>
              <a:t>Deuxième niveau</a:t>
            </a:r>
          </a:p>
          <a:p>
            <a:pPr lvl="2"/>
            <a:r>
              <a:rPr lang="fr-BE" noProof="0" dirty="0" smtClean="0"/>
              <a:t>Troisième niveau</a:t>
            </a:r>
          </a:p>
          <a:p>
            <a:pPr lvl="3"/>
            <a:r>
              <a:rPr lang="fr-BE" noProof="0" dirty="0" smtClean="0"/>
              <a:t>Quatrième niveau</a:t>
            </a:r>
          </a:p>
          <a:p>
            <a:pPr lvl="4"/>
            <a:r>
              <a:rPr lang="fr-BE" noProof="0" dirty="0" smtClean="0"/>
              <a:t>Cinquième niveau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" y="6534150"/>
            <a:ext cx="2667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de-DE"/>
              <a:t>Présentation du 27 février 2013 | page </a:t>
            </a:r>
            <a:fld id="{4A2744E5-0377-4DE4-AB5A-C079B40469BB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816799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400800"/>
            <a:ext cx="7477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0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400800"/>
            <a:ext cx="7334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6400800"/>
            <a:ext cx="6365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Icon+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810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15"/>
          <p:cNvCxnSpPr>
            <a:cxnSpLocks noChangeShapeType="1"/>
          </p:cNvCxnSpPr>
          <p:nvPr userDrawn="1"/>
        </p:nvCxn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9525">
            <a:solidFill>
              <a:srgbClr val="3AAA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13"/>
          <p:cNvSpPr>
            <a:spLocks noGrp="1" noChangeArrowheads="1"/>
          </p:cNvSpPr>
          <p:nvPr>
            <p:ph idx="1"/>
          </p:nvPr>
        </p:nvSpPr>
        <p:spPr bwMode="auto">
          <a:xfrm>
            <a:off x="457200" y="1371600"/>
            <a:ext cx="8178800" cy="41719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1"/>
            <a:r>
              <a:rPr lang="fr-BE" noProof="0" dirty="0" smtClean="0"/>
              <a:t>Deuxième niveau</a:t>
            </a:r>
          </a:p>
          <a:p>
            <a:pPr lvl="2"/>
            <a:r>
              <a:rPr lang="fr-BE" noProof="0" dirty="0" smtClean="0"/>
              <a:t>Troisième niveau</a:t>
            </a:r>
          </a:p>
          <a:p>
            <a:pPr lvl="3"/>
            <a:r>
              <a:rPr lang="fr-BE" noProof="0" dirty="0" smtClean="0"/>
              <a:t>Quatrième niveau</a:t>
            </a:r>
          </a:p>
          <a:p>
            <a:pPr lvl="4"/>
            <a:r>
              <a:rPr lang="fr-BE" noProof="0" dirty="0" smtClean="0"/>
              <a:t>Cinquième niveau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" y="6534150"/>
            <a:ext cx="2667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de-DE"/>
              <a:t>Présentation du 27 février 2013 | page </a:t>
            </a:r>
            <a:fld id="{12D57A80-9BF5-41AC-82B6-065690921EB0}" type="slidenum">
              <a:rPr lang="en-GB" altLang="de-DE"/>
              <a:pPr/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42214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84225" y="2030413"/>
            <a:ext cx="7772400" cy="1470025"/>
          </a:xfrm>
          <a:solidFill>
            <a:schemeClr val="bg1">
              <a:alpha val="0"/>
            </a:schemeClr>
          </a:solidFill>
          <a:ln w="9525">
            <a:noFill/>
          </a:ln>
        </p:spPr>
        <p:txBody>
          <a:bodyPr/>
          <a:lstStyle>
            <a:lvl1pPr>
              <a:defRPr sz="3600" b="0">
                <a:solidFill>
                  <a:srgbClr val="CCECFF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3FF"/>
                    </a:outerShdw>
                  </a:cont>
                  <a:cont type="tree" name="">
                    <a:effect ref="fillLine"/>
                    <a:outerShdw dist="38100" dir="2700000" algn="tl">
                      <a:srgbClr val="7A8D99"/>
                    </a:outerShdw>
                  </a:cont>
                  <a:effect ref="fillLine"/>
                </a:effectDag>
              </a:defRPr>
            </a:lvl1pPr>
          </a:lstStyle>
          <a:p>
            <a:r>
              <a:rPr lang="lb-LU" noProof="0" smtClean="0"/>
              <a:t>Klickt fir de Stil vum Basis-Titel ze edité.</a:t>
            </a:r>
            <a:endParaRPr lang="en-US" noProof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81125" y="4365625"/>
            <a:ext cx="6400800" cy="1752600"/>
          </a:xfrm>
          <a:solidFill>
            <a:schemeClr val="bg1">
              <a:alpha val="0"/>
            </a:schemeClr>
          </a:solidFill>
        </p:spPr>
        <p:txBody>
          <a:bodyPr/>
          <a:lstStyle>
            <a:lvl1pPr marL="0" indent="0" algn="ctr">
              <a:buFontTx/>
              <a:buNone/>
              <a:defRPr sz="3600">
                <a:solidFill>
                  <a:srgbClr val="CCECFF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3FF"/>
                    </a:outerShdw>
                  </a:cont>
                  <a:cont type="tree" name="">
                    <a:effect ref="fillLine"/>
                    <a:outerShdw dist="38100" dir="2700000" algn="tl">
                      <a:srgbClr val="7A8D99"/>
                    </a:outerShdw>
                  </a:cont>
                  <a:effect ref="fillLine"/>
                </a:effectDag>
                <a:latin typeface="Syntax Black" charset="0"/>
              </a:defRPr>
            </a:lvl1pPr>
          </a:lstStyle>
          <a:p>
            <a:r>
              <a:rPr lang="lb-LU" noProof="0" smtClean="0"/>
              <a:t>Klickt, fir de Stil vum Basis-Ënnertitel ze änneren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778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a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servéierte Plaz fir Inhalt 2"/>
          <p:cNvSpPr>
            <a:spLocks noGrp="1"/>
          </p:cNvSpPr>
          <p:nvPr>
            <p:ph idx="1"/>
          </p:nvPr>
        </p:nvSpPr>
        <p:spPr>
          <a:xfrm>
            <a:off x="685800" y="1268760"/>
            <a:ext cx="7772400" cy="4968552"/>
          </a:xfrm>
        </p:spPr>
        <p:txBody>
          <a:bodyPr/>
          <a:lstStyle/>
          <a:p>
            <a:pPr lvl="0"/>
            <a:r>
              <a:rPr lang="lb-LU" noProof="0" dirty="0" smtClean="0"/>
              <a:t>Klickt fir de Stil vum Basis-Titel ze </a:t>
            </a:r>
            <a:r>
              <a:rPr lang="lb-LU" noProof="0" dirty="0" err="1" smtClean="0"/>
              <a:t>edité</a:t>
            </a:r>
            <a:r>
              <a:rPr lang="lb-LU" noProof="0" dirty="0" smtClean="0"/>
              <a:t>.</a:t>
            </a:r>
          </a:p>
          <a:p>
            <a:pPr lvl="1"/>
            <a:r>
              <a:rPr lang="lb-LU" noProof="0" dirty="0" smtClean="0"/>
              <a:t>Zweeten Niveau</a:t>
            </a:r>
          </a:p>
          <a:p>
            <a:pPr lvl="2"/>
            <a:r>
              <a:rPr lang="lb-LU" noProof="0" dirty="0" smtClean="0"/>
              <a:t>Drëtten Niveau</a:t>
            </a:r>
          </a:p>
          <a:p>
            <a:pPr lvl="3"/>
            <a:r>
              <a:rPr lang="lb-LU" noProof="0" dirty="0" smtClean="0"/>
              <a:t>Véierten Niveau</a:t>
            </a:r>
          </a:p>
          <a:p>
            <a:pPr lvl="4"/>
            <a:r>
              <a:rPr lang="lb-LU" noProof="0" dirty="0" err="1" smtClean="0"/>
              <a:t>Fënnëften</a:t>
            </a:r>
            <a:r>
              <a:rPr lang="lb-LU" noProof="0" dirty="0" smtClean="0"/>
              <a:t> Niveau</a:t>
            </a:r>
            <a:endParaRPr lang="fr-CH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87624" y="104875"/>
            <a:ext cx="5976664" cy="73183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r>
              <a:rPr lang="lb-LU" noProof="0" dirty="0" smtClean="0"/>
              <a:t>Klickt fir de Stil vum Basis-Titel ze </a:t>
            </a:r>
            <a:r>
              <a:rPr lang="lb-LU" noProof="0" dirty="0" err="1" smtClean="0"/>
              <a:t>edité</a:t>
            </a:r>
            <a:r>
              <a:rPr lang="lb-LU" noProof="0" dirty="0" smtClean="0"/>
              <a:t>.</a:t>
            </a:r>
            <a:endParaRPr lang="fr-CH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uns Kappz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b-LU" smtClean="0"/>
              <a:t>Klickt fir de Stil vum Basis-Titel ze edité.</a:t>
            </a:r>
            <a:endParaRPr lang="de-LU"/>
          </a:p>
        </p:txBody>
      </p:sp>
      <p:sp>
        <p:nvSpPr>
          <p:cNvPr id="3" name="Reservéierte Plaz fi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lb-LU" smtClean="0"/>
              <a:t>Klickt fir de Stil vum Basis-Titel ze edité.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e In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040979"/>
            <a:ext cx="7772400" cy="731837"/>
          </a:xfrm>
        </p:spPr>
        <p:txBody>
          <a:bodyPr/>
          <a:lstStyle/>
          <a:p>
            <a:r>
              <a:rPr lang="lb-LU" smtClean="0"/>
              <a:t>Klickt fir de Stil vum Basis-Titel ze edité.</a:t>
            </a:r>
            <a:endParaRPr lang="de-LU"/>
          </a:p>
        </p:txBody>
      </p:sp>
      <p:sp>
        <p:nvSpPr>
          <p:cNvPr id="3" name="Reservéierte Plaz fir Inhalt 2"/>
          <p:cNvSpPr>
            <a:spLocks noGrp="1"/>
          </p:cNvSpPr>
          <p:nvPr>
            <p:ph sz="half" idx="1"/>
          </p:nvPr>
        </p:nvSpPr>
        <p:spPr>
          <a:xfrm>
            <a:off x="685800" y="1916832"/>
            <a:ext cx="3810000" cy="38240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b-LU" smtClean="0"/>
              <a:t>Klickt fir de Stil vum Basis-Titel ze edité.</a:t>
            </a:r>
          </a:p>
          <a:p>
            <a:pPr lvl="1"/>
            <a:r>
              <a:rPr lang="lb-LU" smtClean="0"/>
              <a:t>Zweeten Niveau</a:t>
            </a:r>
          </a:p>
          <a:p>
            <a:pPr lvl="2"/>
            <a:r>
              <a:rPr lang="lb-LU" smtClean="0"/>
              <a:t>Drëtten Niveau</a:t>
            </a:r>
          </a:p>
          <a:p>
            <a:pPr lvl="3"/>
            <a:r>
              <a:rPr lang="lb-LU" smtClean="0"/>
              <a:t>Véierten Niveau</a:t>
            </a:r>
          </a:p>
          <a:p>
            <a:pPr lvl="4"/>
            <a:r>
              <a:rPr lang="lb-LU" smtClean="0"/>
              <a:t>Fënnëften Niveau</a:t>
            </a:r>
            <a:endParaRPr lang="de-LU" dirty="0"/>
          </a:p>
        </p:txBody>
      </p:sp>
      <p:sp>
        <p:nvSpPr>
          <p:cNvPr id="4" name="Reservéierte Plaz fir Inhalt 3"/>
          <p:cNvSpPr>
            <a:spLocks noGrp="1"/>
          </p:cNvSpPr>
          <p:nvPr>
            <p:ph sz="half" idx="2"/>
          </p:nvPr>
        </p:nvSpPr>
        <p:spPr>
          <a:xfrm>
            <a:off x="4644008" y="1916832"/>
            <a:ext cx="38100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b-LU" smtClean="0"/>
              <a:t>Klickt fir de Stil vum Basis-Titel ze edité.</a:t>
            </a:r>
          </a:p>
          <a:p>
            <a:pPr lvl="1"/>
            <a:r>
              <a:rPr lang="lb-LU" smtClean="0"/>
              <a:t>Zweeten Niveau</a:t>
            </a:r>
          </a:p>
          <a:p>
            <a:pPr lvl="2"/>
            <a:r>
              <a:rPr lang="lb-LU" smtClean="0"/>
              <a:t>Drëtten Niveau</a:t>
            </a:r>
          </a:p>
          <a:p>
            <a:pPr lvl="3"/>
            <a:r>
              <a:rPr lang="lb-LU" smtClean="0"/>
              <a:t>Véierten Niveau</a:t>
            </a:r>
          </a:p>
          <a:p>
            <a:pPr lvl="4"/>
            <a:r>
              <a:rPr lang="lb-LU" smtClean="0"/>
              <a:t>Fënnëften Niveau</a:t>
            </a:r>
            <a:endParaRPr lang="de-L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lb-LU" smtClean="0"/>
              <a:t>Klickt fir de Stil vum Basis-Titel ze edité.</a:t>
            </a:r>
            <a:endParaRPr lang="de-LU"/>
          </a:p>
        </p:txBody>
      </p:sp>
      <p:sp>
        <p:nvSpPr>
          <p:cNvPr id="3" name="Reservéierte Plaz fi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b-LU" smtClean="0"/>
              <a:t>Klickt fir de Stil vum Basis-Titel ze edité.</a:t>
            </a:r>
          </a:p>
        </p:txBody>
      </p:sp>
      <p:sp>
        <p:nvSpPr>
          <p:cNvPr id="4" name="Reservéierte Plaz fir Inhal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b-LU" smtClean="0"/>
              <a:t>Klickt fir de Stil vum Basis-Titel ze edité.</a:t>
            </a:r>
          </a:p>
          <a:p>
            <a:pPr lvl="1"/>
            <a:r>
              <a:rPr lang="lb-LU" smtClean="0"/>
              <a:t>Zweeten Niveau</a:t>
            </a:r>
          </a:p>
          <a:p>
            <a:pPr lvl="2"/>
            <a:r>
              <a:rPr lang="lb-LU" smtClean="0"/>
              <a:t>Drëtten Niveau</a:t>
            </a:r>
          </a:p>
          <a:p>
            <a:pPr lvl="3"/>
            <a:r>
              <a:rPr lang="lb-LU" smtClean="0"/>
              <a:t>Véierten Niveau</a:t>
            </a:r>
          </a:p>
          <a:p>
            <a:pPr lvl="4"/>
            <a:r>
              <a:rPr lang="lb-LU" smtClean="0"/>
              <a:t>Fënnëften Niveau</a:t>
            </a:r>
            <a:endParaRPr lang="de-LU"/>
          </a:p>
        </p:txBody>
      </p:sp>
      <p:sp>
        <p:nvSpPr>
          <p:cNvPr id="5" name="Reservéierte Plaz fi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b-LU" smtClean="0"/>
              <a:t>Klickt fir de Stil vum Basis-Titel ze edité.</a:t>
            </a:r>
          </a:p>
        </p:txBody>
      </p:sp>
      <p:sp>
        <p:nvSpPr>
          <p:cNvPr id="6" name="Reservéierte Plaz fir Inhal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b-LU" smtClean="0"/>
              <a:t>Klickt fir de Stil vum Basis-Titel ze edité.</a:t>
            </a:r>
          </a:p>
          <a:p>
            <a:pPr lvl="1"/>
            <a:r>
              <a:rPr lang="lb-LU" smtClean="0"/>
              <a:t>Zweeten Niveau</a:t>
            </a:r>
          </a:p>
          <a:p>
            <a:pPr lvl="2"/>
            <a:r>
              <a:rPr lang="lb-LU" smtClean="0"/>
              <a:t>Drëtten Niveau</a:t>
            </a:r>
          </a:p>
          <a:p>
            <a:pPr lvl="3"/>
            <a:r>
              <a:rPr lang="lb-LU" smtClean="0"/>
              <a:t>Véierten Niveau</a:t>
            </a:r>
          </a:p>
          <a:p>
            <a:pPr lvl="4"/>
            <a:r>
              <a:rPr lang="lb-LU" smtClean="0"/>
              <a:t>Fënnëften Niveau</a:t>
            </a:r>
            <a:endParaRPr lang="de-L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ëmm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944" y="44624"/>
            <a:ext cx="5110336" cy="792087"/>
          </a:xfrm>
          <a:solidFill>
            <a:schemeClr val="bg1">
              <a:alpha val="50000"/>
            </a:schemeClr>
          </a:solidFill>
          <a:ln w="28575">
            <a:solidFill>
              <a:srgbClr val="0070C0"/>
            </a:solidFill>
          </a:ln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lb-LU" smtClean="0"/>
              <a:t>Klickt fir de Stil vum Basis-Titel ze edité.</a:t>
            </a:r>
            <a:endParaRPr lang="de-L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at Beschrë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b-LU" smtClean="0"/>
              <a:t>Klickt fir de Stil vum Basis-Titel ze edité.</a:t>
            </a:r>
            <a:endParaRPr lang="de-LU"/>
          </a:p>
        </p:txBody>
      </p:sp>
      <p:sp>
        <p:nvSpPr>
          <p:cNvPr id="3" name="Reservéierte Plaz fir Inhal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b-LU" smtClean="0"/>
              <a:t>Klickt fir de Stil vum Basis-Titel ze edité.</a:t>
            </a:r>
          </a:p>
          <a:p>
            <a:pPr lvl="1"/>
            <a:r>
              <a:rPr lang="lb-LU" smtClean="0"/>
              <a:t>Zweeten Niveau</a:t>
            </a:r>
          </a:p>
          <a:p>
            <a:pPr lvl="2"/>
            <a:r>
              <a:rPr lang="lb-LU" smtClean="0"/>
              <a:t>Drëtten Niveau</a:t>
            </a:r>
          </a:p>
          <a:p>
            <a:pPr lvl="3"/>
            <a:r>
              <a:rPr lang="lb-LU" smtClean="0"/>
              <a:t>Véierten Niveau</a:t>
            </a:r>
          </a:p>
          <a:p>
            <a:pPr lvl="4"/>
            <a:r>
              <a:rPr lang="lb-LU" smtClean="0"/>
              <a:t>Fënnëften Niveau</a:t>
            </a:r>
            <a:endParaRPr lang="de-LU"/>
          </a:p>
        </p:txBody>
      </p:sp>
      <p:sp>
        <p:nvSpPr>
          <p:cNvPr id="4" name="Reservéierte Plaz fi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b-LU" smtClean="0"/>
              <a:t>Klickt fir de Stil vum Basis-Titel ze edité.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at Beschrë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b-LU" smtClean="0"/>
              <a:t>Klickt fir de Stil vum Basis-Titel ze edité.</a:t>
            </a:r>
            <a:endParaRPr lang="de-LU"/>
          </a:p>
        </p:txBody>
      </p:sp>
      <p:sp>
        <p:nvSpPr>
          <p:cNvPr id="3" name="Reservéierte Plaz fi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lb-LU" noProof="0" smtClean="0"/>
              <a:t>Klickt op eng Ikon fir e Bild derbäi ze setzen</a:t>
            </a:r>
            <a:endParaRPr lang="de-LU" noProof="0" smtClean="0"/>
          </a:p>
        </p:txBody>
      </p:sp>
      <p:sp>
        <p:nvSpPr>
          <p:cNvPr id="4" name="Reservéierte Plaz fi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b-LU" smtClean="0"/>
              <a:t>Klickt fir de Stil vum Basis-Titel ze edité.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DSC1572 Sg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0"/>
            <a:ext cx="8100392" cy="908720"/>
          </a:xfrm>
          <a:prstGeom prst="rect">
            <a:avLst/>
          </a:prstGeom>
          <a:ln w="9525">
            <a:solidFill>
              <a:srgbClr val="000000"/>
            </a:solidFill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84995"/>
            <a:ext cx="7772400" cy="73183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CH" noProof="0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22512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LU" altLang="de-CH" noProof="0" dirty="0" err="1" smtClean="0"/>
              <a:t>Klicken</a:t>
            </a:r>
            <a:r>
              <a:rPr lang="fr-LU" altLang="de-CH" noProof="0" dirty="0" smtClean="0"/>
              <a:t> </a:t>
            </a:r>
            <a:r>
              <a:rPr lang="fr-LU" altLang="de-CH" noProof="0" dirty="0" err="1" smtClean="0"/>
              <a:t>Sie</a:t>
            </a:r>
            <a:r>
              <a:rPr lang="fr-LU" altLang="de-CH" noProof="0" dirty="0" smtClean="0"/>
              <a:t>, </a:t>
            </a:r>
            <a:r>
              <a:rPr lang="fr-LU" altLang="de-CH" noProof="0" dirty="0" err="1" smtClean="0"/>
              <a:t>um</a:t>
            </a:r>
            <a:r>
              <a:rPr lang="fr-LU" altLang="de-CH" noProof="0" dirty="0" smtClean="0"/>
              <a:t> die Formate des </a:t>
            </a:r>
            <a:r>
              <a:rPr lang="fr-LU" altLang="de-CH" noProof="0" dirty="0" err="1" smtClean="0"/>
              <a:t>Vorlagentextes</a:t>
            </a:r>
            <a:r>
              <a:rPr lang="fr-LU" altLang="de-CH" noProof="0" dirty="0" smtClean="0"/>
              <a:t> </a:t>
            </a:r>
            <a:r>
              <a:rPr lang="fr-LU" altLang="de-CH" noProof="0" dirty="0" err="1" smtClean="0"/>
              <a:t>zu</a:t>
            </a:r>
            <a:r>
              <a:rPr lang="fr-LU" altLang="de-CH" noProof="0" dirty="0" smtClean="0"/>
              <a:t> </a:t>
            </a:r>
            <a:r>
              <a:rPr lang="fr-LU" altLang="de-CH" noProof="0" dirty="0" err="1" smtClean="0"/>
              <a:t>bearbeiten</a:t>
            </a:r>
            <a:endParaRPr lang="fr-LU" altLang="de-CH" noProof="0" dirty="0" smtClean="0"/>
          </a:p>
          <a:p>
            <a:pPr lvl="1"/>
            <a:r>
              <a:rPr lang="fr-LU" altLang="de-CH" noProof="0" dirty="0" err="1" smtClean="0"/>
              <a:t>Zweite</a:t>
            </a:r>
            <a:r>
              <a:rPr lang="fr-LU" altLang="de-CH" noProof="0" dirty="0" smtClean="0"/>
              <a:t> </a:t>
            </a:r>
            <a:r>
              <a:rPr lang="fr-LU" altLang="de-CH" noProof="0" dirty="0" err="1" smtClean="0"/>
              <a:t>Ebene</a:t>
            </a:r>
            <a:endParaRPr lang="fr-LU" altLang="de-CH" noProof="0" dirty="0" smtClean="0"/>
          </a:p>
          <a:p>
            <a:pPr lvl="2"/>
            <a:r>
              <a:rPr lang="fr-LU" altLang="de-CH" noProof="0" dirty="0" err="1" smtClean="0"/>
              <a:t>Dritte</a:t>
            </a:r>
            <a:r>
              <a:rPr lang="fr-LU" altLang="de-CH" noProof="0" dirty="0" smtClean="0"/>
              <a:t> </a:t>
            </a:r>
            <a:r>
              <a:rPr lang="fr-LU" altLang="de-CH" noProof="0" dirty="0" err="1" smtClean="0"/>
              <a:t>Ebene</a:t>
            </a:r>
            <a:endParaRPr lang="fr-LU" altLang="de-CH" noProof="0" dirty="0" smtClean="0"/>
          </a:p>
          <a:p>
            <a:pPr lvl="3"/>
            <a:r>
              <a:rPr lang="fr-LU" altLang="de-CH" noProof="0" dirty="0" err="1" smtClean="0"/>
              <a:t>Vierte</a:t>
            </a:r>
            <a:r>
              <a:rPr lang="fr-LU" altLang="de-CH" noProof="0" dirty="0" smtClean="0"/>
              <a:t> </a:t>
            </a:r>
            <a:r>
              <a:rPr lang="fr-LU" altLang="de-CH" noProof="0" dirty="0" err="1" smtClean="0"/>
              <a:t>Ebene</a:t>
            </a:r>
            <a:endParaRPr lang="fr-LU" altLang="de-CH" noProof="0" dirty="0" smtClean="0"/>
          </a:p>
          <a:p>
            <a:pPr lvl="4"/>
            <a:r>
              <a:rPr lang="fr-LU" altLang="de-CH" noProof="0" dirty="0" err="1" smtClean="0"/>
              <a:t>Fünfte</a:t>
            </a:r>
            <a:r>
              <a:rPr lang="fr-LU" altLang="de-CH" noProof="0" dirty="0" smtClean="0"/>
              <a:t> </a:t>
            </a:r>
            <a:r>
              <a:rPr lang="fr-LU" altLang="de-CH" noProof="0" dirty="0" err="1" smtClean="0"/>
              <a:t>Ebene</a:t>
            </a:r>
            <a:endParaRPr lang="fr-LU" altLang="de-CH" noProof="0" dirty="0" smtClean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95536" y="6453188"/>
            <a:ext cx="849128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fr-LU" sz="1100" dirty="0" smtClean="0"/>
              <a:t>2/10/2019</a:t>
            </a:r>
            <a:r>
              <a:rPr lang="fr-CH" sz="1100" dirty="0"/>
              <a:t>		</a:t>
            </a:r>
            <a:r>
              <a:rPr lang="fr-CH" sz="1100" dirty="0" smtClean="0"/>
              <a:t>	</a:t>
            </a:r>
            <a:r>
              <a:rPr lang="fr-CH" sz="1100" dirty="0"/>
              <a:t>				          	</a:t>
            </a:r>
            <a:r>
              <a:rPr lang="fr-CH" sz="1100" dirty="0" smtClean="0"/>
              <a:t> </a:t>
            </a:r>
            <a:fld id="{797E2A5A-D34B-43EA-8DD9-11540B30FEE7}" type="slidenum">
              <a:rPr lang="fr-CH" sz="1100"/>
              <a:pPr algn="just" eaLnBrk="0" hangingPunct="0">
                <a:spcBef>
                  <a:spcPct val="50000"/>
                </a:spcBef>
                <a:defRPr/>
              </a:pPr>
              <a:t>‹#›</a:t>
            </a:fld>
            <a:endParaRPr lang="fr-CH" sz="11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729538" y="0"/>
            <a:ext cx="1414462" cy="90872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880350" y="127000"/>
            <a:ext cx="1130300" cy="6477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Syntax Black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Syntax Black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Syntax Black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Syntax Black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Syntax Black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Syntax Black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Syntax Black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Syntax Black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001197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-387424"/>
            <a:ext cx="10297144" cy="76328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44334" y="187761"/>
            <a:ext cx="5181049" cy="936104"/>
          </a:xfrm>
        </p:spPr>
        <p:txBody>
          <a:bodyPr>
            <a:noAutofit/>
          </a:bodyPr>
          <a:lstStyle/>
          <a:p>
            <a:r>
              <a:rPr lang="de-DE" sz="2800" b="1" dirty="0" smtClean="0">
                <a:solidFill>
                  <a:schemeClr val="accent2"/>
                </a:solidFill>
              </a:rPr>
              <a:t>Neue Aufbereitungstechnik bei SEBES: Multi-Barrieren gegen Mikroschadstoffe</a:t>
            </a:r>
            <a:endParaRPr lang="de-DE" sz="2800" b="1" dirty="0">
              <a:solidFill>
                <a:schemeClr val="accent2"/>
              </a:solidFill>
            </a:endParaRPr>
          </a:p>
        </p:txBody>
      </p:sp>
      <p:sp>
        <p:nvSpPr>
          <p:cNvPr id="3" name="Ënnertitel 2"/>
          <p:cNvSpPr>
            <a:spLocks noGrp="1"/>
          </p:cNvSpPr>
          <p:nvPr>
            <p:ph type="subTitle" idx="1"/>
          </p:nvPr>
        </p:nvSpPr>
        <p:spPr>
          <a:xfrm>
            <a:off x="2267744" y="5320903"/>
            <a:ext cx="4991075" cy="1537097"/>
          </a:xfrm>
        </p:spPr>
        <p:txBody>
          <a:bodyPr/>
          <a:lstStyle/>
          <a:p>
            <a:r>
              <a:rPr lang="de-DE" dirty="0" smtClean="0"/>
              <a:t>Georges Kraus</a:t>
            </a:r>
          </a:p>
          <a:p>
            <a:r>
              <a:rPr lang="de-DE" dirty="0" smtClean="0"/>
              <a:t>SEBES</a:t>
            </a:r>
            <a:endParaRPr lang="de-DE" dirty="0"/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-143169" y="1644"/>
            <a:ext cx="1662113" cy="1081087"/>
            <a:chOff x="3710" y="2205"/>
            <a:chExt cx="862" cy="499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10" y="2205"/>
              <a:ext cx="862" cy="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0" hangingPunct="0">
                <a:spcBef>
                  <a:spcPct val="50000"/>
                </a:spcBef>
                <a:defRPr/>
              </a:pPr>
              <a:endParaRPr lang="de-LU"/>
            </a:p>
          </p:txBody>
        </p:sp>
        <p:pic>
          <p:nvPicPr>
            <p:cNvPr id="9" name="Picture 7" descr="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55" y="2251"/>
              <a:ext cx="771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8" descr="ALUSEAU_LOGO_CMJ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4081" y="66075"/>
            <a:ext cx="2327275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84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13"/>
          <p:cNvSpPr txBox="1">
            <a:spLocks noChangeArrowheads="1"/>
          </p:cNvSpPr>
          <p:nvPr/>
        </p:nvSpPr>
        <p:spPr bwMode="auto">
          <a:xfrm>
            <a:off x="31750" y="1537023"/>
            <a:ext cx="381635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534988" indent="-358775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marL="176213" lvl="2" indent="0">
              <a:spcBef>
                <a:spcPts val="1500"/>
              </a:spcBef>
              <a:buNone/>
            </a:pPr>
            <a:r>
              <a:rPr lang="de-DE" altLang="de-DE" sz="2800" dirty="0" smtClean="0">
                <a:solidFill>
                  <a:srgbClr val="003366"/>
                </a:solidFill>
              </a:rPr>
              <a:t>Redundanzkonzept</a:t>
            </a:r>
          </a:p>
          <a:p>
            <a:pPr lvl="2">
              <a:spcBef>
                <a:spcPts val="1500"/>
              </a:spcBef>
              <a:defRPr/>
            </a:pPr>
            <a:r>
              <a:rPr lang="de-DE" sz="2000" dirty="0" smtClean="0">
                <a:solidFill>
                  <a:srgbClr val="003366"/>
                </a:solidFill>
              </a:rPr>
              <a:t>Kapazität 110.000 m³/T</a:t>
            </a:r>
          </a:p>
          <a:p>
            <a:pPr lvl="2">
              <a:spcBef>
                <a:spcPts val="1500"/>
              </a:spcBef>
              <a:defRPr/>
            </a:pPr>
            <a:r>
              <a:rPr lang="de-DE" altLang="de-DE" sz="2000" dirty="0" smtClean="0">
                <a:solidFill>
                  <a:srgbClr val="003366"/>
                </a:solidFill>
              </a:rPr>
              <a:t>Trennung in 2 Linien mit </a:t>
            </a:r>
            <a:br>
              <a:rPr lang="de-DE" altLang="de-DE" sz="2000" dirty="0" smtClean="0">
                <a:solidFill>
                  <a:srgbClr val="003366"/>
                </a:solidFill>
              </a:rPr>
            </a:br>
            <a:r>
              <a:rPr lang="de-DE" altLang="de-DE" sz="2000" dirty="0" smtClean="0">
                <a:solidFill>
                  <a:srgbClr val="003366"/>
                </a:solidFill>
              </a:rPr>
              <a:t>je 55.000 m³/T für „größere Störfälle“ (Feuer, </a:t>
            </a:r>
            <a:r>
              <a:rPr lang="de-DE" altLang="de-DE" sz="2000" dirty="0" smtClean="0">
                <a:solidFill>
                  <a:srgbClr val="003366"/>
                </a:solidFill>
              </a:rPr>
              <a:t>Überflutung, ..</a:t>
            </a:r>
            <a:r>
              <a:rPr lang="de-DE" altLang="de-DE" sz="2000" dirty="0" smtClean="0">
                <a:solidFill>
                  <a:srgbClr val="003366"/>
                </a:solidFill>
              </a:rPr>
              <a:t>.)</a:t>
            </a:r>
          </a:p>
          <a:p>
            <a:pPr lvl="2">
              <a:spcBef>
                <a:spcPts val="1500"/>
              </a:spcBef>
            </a:pPr>
            <a:r>
              <a:rPr lang="de-DE" altLang="de-DE" sz="2000" dirty="0" smtClean="0">
                <a:solidFill>
                  <a:srgbClr val="003366"/>
                </a:solidFill>
              </a:rPr>
              <a:t>n+1-Redundanz für alle Aufbereitungskomponenten</a:t>
            </a:r>
            <a:endParaRPr lang="de-DE" altLang="de-DE" sz="2000" dirty="0" smtClean="0">
              <a:solidFill>
                <a:srgbClr val="003366"/>
              </a:solidFill>
            </a:endParaRPr>
          </a:p>
        </p:txBody>
      </p:sp>
      <p:sp>
        <p:nvSpPr>
          <p:cNvPr id="74756" name="Textfeld 6"/>
          <p:cNvSpPr txBox="1">
            <a:spLocks noChangeArrowheads="1"/>
          </p:cNvSpPr>
          <p:nvPr/>
        </p:nvSpPr>
        <p:spPr bwMode="auto">
          <a:xfrm>
            <a:off x="4139952" y="2071688"/>
            <a:ext cx="1751262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Rohwasser-Entnahme</a:t>
            </a:r>
            <a:endParaRPr kumimoji="0" lang="lb-LU" altLang="fr-FR" sz="1100" b="1" dirty="0">
              <a:latin typeface="Arial" panose="020B0604020202020204" pitchFamily="34" charset="0"/>
            </a:endParaRPr>
          </a:p>
        </p:txBody>
      </p:sp>
      <p:sp>
        <p:nvSpPr>
          <p:cNvPr id="16" name="Textfeld 11"/>
          <p:cNvSpPr txBox="1">
            <a:spLocks noChangeArrowheads="1"/>
          </p:cNvSpPr>
          <p:nvPr/>
        </p:nvSpPr>
        <p:spPr bwMode="auto">
          <a:xfrm>
            <a:off x="4139954" y="1497013"/>
            <a:ext cx="3600398" cy="2619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n"/>
              <a:defRPr kumimoji="1" sz="28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itchFamily="-109" charset="0"/>
              <a:buChar char="•"/>
              <a:defRPr kumimoji="1" sz="28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§"/>
              <a:defRPr kumimoji="1" sz="22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itchFamily="-109" charset="0"/>
              <a:buChar char="•"/>
              <a:defRPr kumimoji="1" sz="20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lb-LU" altLang="fr-FR" sz="1100" b="1" dirty="0" smtClean="0">
                <a:latin typeface="Arial" charset="0"/>
              </a:rPr>
              <a:t>Stausee </a:t>
            </a:r>
            <a:r>
              <a:rPr kumimoji="0" lang="lb-LU" altLang="fr-FR" sz="1100" b="1" dirty="0" smtClean="0">
                <a:latin typeface="Arial" charset="0"/>
              </a:rPr>
              <a:t>Esch-Sauer</a:t>
            </a:r>
          </a:p>
        </p:txBody>
      </p:sp>
      <p:cxnSp>
        <p:nvCxnSpPr>
          <p:cNvPr id="74758" name="Gerade Verbindung mit Pfeil 21"/>
          <p:cNvCxnSpPr>
            <a:cxnSpLocks noChangeShapeType="1"/>
          </p:cNvCxnSpPr>
          <p:nvPr/>
        </p:nvCxnSpPr>
        <p:spPr bwMode="auto">
          <a:xfrm>
            <a:off x="5030788" y="1758950"/>
            <a:ext cx="0" cy="3127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59" name="Textfeld 6"/>
          <p:cNvSpPr txBox="1">
            <a:spLocks noChangeArrowheads="1"/>
          </p:cNvSpPr>
          <p:nvPr/>
        </p:nvSpPr>
        <p:spPr bwMode="auto">
          <a:xfrm>
            <a:off x="4139952" y="2662238"/>
            <a:ext cx="1744911" cy="261610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Pumpwerk</a:t>
            </a:r>
            <a:endParaRPr kumimoji="0" lang="lb-LU" altLang="fr-FR" sz="1100" b="1" dirty="0">
              <a:latin typeface="Arial" panose="020B0604020202020204" pitchFamily="34" charset="0"/>
            </a:endParaRPr>
          </a:p>
        </p:txBody>
      </p:sp>
      <p:cxnSp>
        <p:nvCxnSpPr>
          <p:cNvPr id="74760" name="Gerade Verbindung mit Pfeil 21"/>
          <p:cNvCxnSpPr>
            <a:cxnSpLocks noChangeShapeType="1"/>
          </p:cNvCxnSpPr>
          <p:nvPr/>
        </p:nvCxnSpPr>
        <p:spPr bwMode="auto">
          <a:xfrm>
            <a:off x="5022850" y="2349500"/>
            <a:ext cx="0" cy="3127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extfeld 6"/>
          <p:cNvSpPr txBox="1">
            <a:spLocks noChangeArrowheads="1"/>
          </p:cNvSpPr>
          <p:nvPr/>
        </p:nvSpPr>
        <p:spPr bwMode="auto">
          <a:xfrm>
            <a:off x="4139952" y="3373438"/>
            <a:ext cx="1751262" cy="2619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n"/>
              <a:defRPr kumimoji="1" sz="28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itchFamily="-109" charset="0"/>
              <a:buChar char="•"/>
              <a:defRPr kumimoji="1" sz="28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§"/>
              <a:defRPr kumimoji="1" sz="22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itchFamily="-109" charset="0"/>
              <a:buChar char="•"/>
              <a:defRPr kumimoji="1" sz="20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lb-LU" altLang="fr-FR" sz="1100" b="1" dirty="0" err="1" smtClean="0">
                <a:latin typeface="Arial" charset="0"/>
              </a:rPr>
              <a:t>Transportleitung</a:t>
            </a:r>
            <a:r>
              <a:rPr kumimoji="0" lang="lb-LU" altLang="fr-FR" sz="1100" b="1" dirty="0" smtClean="0">
                <a:latin typeface="Arial" charset="0"/>
              </a:rPr>
              <a:t> </a:t>
            </a:r>
            <a:r>
              <a:rPr kumimoji="0" lang="lb-LU" altLang="fr-FR" sz="1100" b="1" dirty="0" smtClean="0">
                <a:latin typeface="Arial" charset="0"/>
              </a:rPr>
              <a:t>alt</a:t>
            </a:r>
            <a:endParaRPr kumimoji="0" lang="lb-LU" altLang="fr-FR" sz="1100" b="1" dirty="0" smtClean="0">
              <a:latin typeface="Arial" charset="0"/>
            </a:endParaRPr>
          </a:p>
        </p:txBody>
      </p:sp>
      <p:cxnSp>
        <p:nvCxnSpPr>
          <p:cNvPr id="74762" name="Gerade Verbindung mit Pfeil 21"/>
          <p:cNvCxnSpPr>
            <a:cxnSpLocks noChangeShapeType="1"/>
          </p:cNvCxnSpPr>
          <p:nvPr/>
        </p:nvCxnSpPr>
        <p:spPr bwMode="auto">
          <a:xfrm>
            <a:off x="5030788" y="2922588"/>
            <a:ext cx="0" cy="3127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63" name="Textfeld 6"/>
          <p:cNvSpPr txBox="1">
            <a:spLocks noChangeArrowheads="1"/>
          </p:cNvSpPr>
          <p:nvPr/>
        </p:nvSpPr>
        <p:spPr bwMode="auto">
          <a:xfrm>
            <a:off x="4139953" y="4097338"/>
            <a:ext cx="1765548" cy="261937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Aufbereitung</a:t>
            </a:r>
            <a:endParaRPr kumimoji="0" lang="lb-LU" altLang="fr-FR" sz="1100" b="1" dirty="0">
              <a:latin typeface="Arial" panose="020B0604020202020204" pitchFamily="34" charset="0"/>
            </a:endParaRPr>
          </a:p>
        </p:txBody>
      </p:sp>
      <p:cxnSp>
        <p:nvCxnSpPr>
          <p:cNvPr id="74764" name="Gerade Verbindung mit Pfeil 21"/>
          <p:cNvCxnSpPr>
            <a:cxnSpLocks noChangeShapeType="1"/>
          </p:cNvCxnSpPr>
          <p:nvPr/>
        </p:nvCxnSpPr>
        <p:spPr bwMode="auto">
          <a:xfrm>
            <a:off x="5043488" y="3784600"/>
            <a:ext cx="0" cy="3127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65" name="Textfeld 6"/>
          <p:cNvSpPr txBox="1">
            <a:spLocks noChangeArrowheads="1"/>
          </p:cNvSpPr>
          <p:nvPr/>
        </p:nvSpPr>
        <p:spPr bwMode="auto">
          <a:xfrm>
            <a:off x="4139953" y="4668838"/>
            <a:ext cx="1765547" cy="261610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Wasserbehälter</a:t>
            </a:r>
            <a:r>
              <a:rPr kumimoji="0" lang="lb-LU" altLang="fr-FR" sz="1100" b="1" dirty="0" smtClean="0">
                <a:latin typeface="Arial" panose="020B0604020202020204" pitchFamily="34" charset="0"/>
              </a:rPr>
              <a:t> </a:t>
            </a:r>
            <a:r>
              <a:rPr kumimoji="0" lang="lb-LU" altLang="fr-FR" sz="1100" b="1" dirty="0" err="1" smtClean="0">
                <a:latin typeface="Arial" panose="020B0604020202020204" pitchFamily="34" charset="0"/>
              </a:rPr>
              <a:t>neu</a:t>
            </a:r>
            <a:endParaRPr kumimoji="0" lang="lb-LU" altLang="fr-FR" sz="1100" b="1" dirty="0">
              <a:latin typeface="Arial" panose="020B0604020202020204" pitchFamily="34" charset="0"/>
            </a:endParaRPr>
          </a:p>
        </p:txBody>
      </p:sp>
      <p:cxnSp>
        <p:nvCxnSpPr>
          <p:cNvPr id="74766" name="Gerade Verbindung mit Pfeil 21"/>
          <p:cNvCxnSpPr>
            <a:cxnSpLocks noChangeShapeType="1"/>
          </p:cNvCxnSpPr>
          <p:nvPr/>
        </p:nvCxnSpPr>
        <p:spPr bwMode="auto">
          <a:xfrm>
            <a:off x="5043488" y="4356100"/>
            <a:ext cx="0" cy="3127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feld 6"/>
          <p:cNvSpPr txBox="1">
            <a:spLocks noChangeArrowheads="1"/>
          </p:cNvSpPr>
          <p:nvPr/>
        </p:nvSpPr>
        <p:spPr bwMode="auto">
          <a:xfrm>
            <a:off x="4173016" y="5245100"/>
            <a:ext cx="1767136" cy="2619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n"/>
              <a:defRPr kumimoji="1" sz="28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itchFamily="-109" charset="0"/>
              <a:buChar char="•"/>
              <a:defRPr kumimoji="1" sz="28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§"/>
              <a:defRPr kumimoji="1" sz="22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itchFamily="-109" charset="0"/>
              <a:buChar char="•"/>
              <a:defRPr kumimoji="1" sz="20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Wasserbehälter</a:t>
            </a:r>
            <a:r>
              <a:rPr kumimoji="0" lang="lb-LU" altLang="fr-FR" sz="1100" b="1" dirty="0" smtClean="0">
                <a:latin typeface="Arial" panose="020B0604020202020204" pitchFamily="34" charset="0"/>
              </a:rPr>
              <a:t> </a:t>
            </a:r>
            <a:r>
              <a:rPr kumimoji="0" lang="lb-LU" altLang="fr-FR" sz="1100" b="1" dirty="0" smtClean="0">
                <a:latin typeface="Arial" charset="0"/>
              </a:rPr>
              <a:t>alt</a:t>
            </a:r>
            <a:endParaRPr kumimoji="0" lang="lb-LU" altLang="fr-FR" sz="1100" b="1" dirty="0" smtClean="0">
              <a:latin typeface="Arial" charset="0"/>
            </a:endParaRPr>
          </a:p>
        </p:txBody>
      </p:sp>
      <p:cxnSp>
        <p:nvCxnSpPr>
          <p:cNvPr id="74768" name="Gerade Verbindung mit Pfeil 21"/>
          <p:cNvCxnSpPr>
            <a:cxnSpLocks noChangeShapeType="1"/>
          </p:cNvCxnSpPr>
          <p:nvPr/>
        </p:nvCxnSpPr>
        <p:spPr bwMode="auto">
          <a:xfrm>
            <a:off x="5045075" y="4932363"/>
            <a:ext cx="0" cy="3127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Textfeld 6"/>
          <p:cNvSpPr txBox="1">
            <a:spLocks noChangeArrowheads="1"/>
          </p:cNvSpPr>
          <p:nvPr/>
        </p:nvSpPr>
        <p:spPr bwMode="auto">
          <a:xfrm>
            <a:off x="4139952" y="5826125"/>
            <a:ext cx="1759199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n"/>
              <a:defRPr kumimoji="1" sz="28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itchFamily="-109" charset="0"/>
              <a:buChar char="•"/>
              <a:defRPr kumimoji="1" sz="28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§"/>
              <a:defRPr kumimoji="1" sz="22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itchFamily="-109" charset="0"/>
              <a:buChar char="•"/>
              <a:defRPr kumimoji="1" sz="20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lb-LU" altLang="fr-FR" sz="1100" b="1" dirty="0" err="1" smtClean="0">
                <a:latin typeface="Arial" charset="0"/>
              </a:rPr>
              <a:t>Wasservertelung</a:t>
            </a:r>
            <a:r>
              <a:rPr kumimoji="0" lang="lb-LU" altLang="fr-FR" sz="1100" b="1" dirty="0" smtClean="0">
                <a:latin typeface="Arial" charset="0"/>
              </a:rPr>
              <a:t> alt</a:t>
            </a:r>
            <a:endParaRPr kumimoji="0" lang="lb-LU" altLang="fr-FR" sz="1100" b="1" dirty="0" smtClean="0">
              <a:latin typeface="Arial" charset="0"/>
            </a:endParaRPr>
          </a:p>
        </p:txBody>
      </p:sp>
      <p:cxnSp>
        <p:nvCxnSpPr>
          <p:cNvPr id="74770" name="Gerade Verbindung mit Pfeil 21"/>
          <p:cNvCxnSpPr>
            <a:cxnSpLocks noChangeShapeType="1"/>
          </p:cNvCxnSpPr>
          <p:nvPr/>
        </p:nvCxnSpPr>
        <p:spPr bwMode="auto">
          <a:xfrm>
            <a:off x="5037138" y="5511800"/>
            <a:ext cx="0" cy="314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71" name="Textfeld 6"/>
          <p:cNvSpPr txBox="1">
            <a:spLocks noChangeArrowheads="1"/>
          </p:cNvSpPr>
          <p:nvPr/>
        </p:nvSpPr>
        <p:spPr bwMode="auto">
          <a:xfrm>
            <a:off x="6000750" y="2074863"/>
            <a:ext cx="1739602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Rohwasser-Entnahme</a:t>
            </a:r>
            <a:endParaRPr kumimoji="0" lang="lb-LU" altLang="fr-FR" sz="1100" b="1" dirty="0">
              <a:latin typeface="Arial" panose="020B0604020202020204" pitchFamily="34" charset="0"/>
            </a:endParaRPr>
          </a:p>
        </p:txBody>
      </p:sp>
      <p:cxnSp>
        <p:nvCxnSpPr>
          <p:cNvPr id="74772" name="Gerade Verbindung mit Pfeil 21"/>
          <p:cNvCxnSpPr>
            <a:cxnSpLocks noChangeShapeType="1"/>
          </p:cNvCxnSpPr>
          <p:nvPr/>
        </p:nvCxnSpPr>
        <p:spPr bwMode="auto">
          <a:xfrm>
            <a:off x="6724650" y="1760538"/>
            <a:ext cx="0" cy="314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73" name="Textfeld 6"/>
          <p:cNvSpPr txBox="1">
            <a:spLocks noChangeArrowheads="1"/>
          </p:cNvSpPr>
          <p:nvPr/>
        </p:nvSpPr>
        <p:spPr bwMode="auto">
          <a:xfrm>
            <a:off x="5994400" y="2665413"/>
            <a:ext cx="1745952" cy="260350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Pumpwerk</a:t>
            </a:r>
            <a:endParaRPr kumimoji="0" lang="lb-LU" altLang="fr-FR" sz="1100" b="1" dirty="0">
              <a:latin typeface="Arial" panose="020B0604020202020204" pitchFamily="34" charset="0"/>
            </a:endParaRPr>
          </a:p>
        </p:txBody>
      </p:sp>
      <p:cxnSp>
        <p:nvCxnSpPr>
          <p:cNvPr id="74774" name="Gerade Verbindung mit Pfeil 21"/>
          <p:cNvCxnSpPr>
            <a:cxnSpLocks noChangeShapeType="1"/>
          </p:cNvCxnSpPr>
          <p:nvPr/>
        </p:nvCxnSpPr>
        <p:spPr bwMode="auto">
          <a:xfrm>
            <a:off x="6716713" y="2351088"/>
            <a:ext cx="0" cy="314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75" name="Textfeld 6"/>
          <p:cNvSpPr txBox="1">
            <a:spLocks noChangeArrowheads="1"/>
          </p:cNvSpPr>
          <p:nvPr/>
        </p:nvSpPr>
        <p:spPr bwMode="auto">
          <a:xfrm>
            <a:off x="6000750" y="3375025"/>
            <a:ext cx="1739602" cy="261938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Transportleitung</a:t>
            </a:r>
            <a:r>
              <a:rPr kumimoji="0" lang="lb-LU" altLang="fr-FR" sz="1100" b="1" dirty="0" smtClean="0">
                <a:latin typeface="Arial" panose="020B0604020202020204" pitchFamily="34" charset="0"/>
              </a:rPr>
              <a:t> </a:t>
            </a:r>
            <a:r>
              <a:rPr kumimoji="0" lang="lb-LU" altLang="fr-FR" sz="1100" b="1" dirty="0" err="1" smtClean="0">
                <a:latin typeface="Arial" panose="020B0604020202020204" pitchFamily="34" charset="0"/>
              </a:rPr>
              <a:t>neu</a:t>
            </a:r>
            <a:endParaRPr kumimoji="0" lang="lb-LU" altLang="fr-FR" sz="1100" b="1" dirty="0">
              <a:latin typeface="Arial" panose="020B0604020202020204" pitchFamily="34" charset="0"/>
            </a:endParaRPr>
          </a:p>
        </p:txBody>
      </p:sp>
      <p:cxnSp>
        <p:nvCxnSpPr>
          <p:cNvPr id="74776" name="Gerade Verbindung mit Pfeil 21"/>
          <p:cNvCxnSpPr>
            <a:cxnSpLocks noChangeShapeType="1"/>
          </p:cNvCxnSpPr>
          <p:nvPr/>
        </p:nvCxnSpPr>
        <p:spPr bwMode="auto">
          <a:xfrm>
            <a:off x="6724650" y="2924175"/>
            <a:ext cx="0" cy="3127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77" name="Textfeld 6"/>
          <p:cNvSpPr txBox="1">
            <a:spLocks noChangeArrowheads="1"/>
          </p:cNvSpPr>
          <p:nvPr/>
        </p:nvSpPr>
        <p:spPr bwMode="auto">
          <a:xfrm>
            <a:off x="6015038" y="4098925"/>
            <a:ext cx="1725314" cy="261938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Aufbereitung</a:t>
            </a:r>
            <a:endParaRPr kumimoji="0" lang="lb-LU" altLang="fr-FR" sz="1100" b="1" dirty="0">
              <a:latin typeface="Arial" panose="020B0604020202020204" pitchFamily="34" charset="0"/>
            </a:endParaRPr>
          </a:p>
        </p:txBody>
      </p:sp>
      <p:cxnSp>
        <p:nvCxnSpPr>
          <p:cNvPr id="74778" name="Gerade Verbindung mit Pfeil 21"/>
          <p:cNvCxnSpPr>
            <a:cxnSpLocks noChangeShapeType="1"/>
          </p:cNvCxnSpPr>
          <p:nvPr/>
        </p:nvCxnSpPr>
        <p:spPr bwMode="auto">
          <a:xfrm>
            <a:off x="6737350" y="3786188"/>
            <a:ext cx="0" cy="3127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79" name="Textfeld 6"/>
          <p:cNvSpPr txBox="1">
            <a:spLocks noChangeArrowheads="1"/>
          </p:cNvSpPr>
          <p:nvPr/>
        </p:nvSpPr>
        <p:spPr bwMode="auto">
          <a:xfrm>
            <a:off x="6015038" y="4670425"/>
            <a:ext cx="1725314" cy="261938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Wasserbehälter</a:t>
            </a:r>
            <a:r>
              <a:rPr kumimoji="0" lang="lb-LU" altLang="fr-FR" sz="1100" b="1" dirty="0" smtClean="0">
                <a:latin typeface="Arial" panose="020B0604020202020204" pitchFamily="34" charset="0"/>
              </a:rPr>
              <a:t> </a:t>
            </a:r>
            <a:r>
              <a:rPr kumimoji="0" lang="lb-LU" altLang="fr-FR" sz="1100" b="1" dirty="0" err="1" smtClean="0">
                <a:latin typeface="Arial" panose="020B0604020202020204" pitchFamily="34" charset="0"/>
              </a:rPr>
              <a:t>neu</a:t>
            </a:r>
            <a:endParaRPr kumimoji="0" lang="lb-LU" altLang="fr-FR" sz="1100" b="1" dirty="0">
              <a:latin typeface="Arial" panose="020B0604020202020204" pitchFamily="34" charset="0"/>
            </a:endParaRPr>
          </a:p>
        </p:txBody>
      </p:sp>
      <p:cxnSp>
        <p:nvCxnSpPr>
          <p:cNvPr id="74780" name="Gerade Verbindung mit Pfeil 21"/>
          <p:cNvCxnSpPr>
            <a:cxnSpLocks noChangeShapeType="1"/>
          </p:cNvCxnSpPr>
          <p:nvPr/>
        </p:nvCxnSpPr>
        <p:spPr bwMode="auto">
          <a:xfrm>
            <a:off x="6737350" y="4357688"/>
            <a:ext cx="0" cy="3127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Textfeld 6"/>
          <p:cNvSpPr txBox="1">
            <a:spLocks noChangeArrowheads="1"/>
          </p:cNvSpPr>
          <p:nvPr/>
        </p:nvSpPr>
        <p:spPr bwMode="auto">
          <a:xfrm>
            <a:off x="6016625" y="5246688"/>
            <a:ext cx="1723727" cy="2619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n"/>
              <a:defRPr kumimoji="1" sz="28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itchFamily="-109" charset="0"/>
              <a:buChar char="•"/>
              <a:defRPr kumimoji="1" sz="28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§"/>
              <a:defRPr kumimoji="1" sz="22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itchFamily="-109" charset="0"/>
              <a:buChar char="•"/>
              <a:defRPr kumimoji="1" sz="20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lb-LU" altLang="fr-FR" sz="1100" b="1" dirty="0" err="1" smtClean="0">
                <a:latin typeface="Arial" panose="020B0604020202020204" pitchFamily="34" charset="0"/>
              </a:rPr>
              <a:t>Wasserbehälter</a:t>
            </a:r>
            <a:r>
              <a:rPr kumimoji="0" lang="lb-LU" altLang="fr-FR" sz="1100" b="1" dirty="0" smtClean="0">
                <a:latin typeface="Arial" panose="020B0604020202020204" pitchFamily="34" charset="0"/>
              </a:rPr>
              <a:t> </a:t>
            </a:r>
            <a:r>
              <a:rPr kumimoji="0" lang="lb-LU" altLang="fr-FR" sz="1100" b="1" dirty="0" smtClean="0">
                <a:latin typeface="Arial" charset="0"/>
              </a:rPr>
              <a:t>alt</a:t>
            </a:r>
            <a:endParaRPr kumimoji="0" lang="lb-LU" altLang="fr-FR" sz="1100" b="1" dirty="0" smtClean="0">
              <a:latin typeface="Arial" charset="0"/>
            </a:endParaRPr>
          </a:p>
        </p:txBody>
      </p:sp>
      <p:cxnSp>
        <p:nvCxnSpPr>
          <p:cNvPr id="74782" name="Gerade Verbindung mit Pfeil 21"/>
          <p:cNvCxnSpPr>
            <a:cxnSpLocks noChangeShapeType="1"/>
          </p:cNvCxnSpPr>
          <p:nvPr/>
        </p:nvCxnSpPr>
        <p:spPr bwMode="auto">
          <a:xfrm>
            <a:off x="6738938" y="4933950"/>
            <a:ext cx="0" cy="3127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83" name="Textfeld 6"/>
          <p:cNvSpPr txBox="1">
            <a:spLocks noChangeArrowheads="1"/>
          </p:cNvSpPr>
          <p:nvPr/>
        </p:nvSpPr>
        <p:spPr bwMode="auto">
          <a:xfrm>
            <a:off x="6008688" y="5827713"/>
            <a:ext cx="1731664" cy="261610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lb-LU" altLang="fr-FR" sz="1100" b="1" dirty="0" err="1" smtClean="0">
                <a:latin typeface="Arial" charset="0"/>
              </a:rPr>
              <a:t>Wassererteilung</a:t>
            </a:r>
            <a:r>
              <a:rPr kumimoji="0" lang="lb-LU" altLang="fr-FR" sz="1100" b="1" dirty="0" smtClean="0">
                <a:latin typeface="Arial" charset="0"/>
              </a:rPr>
              <a:t> </a:t>
            </a:r>
            <a:r>
              <a:rPr kumimoji="0" lang="lb-LU" altLang="fr-FR" sz="1100" b="1" dirty="0" err="1" smtClean="0">
                <a:latin typeface="Arial" panose="020B0604020202020204" pitchFamily="34" charset="0"/>
              </a:rPr>
              <a:t>neu</a:t>
            </a:r>
            <a:endParaRPr kumimoji="0" lang="lb-LU" altLang="fr-FR" sz="1100" b="1" dirty="0">
              <a:latin typeface="Arial" panose="020B0604020202020204" pitchFamily="34" charset="0"/>
            </a:endParaRPr>
          </a:p>
        </p:txBody>
      </p:sp>
      <p:cxnSp>
        <p:nvCxnSpPr>
          <p:cNvPr id="74784" name="Gerade Verbindung mit Pfeil 21"/>
          <p:cNvCxnSpPr>
            <a:cxnSpLocks noChangeShapeType="1"/>
          </p:cNvCxnSpPr>
          <p:nvPr/>
        </p:nvCxnSpPr>
        <p:spPr bwMode="auto">
          <a:xfrm>
            <a:off x="6731000" y="5513388"/>
            <a:ext cx="0" cy="314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85" name="Gerade Verbindung 5"/>
          <p:cNvCxnSpPr>
            <a:cxnSpLocks noChangeShapeType="1"/>
          </p:cNvCxnSpPr>
          <p:nvPr/>
        </p:nvCxnSpPr>
        <p:spPr bwMode="auto">
          <a:xfrm>
            <a:off x="5948363" y="1776413"/>
            <a:ext cx="0" cy="4330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4786" name="Rechteck 68"/>
          <p:cNvSpPr>
            <a:spLocks noChangeArrowheads="1"/>
          </p:cNvSpPr>
          <p:nvPr/>
        </p:nvSpPr>
        <p:spPr bwMode="auto">
          <a:xfrm>
            <a:off x="4057650" y="1338263"/>
            <a:ext cx="3816350" cy="1741487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endParaRPr lang="lb-LU" altLang="de-DE" dirty="0"/>
          </a:p>
        </p:txBody>
      </p:sp>
      <p:sp>
        <p:nvSpPr>
          <p:cNvPr id="74787" name="Rechteck 74"/>
          <p:cNvSpPr>
            <a:spLocks noChangeArrowheads="1"/>
          </p:cNvSpPr>
          <p:nvPr/>
        </p:nvSpPr>
        <p:spPr bwMode="auto">
          <a:xfrm>
            <a:off x="4057650" y="3906838"/>
            <a:ext cx="3816350" cy="1763712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endParaRPr lang="lb-LU" altLang="de-DE" dirty="0"/>
          </a:p>
        </p:txBody>
      </p:sp>
      <p:sp>
        <p:nvSpPr>
          <p:cNvPr id="74788" name="Textfeld 69"/>
          <p:cNvSpPr txBox="1">
            <a:spLocks noChangeArrowheads="1"/>
          </p:cNvSpPr>
          <p:nvPr/>
        </p:nvSpPr>
        <p:spPr bwMode="auto">
          <a:xfrm>
            <a:off x="4057650" y="1041400"/>
            <a:ext cx="1255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600">
                <a:solidFill>
                  <a:srgbClr val="FF0000"/>
                </a:solidFill>
              </a:rPr>
              <a:t>Esch-Sauer</a:t>
            </a:r>
          </a:p>
        </p:txBody>
      </p:sp>
      <p:sp>
        <p:nvSpPr>
          <p:cNvPr id="74789" name="Textfeld 76"/>
          <p:cNvSpPr txBox="1">
            <a:spLocks noChangeArrowheads="1"/>
          </p:cNvSpPr>
          <p:nvPr/>
        </p:nvSpPr>
        <p:spPr bwMode="auto">
          <a:xfrm>
            <a:off x="3986213" y="3614738"/>
            <a:ext cx="11079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lb-LU" altLang="de-DE" sz="1600" dirty="0" smtClean="0">
                <a:solidFill>
                  <a:srgbClr val="FF0000"/>
                </a:solidFill>
              </a:rPr>
              <a:t>Eschduerf</a:t>
            </a:r>
            <a:endParaRPr lang="lb-LU" altLang="de-DE" sz="1600" dirty="0">
              <a:solidFill>
                <a:srgbClr val="FF0000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Opbereedungssecherheet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02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403" cy="566124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779912" y="116632"/>
            <a:ext cx="2016224" cy="731837"/>
          </a:xfrm>
        </p:spPr>
        <p:txBody>
          <a:bodyPr/>
          <a:lstStyle/>
          <a:p>
            <a:pPr lvl="0"/>
            <a:r>
              <a:rPr lang="de-DE" noProof="0" dirty="0" err="1" smtClean="0"/>
              <a:t>Stausée</a:t>
            </a:r>
            <a:endParaRPr lang="de-DE" dirty="0"/>
          </a:p>
        </p:txBody>
      </p:sp>
      <p:sp>
        <p:nvSpPr>
          <p:cNvPr id="2" name="Reservéierte Plaz fir Inhalt 1"/>
          <p:cNvSpPr>
            <a:spLocks noGrp="1"/>
          </p:cNvSpPr>
          <p:nvPr>
            <p:ph idx="1"/>
          </p:nvPr>
        </p:nvSpPr>
        <p:spPr>
          <a:xfrm>
            <a:off x="0" y="5661249"/>
            <a:ext cx="9144000" cy="1196751"/>
          </a:xfrm>
          <a:solidFill>
            <a:srgbClr val="CDF2FF"/>
          </a:solidFill>
        </p:spPr>
        <p:txBody>
          <a:bodyPr/>
          <a:lstStyle/>
          <a:p>
            <a:pPr lvl="0"/>
            <a:r>
              <a:rPr lang="de-DE" sz="2000" dirty="0" smtClean="0"/>
              <a:t>Füllung mit Regenwasser</a:t>
            </a:r>
            <a:endParaRPr lang="de-DE" sz="2000" dirty="0" smtClean="0"/>
          </a:p>
          <a:p>
            <a:pPr lvl="0"/>
            <a:r>
              <a:rPr lang="de-DE" sz="2000" dirty="0" smtClean="0"/>
              <a:t>Oberflächenwasser ist kein gefiltertes Grundwasser</a:t>
            </a:r>
            <a:endParaRPr lang="de-DE" sz="2000" dirty="0" smtClean="0"/>
          </a:p>
          <a:p>
            <a:pPr marL="457200" lvl="1" indent="0">
              <a:buNone/>
            </a:pPr>
            <a:r>
              <a:rPr lang="de-DE" sz="2000" dirty="0" smtClean="0">
                <a:ea typeface="+mn-ea"/>
                <a:cs typeface="+mn-cs"/>
              </a:rPr>
              <a:t>	</a:t>
            </a:r>
            <a:r>
              <a:rPr lang="de-DE" sz="2000" dirty="0" smtClean="0">
                <a:ea typeface="+mn-ea"/>
                <a:cs typeface="+mn-cs"/>
              </a:rPr>
              <a:t>und muss aufbereitet werden</a:t>
            </a:r>
            <a:endParaRPr lang="de-DE" sz="20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9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610"/>
          </a:xfrm>
          <a:prstGeom prst="rect">
            <a:avLst/>
          </a:prstGeom>
          <a:solidFill>
            <a:schemeClr val="bg1">
              <a:alpha val="16000"/>
            </a:schemeClr>
          </a:solidFill>
        </p:spPr>
      </p:pic>
      <p:grpSp>
        <p:nvGrpSpPr>
          <p:cNvPr id="26" name="Grupp 25"/>
          <p:cNvGrpSpPr/>
          <p:nvPr/>
        </p:nvGrpSpPr>
        <p:grpSpPr>
          <a:xfrm>
            <a:off x="727816" y="1767032"/>
            <a:ext cx="2016224" cy="849382"/>
            <a:chOff x="2411760" y="1556792"/>
            <a:chExt cx="3600400" cy="1440160"/>
          </a:xfrm>
        </p:grpSpPr>
        <p:sp>
          <p:nvSpPr>
            <p:cNvPr id="25" name="Organigramm: Délai 24"/>
            <p:cNvSpPr/>
            <p:nvPr/>
          </p:nvSpPr>
          <p:spPr bwMode="auto">
            <a:xfrm flipH="1">
              <a:off x="2411760" y="1556792"/>
              <a:ext cx="1872208" cy="1440160"/>
            </a:xfrm>
            <a:prstGeom prst="flowChartDelay">
              <a:avLst/>
            </a:prstGeom>
            <a:solidFill>
              <a:srgbClr val="FF0000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</a:t>
              </a:r>
            </a:p>
          </p:txBody>
        </p:sp>
        <p:sp>
          <p:nvSpPr>
            <p:cNvPr id="24" name="Organigramm: Délai 23"/>
            <p:cNvSpPr/>
            <p:nvPr/>
          </p:nvSpPr>
          <p:spPr bwMode="auto">
            <a:xfrm>
              <a:off x="4211960" y="1556792"/>
              <a:ext cx="1800200" cy="1440160"/>
            </a:xfrm>
            <a:prstGeom prst="flowChartDelay">
              <a:avLst/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ed</a:t>
              </a:r>
              <a:endParaRPr kumimoji="0" lang="lb-L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1" name="Grupp 30"/>
          <p:cNvGrpSpPr/>
          <p:nvPr/>
        </p:nvGrpSpPr>
        <p:grpSpPr>
          <a:xfrm>
            <a:off x="4520883" y="1491001"/>
            <a:ext cx="2101886" cy="2191900"/>
            <a:chOff x="2350592" y="342655"/>
            <a:chExt cx="2101886" cy="2191900"/>
          </a:xfrm>
        </p:grpSpPr>
        <p:sp>
          <p:nvSpPr>
            <p:cNvPr id="27" name="Oval 26"/>
            <p:cNvSpPr/>
            <p:nvPr/>
          </p:nvSpPr>
          <p:spPr bwMode="auto">
            <a:xfrm>
              <a:off x="2651418" y="737352"/>
              <a:ext cx="1480923" cy="1517339"/>
            </a:xfrm>
            <a:prstGeom prst="ellipse">
              <a:avLst/>
            </a:prstGeom>
            <a:solidFill>
              <a:srgbClr val="FFFF00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4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</a:t>
              </a:r>
              <a:r>
                <a:rPr kumimoji="0" lang="lb-L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iren</a:t>
              </a:r>
            </a:p>
          </p:txBody>
        </p:sp>
        <p:grpSp>
          <p:nvGrpSpPr>
            <p:cNvPr id="39" name="Grupp 38"/>
            <p:cNvGrpSpPr/>
            <p:nvPr/>
          </p:nvGrpSpPr>
          <p:grpSpPr>
            <a:xfrm>
              <a:off x="3145059" y="342655"/>
              <a:ext cx="493641" cy="606935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29" name="Riichte Connecteur 28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Riichte Connecteur 29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0" name="Grupp 39"/>
            <p:cNvGrpSpPr/>
            <p:nvPr/>
          </p:nvGrpSpPr>
          <p:grpSpPr>
            <a:xfrm rot="2584438">
              <a:off x="3660778" y="799190"/>
              <a:ext cx="415796" cy="465333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41" name="Riichte Connecteur 40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Riichte Connecteur 41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3" name="Grupp 42"/>
            <p:cNvGrpSpPr/>
            <p:nvPr/>
          </p:nvGrpSpPr>
          <p:grpSpPr>
            <a:xfrm rot="19459973">
              <a:off x="2761976" y="584847"/>
              <a:ext cx="387124" cy="503764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44" name="Riichte Connecteur 43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Riichte Connecteur 44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6" name="Grupp 45"/>
            <p:cNvGrpSpPr/>
            <p:nvPr/>
          </p:nvGrpSpPr>
          <p:grpSpPr>
            <a:xfrm rot="14675528">
              <a:off x="2583786" y="1449713"/>
              <a:ext cx="428666" cy="533827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47" name="Riichte Connecteur 46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Riichte Connecteur 47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9" name="Grupp 48"/>
            <p:cNvGrpSpPr/>
            <p:nvPr/>
          </p:nvGrpSpPr>
          <p:grpSpPr>
            <a:xfrm rot="5097471">
              <a:off x="3903404" y="1087203"/>
              <a:ext cx="505780" cy="592369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50" name="Riichte Connecteur 49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Riichte Connecteur 50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2" name="Grupp 51"/>
            <p:cNvGrpSpPr/>
            <p:nvPr/>
          </p:nvGrpSpPr>
          <p:grpSpPr>
            <a:xfrm rot="9127078">
              <a:off x="3511520" y="2051085"/>
              <a:ext cx="493641" cy="483470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53" name="Riichte Connecteur 52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Riichte Connecteur 53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5" name="Grupp 54"/>
            <p:cNvGrpSpPr/>
            <p:nvPr/>
          </p:nvGrpSpPr>
          <p:grpSpPr>
            <a:xfrm rot="13319797">
              <a:off x="2602054" y="1738351"/>
              <a:ext cx="493641" cy="606935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56" name="Riichte Connecteur 55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Riichte Connecteur 56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8" name="Grupp 57"/>
            <p:cNvGrpSpPr/>
            <p:nvPr/>
          </p:nvGrpSpPr>
          <p:grpSpPr>
            <a:xfrm rot="17470128">
              <a:off x="2393887" y="941515"/>
              <a:ext cx="505780" cy="592369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59" name="Riichte Connecteur 58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Riichte Connecteur 59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1" name="Grupp 60"/>
            <p:cNvGrpSpPr/>
            <p:nvPr/>
          </p:nvGrpSpPr>
          <p:grpSpPr>
            <a:xfrm rot="11291037">
              <a:off x="3160878" y="1871429"/>
              <a:ext cx="418378" cy="546954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2" name="Riichte Connecteur 61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Riichte Connecteur 62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4" name="Grupp 63"/>
            <p:cNvGrpSpPr/>
            <p:nvPr/>
          </p:nvGrpSpPr>
          <p:grpSpPr>
            <a:xfrm rot="8042308">
              <a:off x="3687111" y="1610621"/>
              <a:ext cx="428666" cy="533827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5" name="Riichte Connecteur 64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Riichte Connecteur 65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8" name="Grupp 27"/>
          <p:cNvGrpSpPr/>
          <p:nvPr/>
        </p:nvGrpSpPr>
        <p:grpSpPr>
          <a:xfrm>
            <a:off x="2744040" y="2272584"/>
            <a:ext cx="1755315" cy="1735088"/>
            <a:chOff x="332835" y="1438605"/>
            <a:chExt cx="1755315" cy="1735088"/>
          </a:xfrm>
        </p:grpSpPr>
        <p:sp>
          <p:nvSpPr>
            <p:cNvPr id="4" name="Taart 3"/>
            <p:cNvSpPr/>
            <p:nvPr/>
          </p:nvSpPr>
          <p:spPr bwMode="auto">
            <a:xfrm rot="2047074">
              <a:off x="353062" y="1438605"/>
              <a:ext cx="1735088" cy="1735088"/>
            </a:xfrm>
            <a:prstGeom prst="pie">
              <a:avLst/>
            </a:prstGeom>
            <a:solidFill>
              <a:srgbClr val="00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cene3d>
                <a:camera prst="orthographicFront">
                  <a:rot lat="0" lon="0" rev="3000000"/>
                </a:camera>
                <a:lightRig rig="threePt" dir="t"/>
              </a:scene3d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b-L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332835" y="1930561"/>
              <a:ext cx="1461986" cy="10515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lb-LU" sz="6000" b="1" dirty="0" smtClean="0"/>
                <a:t>B</a:t>
              </a:r>
              <a:r>
                <a:rPr lang="lb-LU" sz="1400" b="1" dirty="0" smtClean="0"/>
                <a:t>akterien</a:t>
              </a:r>
            </a:p>
          </p:txBody>
        </p:sp>
        <p:grpSp>
          <p:nvGrpSpPr>
            <p:cNvPr id="16" name="Grupp 15"/>
            <p:cNvGrpSpPr/>
            <p:nvPr/>
          </p:nvGrpSpPr>
          <p:grpSpPr>
            <a:xfrm rot="20759493">
              <a:off x="1294386" y="1708718"/>
              <a:ext cx="563960" cy="525689"/>
              <a:chOff x="4452361" y="819756"/>
              <a:chExt cx="672322" cy="626698"/>
            </a:xfrm>
          </p:grpSpPr>
          <p:sp>
            <p:nvSpPr>
              <p:cNvPr id="14" name="Gläichschenkelegen Dräieck 13"/>
              <p:cNvSpPr/>
              <p:nvPr/>
            </p:nvSpPr>
            <p:spPr bwMode="auto">
              <a:xfrm rot="8302134">
                <a:off x="4914409" y="819756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" name="Gläichschenkelegen Dräieck 76"/>
              <p:cNvSpPr/>
              <p:nvPr/>
            </p:nvSpPr>
            <p:spPr bwMode="auto">
              <a:xfrm rot="8302134">
                <a:off x="4757242" y="959448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8" name="Gläichschenkelegen Dräieck 77"/>
              <p:cNvSpPr/>
              <p:nvPr/>
            </p:nvSpPr>
            <p:spPr bwMode="auto">
              <a:xfrm rot="8302134">
                <a:off x="4614071" y="108670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9" name="Gläichschenkelegen Dräieck 78"/>
              <p:cNvSpPr/>
              <p:nvPr/>
            </p:nvSpPr>
            <p:spPr bwMode="auto">
              <a:xfrm rot="8302134">
                <a:off x="4452361" y="123043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2" name="Grupp 91"/>
            <p:cNvGrpSpPr/>
            <p:nvPr/>
          </p:nvGrpSpPr>
          <p:grpSpPr>
            <a:xfrm rot="15275037">
              <a:off x="1418570" y="2238577"/>
              <a:ext cx="563960" cy="525689"/>
              <a:chOff x="4452361" y="819756"/>
              <a:chExt cx="672322" cy="626698"/>
            </a:xfrm>
          </p:grpSpPr>
          <p:sp>
            <p:nvSpPr>
              <p:cNvPr id="93" name="Gläichschenkelegen Dräieck 92"/>
              <p:cNvSpPr/>
              <p:nvPr/>
            </p:nvSpPr>
            <p:spPr bwMode="auto">
              <a:xfrm rot="8302134">
                <a:off x="4914409" y="819756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Gläichschenkelegen Dräieck 93"/>
              <p:cNvSpPr/>
              <p:nvPr/>
            </p:nvSpPr>
            <p:spPr bwMode="auto">
              <a:xfrm rot="8302134">
                <a:off x="4757242" y="959448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Gläichschenkelegen Dräieck 94"/>
              <p:cNvSpPr/>
              <p:nvPr/>
            </p:nvSpPr>
            <p:spPr bwMode="auto">
              <a:xfrm rot="8302134">
                <a:off x="4614071" y="108670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Gläichschenkelegen Dräieck 95"/>
              <p:cNvSpPr/>
              <p:nvPr/>
            </p:nvSpPr>
            <p:spPr bwMode="auto">
              <a:xfrm rot="8302134">
                <a:off x="4452361" y="123043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2" name="Grupp 21"/>
          <p:cNvGrpSpPr/>
          <p:nvPr/>
        </p:nvGrpSpPr>
        <p:grpSpPr>
          <a:xfrm>
            <a:off x="2755403" y="4287388"/>
            <a:ext cx="2746462" cy="2069787"/>
            <a:chOff x="1810711" y="2647514"/>
            <a:chExt cx="2746462" cy="2069787"/>
          </a:xfrm>
        </p:grpSpPr>
        <p:grpSp>
          <p:nvGrpSpPr>
            <p:cNvPr id="20" name="Grupp 19"/>
            <p:cNvGrpSpPr/>
            <p:nvPr/>
          </p:nvGrpSpPr>
          <p:grpSpPr>
            <a:xfrm>
              <a:off x="1810711" y="2647514"/>
              <a:ext cx="2746462" cy="2069787"/>
              <a:chOff x="1810711" y="2647514"/>
              <a:chExt cx="2746462" cy="2069787"/>
            </a:xfrm>
          </p:grpSpPr>
          <p:sp>
            <p:nvSpPr>
              <p:cNvPr id="6" name="Organigramm: Späichere mat direktem Zougrëff 5"/>
              <p:cNvSpPr/>
              <p:nvPr/>
            </p:nvSpPr>
            <p:spPr bwMode="auto">
              <a:xfrm>
                <a:off x="1810711" y="3665612"/>
                <a:ext cx="2746462" cy="1051689"/>
              </a:xfrm>
              <a:prstGeom prst="flowChartMagneticDrum">
                <a:avLst/>
              </a:prstGeom>
              <a:solidFill>
                <a:srgbClr val="DDDDDD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Fräi Form 12"/>
              <p:cNvSpPr/>
              <p:nvPr/>
            </p:nvSpPr>
            <p:spPr bwMode="auto">
              <a:xfrm rot="21236030">
                <a:off x="2830707" y="3081839"/>
                <a:ext cx="275531" cy="599994"/>
              </a:xfrm>
              <a:custGeom>
                <a:avLst/>
                <a:gdLst>
                  <a:gd name="connsiteX0" fmla="*/ 260156 w 275531"/>
                  <a:gd name="connsiteY0" fmla="*/ 599994 h 599994"/>
                  <a:gd name="connsiteX1" fmla="*/ 250631 w 275531"/>
                  <a:gd name="connsiteY1" fmla="*/ 161844 h 599994"/>
                  <a:gd name="connsiteX2" fmla="*/ 26793 w 275531"/>
                  <a:gd name="connsiteY2" fmla="*/ 14206 h 599994"/>
                  <a:gd name="connsiteX3" fmla="*/ 12506 w 275531"/>
                  <a:gd name="connsiteY3" fmla="*/ 14206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1" h="599994">
                    <a:moveTo>
                      <a:pt x="260156" y="599994"/>
                    </a:moveTo>
                    <a:cubicBezTo>
                      <a:pt x="274840" y="429734"/>
                      <a:pt x="289525" y="259475"/>
                      <a:pt x="250631" y="161844"/>
                    </a:cubicBezTo>
                    <a:cubicBezTo>
                      <a:pt x="211737" y="64213"/>
                      <a:pt x="66480" y="38812"/>
                      <a:pt x="26793" y="14206"/>
                    </a:cubicBezTo>
                    <a:cubicBezTo>
                      <a:pt x="-12894" y="-10400"/>
                      <a:pt x="-194" y="1903"/>
                      <a:pt x="12506" y="14206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Fräi Form 86"/>
              <p:cNvSpPr/>
              <p:nvPr/>
            </p:nvSpPr>
            <p:spPr bwMode="auto">
              <a:xfrm rot="413177" flipH="1">
                <a:off x="3189792" y="3080240"/>
                <a:ext cx="305250" cy="599994"/>
              </a:xfrm>
              <a:custGeom>
                <a:avLst/>
                <a:gdLst>
                  <a:gd name="connsiteX0" fmla="*/ 260156 w 275531"/>
                  <a:gd name="connsiteY0" fmla="*/ 599994 h 599994"/>
                  <a:gd name="connsiteX1" fmla="*/ 250631 w 275531"/>
                  <a:gd name="connsiteY1" fmla="*/ 161844 h 599994"/>
                  <a:gd name="connsiteX2" fmla="*/ 26793 w 275531"/>
                  <a:gd name="connsiteY2" fmla="*/ 14206 h 599994"/>
                  <a:gd name="connsiteX3" fmla="*/ 12506 w 275531"/>
                  <a:gd name="connsiteY3" fmla="*/ 14206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1" h="599994">
                    <a:moveTo>
                      <a:pt x="260156" y="599994"/>
                    </a:moveTo>
                    <a:cubicBezTo>
                      <a:pt x="274840" y="429734"/>
                      <a:pt x="289525" y="259475"/>
                      <a:pt x="250631" y="161844"/>
                    </a:cubicBezTo>
                    <a:cubicBezTo>
                      <a:pt x="211737" y="64213"/>
                      <a:pt x="66480" y="38812"/>
                      <a:pt x="26793" y="14206"/>
                    </a:cubicBezTo>
                    <a:cubicBezTo>
                      <a:pt x="-12894" y="-10400"/>
                      <a:pt x="-194" y="1903"/>
                      <a:pt x="12506" y="14206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Fräi Form 14"/>
              <p:cNvSpPr/>
              <p:nvPr/>
            </p:nvSpPr>
            <p:spPr bwMode="auto">
              <a:xfrm rot="21381520">
                <a:off x="2967729" y="3009403"/>
                <a:ext cx="149738" cy="666750"/>
              </a:xfrm>
              <a:custGeom>
                <a:avLst/>
                <a:gdLst>
                  <a:gd name="connsiteX0" fmla="*/ 142875 w 149738"/>
                  <a:gd name="connsiteY0" fmla="*/ 666750 h 666750"/>
                  <a:gd name="connsiteX1" fmla="*/ 133350 w 149738"/>
                  <a:gd name="connsiteY1" fmla="*/ 176212 h 666750"/>
                  <a:gd name="connsiteX2" fmla="*/ 0 w 149738"/>
                  <a:gd name="connsiteY2" fmla="*/ 0 h 666750"/>
                  <a:gd name="connsiteX3" fmla="*/ 0 w 149738"/>
                  <a:gd name="connsiteY3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38" h="666750">
                    <a:moveTo>
                      <a:pt x="142875" y="666750"/>
                    </a:moveTo>
                    <a:cubicBezTo>
                      <a:pt x="150019" y="477043"/>
                      <a:pt x="157163" y="287337"/>
                      <a:pt x="133350" y="176212"/>
                    </a:cubicBezTo>
                    <a:cubicBezTo>
                      <a:pt x="109537" y="6508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" name="Fräi Form 104"/>
              <p:cNvSpPr/>
              <p:nvPr/>
            </p:nvSpPr>
            <p:spPr bwMode="auto">
              <a:xfrm rot="166575" flipH="1">
                <a:off x="3170962" y="2993426"/>
                <a:ext cx="184557" cy="666750"/>
              </a:xfrm>
              <a:custGeom>
                <a:avLst/>
                <a:gdLst>
                  <a:gd name="connsiteX0" fmla="*/ 142875 w 149738"/>
                  <a:gd name="connsiteY0" fmla="*/ 666750 h 666750"/>
                  <a:gd name="connsiteX1" fmla="*/ 133350 w 149738"/>
                  <a:gd name="connsiteY1" fmla="*/ 176212 h 666750"/>
                  <a:gd name="connsiteX2" fmla="*/ 0 w 149738"/>
                  <a:gd name="connsiteY2" fmla="*/ 0 h 666750"/>
                  <a:gd name="connsiteX3" fmla="*/ 0 w 149738"/>
                  <a:gd name="connsiteY3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38" h="666750">
                    <a:moveTo>
                      <a:pt x="142875" y="666750"/>
                    </a:moveTo>
                    <a:cubicBezTo>
                      <a:pt x="150019" y="477043"/>
                      <a:pt x="157163" y="287337"/>
                      <a:pt x="133350" y="176212"/>
                    </a:cubicBezTo>
                    <a:cubicBezTo>
                      <a:pt x="109537" y="6508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Fräi Form 17"/>
              <p:cNvSpPr/>
              <p:nvPr/>
            </p:nvSpPr>
            <p:spPr bwMode="auto">
              <a:xfrm>
                <a:off x="3140913" y="3004943"/>
                <a:ext cx="6799" cy="656056"/>
              </a:xfrm>
              <a:custGeom>
                <a:avLst/>
                <a:gdLst>
                  <a:gd name="connsiteX0" fmla="*/ 0 w 6799"/>
                  <a:gd name="connsiteY0" fmla="*/ 656056 h 656056"/>
                  <a:gd name="connsiteX1" fmla="*/ 6799 w 6799"/>
                  <a:gd name="connsiteY1" fmla="*/ 0 h 656056"/>
                  <a:gd name="connsiteX2" fmla="*/ 6799 w 6799"/>
                  <a:gd name="connsiteY2" fmla="*/ 0 h 656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99" h="656056">
                    <a:moveTo>
                      <a:pt x="0" y="656056"/>
                    </a:moveTo>
                    <a:lnTo>
                      <a:pt x="6799" y="0"/>
                    </a:lnTo>
                    <a:lnTo>
                      <a:pt x="6799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" name="Fräi Form 106"/>
              <p:cNvSpPr/>
              <p:nvPr/>
            </p:nvSpPr>
            <p:spPr bwMode="auto">
              <a:xfrm rot="9657457">
                <a:off x="2968008" y="2647514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" name="Fräi Form 107"/>
              <p:cNvSpPr/>
              <p:nvPr/>
            </p:nvSpPr>
            <p:spPr bwMode="auto">
              <a:xfrm rot="4099818">
                <a:off x="2557138" y="3093103"/>
                <a:ext cx="93972" cy="154843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" name="Fräi Form 109"/>
              <p:cNvSpPr/>
              <p:nvPr/>
            </p:nvSpPr>
            <p:spPr bwMode="auto">
              <a:xfrm rot="15204277">
                <a:off x="3545336" y="2834396"/>
                <a:ext cx="96042" cy="168846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" name="Fräi Form 111"/>
              <p:cNvSpPr/>
              <p:nvPr/>
            </p:nvSpPr>
            <p:spPr bwMode="auto">
              <a:xfrm rot="18079045">
                <a:off x="3668870" y="3088125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" name="Fräi Form 112"/>
              <p:cNvSpPr/>
              <p:nvPr/>
            </p:nvSpPr>
            <p:spPr bwMode="auto">
              <a:xfrm rot="6911312">
                <a:off x="2681892" y="2821454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4" name="Fräi Form 113"/>
              <p:cNvSpPr/>
              <p:nvPr/>
            </p:nvSpPr>
            <p:spPr bwMode="auto">
              <a:xfrm rot="12690523">
                <a:off x="3268569" y="2674498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1" name="Textfeld 20"/>
            <p:cNvSpPr txBox="1"/>
            <p:nvPr/>
          </p:nvSpPr>
          <p:spPr>
            <a:xfrm>
              <a:off x="1817625" y="3934170"/>
              <a:ext cx="1987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sz="2400" b="1" dirty="0" err="1" smtClean="0"/>
                <a:t>Korrosion</a:t>
              </a:r>
              <a:endParaRPr lang="lb-LU" sz="2400" b="1" dirty="0"/>
            </a:p>
          </p:txBody>
        </p:sp>
      </p:grpSp>
      <p:grpSp>
        <p:nvGrpSpPr>
          <p:cNvPr id="19" name="Grupp 18"/>
          <p:cNvGrpSpPr/>
          <p:nvPr/>
        </p:nvGrpSpPr>
        <p:grpSpPr>
          <a:xfrm>
            <a:off x="6703641" y="313403"/>
            <a:ext cx="1914260" cy="2892484"/>
            <a:chOff x="6563710" y="3615409"/>
            <a:chExt cx="1914260" cy="2892484"/>
          </a:xfrm>
        </p:grpSpPr>
        <p:grpSp>
          <p:nvGrpSpPr>
            <p:cNvPr id="82" name="Grupp 81"/>
            <p:cNvGrpSpPr/>
            <p:nvPr/>
          </p:nvGrpSpPr>
          <p:grpSpPr>
            <a:xfrm>
              <a:off x="6595432" y="3615409"/>
              <a:ext cx="1882538" cy="2892484"/>
              <a:chOff x="3755772" y="2799088"/>
              <a:chExt cx="2128943" cy="3510230"/>
            </a:xfrm>
          </p:grpSpPr>
          <p:sp>
            <p:nvSpPr>
              <p:cNvPr id="69" name="Organigramm: Manuell Operatioun 68"/>
              <p:cNvSpPr/>
              <p:nvPr/>
            </p:nvSpPr>
            <p:spPr bwMode="auto">
              <a:xfrm flipV="1">
                <a:off x="3755772" y="4350521"/>
                <a:ext cx="1656184" cy="1958797"/>
              </a:xfrm>
              <a:prstGeom prst="flowChartManualOperation">
                <a:avLst/>
              </a:prstGeom>
              <a:solidFill>
                <a:srgbClr val="FFCC99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Organigramm: Connecteur zu enger anerer Säit 69"/>
              <p:cNvSpPr/>
              <p:nvPr/>
            </p:nvSpPr>
            <p:spPr bwMode="auto">
              <a:xfrm rot="10800000">
                <a:off x="4951692" y="3289455"/>
                <a:ext cx="933023" cy="821059"/>
              </a:xfrm>
              <a:prstGeom prst="flowChartOffpageConnector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270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1680"/>
                  </a:lnSpc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Fräi Form 70"/>
              <p:cNvSpPr/>
              <p:nvPr/>
            </p:nvSpPr>
            <p:spPr bwMode="auto">
              <a:xfrm>
                <a:off x="4470047" y="2799088"/>
                <a:ext cx="952743" cy="1558227"/>
              </a:xfrm>
              <a:custGeom>
                <a:avLst/>
                <a:gdLst>
                  <a:gd name="connsiteX0" fmla="*/ 125807 w 952743"/>
                  <a:gd name="connsiteY0" fmla="*/ 1558227 h 1558227"/>
                  <a:gd name="connsiteX1" fmla="*/ 38343 w 952743"/>
                  <a:gd name="connsiteY1" fmla="*/ 254213 h 1558227"/>
                  <a:gd name="connsiteX2" fmla="*/ 674447 w 952743"/>
                  <a:gd name="connsiteY2" fmla="*/ 15674 h 1558227"/>
                  <a:gd name="connsiteX3" fmla="*/ 952743 w 952743"/>
                  <a:gd name="connsiteY3" fmla="*/ 492752 h 1558227"/>
                  <a:gd name="connsiteX4" fmla="*/ 952743 w 952743"/>
                  <a:gd name="connsiteY4" fmla="*/ 492752 h 155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743" h="1558227">
                    <a:moveTo>
                      <a:pt x="125807" y="1558227"/>
                    </a:moveTo>
                    <a:cubicBezTo>
                      <a:pt x="36355" y="1034766"/>
                      <a:pt x="-53097" y="511305"/>
                      <a:pt x="38343" y="254213"/>
                    </a:cubicBezTo>
                    <a:cubicBezTo>
                      <a:pt x="129783" y="-2879"/>
                      <a:pt x="522047" y="-24083"/>
                      <a:pt x="674447" y="15674"/>
                    </a:cubicBezTo>
                    <a:cubicBezTo>
                      <a:pt x="826847" y="55431"/>
                      <a:pt x="952743" y="492752"/>
                      <a:pt x="952743" y="492752"/>
                    </a:cubicBezTo>
                    <a:lnTo>
                      <a:pt x="952743" y="492752"/>
                    </a:lnTo>
                  </a:path>
                </a:pathLst>
              </a:custGeom>
              <a:no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3" name="Riichte Connecteur 72"/>
              <p:cNvCxnSpPr/>
              <p:nvPr/>
            </p:nvCxnSpPr>
            <p:spPr bwMode="auto">
              <a:xfrm>
                <a:off x="3755772" y="6237312"/>
                <a:ext cx="153384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Riichte Connecteur 75"/>
              <p:cNvCxnSpPr/>
              <p:nvPr/>
            </p:nvCxnSpPr>
            <p:spPr bwMode="auto">
              <a:xfrm>
                <a:off x="5076056" y="4350521"/>
                <a:ext cx="213563" cy="18867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Riichte Connecteur 80"/>
              <p:cNvCxnSpPr/>
              <p:nvPr/>
            </p:nvCxnSpPr>
            <p:spPr bwMode="auto">
              <a:xfrm>
                <a:off x="5289619" y="6237312"/>
                <a:ext cx="122337" cy="7200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0" name="Textfeld 99"/>
            <p:cNvSpPr txBox="1"/>
            <p:nvPr/>
          </p:nvSpPr>
          <p:spPr>
            <a:xfrm>
              <a:off x="6563710" y="5647229"/>
              <a:ext cx="14197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000" b="1" dirty="0" err="1" smtClean="0"/>
                <a:t>gelöste</a:t>
              </a:r>
              <a:endParaRPr lang="lb-LU" sz="2000" b="1" dirty="0"/>
            </a:p>
            <a:p>
              <a:pPr algn="ctr"/>
              <a:r>
                <a:rPr lang="lb-LU" sz="2000" b="1" dirty="0" err="1" smtClean="0"/>
                <a:t>Organika</a:t>
              </a:r>
              <a:endParaRPr lang="lb-LU" sz="2000" b="1" dirty="0"/>
            </a:p>
          </p:txBody>
        </p:sp>
      </p:grpSp>
      <p:grpSp>
        <p:nvGrpSpPr>
          <p:cNvPr id="23" name="Grupp 22"/>
          <p:cNvGrpSpPr/>
          <p:nvPr/>
        </p:nvGrpSpPr>
        <p:grpSpPr>
          <a:xfrm>
            <a:off x="5852734" y="3446800"/>
            <a:ext cx="3096344" cy="3247891"/>
            <a:chOff x="2852980" y="2689418"/>
            <a:chExt cx="3411620" cy="3940517"/>
          </a:xfrm>
        </p:grpSpPr>
        <p:grpSp>
          <p:nvGrpSpPr>
            <p:cNvPr id="68" name="Grupp 67"/>
            <p:cNvGrpSpPr/>
            <p:nvPr/>
          </p:nvGrpSpPr>
          <p:grpSpPr>
            <a:xfrm>
              <a:off x="2852980" y="2689418"/>
              <a:ext cx="3411620" cy="3940517"/>
              <a:chOff x="4763237" y="425752"/>
              <a:chExt cx="3411620" cy="3940517"/>
            </a:xfrm>
          </p:grpSpPr>
          <p:sp>
            <p:nvSpPr>
              <p:cNvPr id="72" name="Fräi Form 71"/>
              <p:cNvSpPr/>
              <p:nvPr/>
            </p:nvSpPr>
            <p:spPr bwMode="auto">
              <a:xfrm>
                <a:off x="4763237" y="3437187"/>
                <a:ext cx="3411620" cy="929082"/>
              </a:xfrm>
              <a:custGeom>
                <a:avLst/>
                <a:gdLst>
                  <a:gd name="connsiteX0" fmla="*/ 1168581 w 3411620"/>
                  <a:gd name="connsiteY0" fmla="*/ 79665 h 929082"/>
                  <a:gd name="connsiteX1" fmla="*/ 956232 w 3411620"/>
                  <a:gd name="connsiteY1" fmla="*/ 40662 h 929082"/>
                  <a:gd name="connsiteX2" fmla="*/ 882560 w 3411620"/>
                  <a:gd name="connsiteY2" fmla="*/ 96999 h 929082"/>
                  <a:gd name="connsiteX3" fmla="*/ 756884 w 3411620"/>
                  <a:gd name="connsiteY3" fmla="*/ 79665 h 929082"/>
                  <a:gd name="connsiteX4" fmla="*/ 561870 w 3411620"/>
                  <a:gd name="connsiteY4" fmla="*/ 110000 h 929082"/>
                  <a:gd name="connsiteX5" fmla="*/ 449195 w 3411620"/>
                  <a:gd name="connsiteY5" fmla="*/ 149003 h 929082"/>
                  <a:gd name="connsiteX6" fmla="*/ 362522 w 3411620"/>
                  <a:gd name="connsiteY6" fmla="*/ 201007 h 929082"/>
                  <a:gd name="connsiteX7" fmla="*/ 275849 w 3411620"/>
                  <a:gd name="connsiteY7" fmla="*/ 248677 h 929082"/>
                  <a:gd name="connsiteX8" fmla="*/ 119838 w 3411620"/>
                  <a:gd name="connsiteY8" fmla="*/ 309348 h 929082"/>
                  <a:gd name="connsiteX9" fmla="*/ 33165 w 3411620"/>
                  <a:gd name="connsiteY9" fmla="*/ 383020 h 929082"/>
                  <a:gd name="connsiteX10" fmla="*/ 11497 w 3411620"/>
                  <a:gd name="connsiteY10" fmla="*/ 508696 h 929082"/>
                  <a:gd name="connsiteX11" fmla="*/ 206511 w 3411620"/>
                  <a:gd name="connsiteY11" fmla="*/ 461026 h 929082"/>
                  <a:gd name="connsiteX12" fmla="*/ 336520 w 3411620"/>
                  <a:gd name="connsiteY12" fmla="*/ 422023 h 929082"/>
                  <a:gd name="connsiteX13" fmla="*/ 410192 w 3411620"/>
                  <a:gd name="connsiteY13" fmla="*/ 387354 h 929082"/>
                  <a:gd name="connsiteX14" fmla="*/ 410192 w 3411620"/>
                  <a:gd name="connsiteY14" fmla="*/ 469693 h 929082"/>
                  <a:gd name="connsiteX15" fmla="*/ 332187 w 3411620"/>
                  <a:gd name="connsiteY15" fmla="*/ 521697 h 929082"/>
                  <a:gd name="connsiteX16" fmla="*/ 366856 w 3411620"/>
                  <a:gd name="connsiteY16" fmla="*/ 595369 h 929082"/>
                  <a:gd name="connsiteX17" fmla="*/ 501199 w 3411620"/>
                  <a:gd name="connsiteY17" fmla="*/ 539032 h 929082"/>
                  <a:gd name="connsiteX18" fmla="*/ 596539 w 3411620"/>
                  <a:gd name="connsiteY18" fmla="*/ 521697 h 929082"/>
                  <a:gd name="connsiteX19" fmla="*/ 605207 w 3411620"/>
                  <a:gd name="connsiteY19" fmla="*/ 582368 h 929082"/>
                  <a:gd name="connsiteX20" fmla="*/ 518534 w 3411620"/>
                  <a:gd name="connsiteY20" fmla="*/ 638706 h 929082"/>
                  <a:gd name="connsiteX21" fmla="*/ 535868 w 3411620"/>
                  <a:gd name="connsiteY21" fmla="*/ 760048 h 929082"/>
                  <a:gd name="connsiteX22" fmla="*/ 683212 w 3411620"/>
                  <a:gd name="connsiteY22" fmla="*/ 773049 h 929082"/>
                  <a:gd name="connsiteX23" fmla="*/ 748217 w 3411620"/>
                  <a:gd name="connsiteY23" fmla="*/ 712378 h 929082"/>
                  <a:gd name="connsiteX24" fmla="*/ 938898 w 3411620"/>
                  <a:gd name="connsiteY24" fmla="*/ 677708 h 929082"/>
                  <a:gd name="connsiteX25" fmla="*/ 1094909 w 3411620"/>
                  <a:gd name="connsiteY25" fmla="*/ 721045 h 929082"/>
                  <a:gd name="connsiteX26" fmla="*/ 1237919 w 3411620"/>
                  <a:gd name="connsiteY26" fmla="*/ 725379 h 929082"/>
                  <a:gd name="connsiteX27" fmla="*/ 1337593 w 3411620"/>
                  <a:gd name="connsiteY27" fmla="*/ 669041 h 929082"/>
                  <a:gd name="connsiteX28" fmla="*/ 1402598 w 3411620"/>
                  <a:gd name="connsiteY28" fmla="*/ 664708 h 929082"/>
                  <a:gd name="connsiteX29" fmla="*/ 1393931 w 3411620"/>
                  <a:gd name="connsiteY29" fmla="*/ 721045 h 929082"/>
                  <a:gd name="connsiteX30" fmla="*/ 1346261 w 3411620"/>
                  <a:gd name="connsiteY30" fmla="*/ 838054 h 929082"/>
                  <a:gd name="connsiteX31" fmla="*/ 1441601 w 3411620"/>
                  <a:gd name="connsiteY31" fmla="*/ 929060 h 929082"/>
                  <a:gd name="connsiteX32" fmla="*/ 1623614 w 3411620"/>
                  <a:gd name="connsiteY32" fmla="*/ 846721 h 929082"/>
                  <a:gd name="connsiteX33" fmla="*/ 1796960 w 3411620"/>
                  <a:gd name="connsiteY33" fmla="*/ 838054 h 929082"/>
                  <a:gd name="connsiteX34" fmla="*/ 2004975 w 3411620"/>
                  <a:gd name="connsiteY34" fmla="*/ 920393 h 929082"/>
                  <a:gd name="connsiteX35" fmla="*/ 2156653 w 3411620"/>
                  <a:gd name="connsiteY35" fmla="*/ 868389 h 929082"/>
                  <a:gd name="connsiteX36" fmla="*/ 2290996 w 3411620"/>
                  <a:gd name="connsiteY36" fmla="*/ 768715 h 929082"/>
                  <a:gd name="connsiteX37" fmla="*/ 2486010 w 3411620"/>
                  <a:gd name="connsiteY37" fmla="*/ 786050 h 929082"/>
                  <a:gd name="connsiteX38" fmla="*/ 2594352 w 3411620"/>
                  <a:gd name="connsiteY38" fmla="*/ 794717 h 929082"/>
                  <a:gd name="connsiteX39" fmla="*/ 2698359 w 3411620"/>
                  <a:gd name="connsiteY39" fmla="*/ 712378 h 929082"/>
                  <a:gd name="connsiteX40" fmla="*/ 2867372 w 3411620"/>
                  <a:gd name="connsiteY40" fmla="*/ 708044 h 929082"/>
                  <a:gd name="connsiteX41" fmla="*/ 2971379 w 3411620"/>
                  <a:gd name="connsiteY41" fmla="*/ 612704 h 929082"/>
                  <a:gd name="connsiteX42" fmla="*/ 3162060 w 3411620"/>
                  <a:gd name="connsiteY42" fmla="*/ 621371 h 929082"/>
                  <a:gd name="connsiteX43" fmla="*/ 3296403 w 3411620"/>
                  <a:gd name="connsiteY43" fmla="*/ 625705 h 929082"/>
                  <a:gd name="connsiteX44" fmla="*/ 3322405 w 3411620"/>
                  <a:gd name="connsiteY44" fmla="*/ 530364 h 929082"/>
                  <a:gd name="connsiteX45" fmla="*/ 3136058 w 3411620"/>
                  <a:gd name="connsiteY45" fmla="*/ 461026 h 929082"/>
                  <a:gd name="connsiteX46" fmla="*/ 2919375 w 3411620"/>
                  <a:gd name="connsiteY46" fmla="*/ 487028 h 929082"/>
                  <a:gd name="connsiteX47" fmla="*/ 2858704 w 3411620"/>
                  <a:gd name="connsiteY47" fmla="*/ 417690 h 929082"/>
                  <a:gd name="connsiteX48" fmla="*/ 2858704 w 3411620"/>
                  <a:gd name="connsiteY48" fmla="*/ 335350 h 929082"/>
                  <a:gd name="connsiteX49" fmla="*/ 3036384 w 3411620"/>
                  <a:gd name="connsiteY49" fmla="*/ 322349 h 929082"/>
                  <a:gd name="connsiteX50" fmla="*/ 3183728 w 3411620"/>
                  <a:gd name="connsiteY50" fmla="*/ 357018 h 929082"/>
                  <a:gd name="connsiteX51" fmla="*/ 3253066 w 3411620"/>
                  <a:gd name="connsiteY51" fmla="*/ 261678 h 929082"/>
                  <a:gd name="connsiteX52" fmla="*/ 3127391 w 3411620"/>
                  <a:gd name="connsiteY52" fmla="*/ 218342 h 929082"/>
                  <a:gd name="connsiteX53" fmla="*/ 2980046 w 3411620"/>
                  <a:gd name="connsiteY53" fmla="*/ 209674 h 929082"/>
                  <a:gd name="connsiteX54" fmla="*/ 2980046 w 3411620"/>
                  <a:gd name="connsiteY54" fmla="*/ 140336 h 929082"/>
                  <a:gd name="connsiteX55" fmla="*/ 3105722 w 3411620"/>
                  <a:gd name="connsiteY55" fmla="*/ 118668 h 929082"/>
                  <a:gd name="connsiteX56" fmla="*/ 3296403 w 3411620"/>
                  <a:gd name="connsiteY56" fmla="*/ 136002 h 929082"/>
                  <a:gd name="connsiteX57" fmla="*/ 3409078 w 3411620"/>
                  <a:gd name="connsiteY57" fmla="*/ 88332 h 929082"/>
                  <a:gd name="connsiteX58" fmla="*/ 3361408 w 3411620"/>
                  <a:gd name="connsiteY58" fmla="*/ 1659 h 929082"/>
                  <a:gd name="connsiteX59" fmla="*/ 3209730 w 3411620"/>
                  <a:gd name="connsiteY59" fmla="*/ 31995 h 929082"/>
                  <a:gd name="connsiteX60" fmla="*/ 3066719 w 3411620"/>
                  <a:gd name="connsiteY60" fmla="*/ 40662 h 929082"/>
                  <a:gd name="connsiteX61" fmla="*/ 2919375 w 3411620"/>
                  <a:gd name="connsiteY61" fmla="*/ 36328 h 929082"/>
                  <a:gd name="connsiteX62" fmla="*/ 2793700 w 3411620"/>
                  <a:gd name="connsiteY62" fmla="*/ 140336 h 929082"/>
                  <a:gd name="connsiteX63" fmla="*/ 2720027 w 3411620"/>
                  <a:gd name="connsiteY63" fmla="*/ 79665 h 929082"/>
                  <a:gd name="connsiteX64" fmla="*/ 2620354 w 3411620"/>
                  <a:gd name="connsiteY64" fmla="*/ 75331 h 929082"/>
                  <a:gd name="connsiteX65" fmla="*/ 2416672 w 3411620"/>
                  <a:gd name="connsiteY65" fmla="*/ 110000 h 929082"/>
                  <a:gd name="connsiteX66" fmla="*/ 2030977 w 3411620"/>
                  <a:gd name="connsiteY66" fmla="*/ 123001 h 929082"/>
                  <a:gd name="connsiteX67" fmla="*/ 1913969 w 3411620"/>
                  <a:gd name="connsiteY67" fmla="*/ 201007 h 929082"/>
                  <a:gd name="connsiteX68" fmla="*/ 1727622 w 3411620"/>
                  <a:gd name="connsiteY68" fmla="*/ 222675 h 929082"/>
                  <a:gd name="connsiteX69" fmla="*/ 1545609 w 3411620"/>
                  <a:gd name="connsiteY69" fmla="*/ 222675 h 929082"/>
                  <a:gd name="connsiteX70" fmla="*/ 1441601 w 3411620"/>
                  <a:gd name="connsiteY70" fmla="*/ 170672 h 929082"/>
                  <a:gd name="connsiteX71" fmla="*/ 1519607 w 3411620"/>
                  <a:gd name="connsiteY71" fmla="*/ 127335 h 929082"/>
                  <a:gd name="connsiteX72" fmla="*/ 1441601 w 3411620"/>
                  <a:gd name="connsiteY72" fmla="*/ 70998 h 929082"/>
                  <a:gd name="connsiteX73" fmla="*/ 1168581 w 3411620"/>
                  <a:gd name="connsiteY73" fmla="*/ 79665 h 92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3411620" h="929082">
                    <a:moveTo>
                      <a:pt x="1168581" y="79665"/>
                    </a:moveTo>
                    <a:cubicBezTo>
                      <a:pt x="1087686" y="74609"/>
                      <a:pt x="1003902" y="37773"/>
                      <a:pt x="956232" y="40662"/>
                    </a:cubicBezTo>
                    <a:cubicBezTo>
                      <a:pt x="908562" y="43551"/>
                      <a:pt x="915785" y="90499"/>
                      <a:pt x="882560" y="96999"/>
                    </a:cubicBezTo>
                    <a:cubicBezTo>
                      <a:pt x="849335" y="103500"/>
                      <a:pt x="810332" y="77498"/>
                      <a:pt x="756884" y="79665"/>
                    </a:cubicBezTo>
                    <a:cubicBezTo>
                      <a:pt x="703436" y="81832"/>
                      <a:pt x="613151" y="98444"/>
                      <a:pt x="561870" y="110000"/>
                    </a:cubicBezTo>
                    <a:cubicBezTo>
                      <a:pt x="510589" y="121556"/>
                      <a:pt x="482420" y="133835"/>
                      <a:pt x="449195" y="149003"/>
                    </a:cubicBezTo>
                    <a:cubicBezTo>
                      <a:pt x="415970" y="164171"/>
                      <a:pt x="391413" y="184395"/>
                      <a:pt x="362522" y="201007"/>
                    </a:cubicBezTo>
                    <a:cubicBezTo>
                      <a:pt x="333631" y="217619"/>
                      <a:pt x="316296" y="230620"/>
                      <a:pt x="275849" y="248677"/>
                    </a:cubicBezTo>
                    <a:cubicBezTo>
                      <a:pt x="235402" y="266734"/>
                      <a:pt x="160285" y="286957"/>
                      <a:pt x="119838" y="309348"/>
                    </a:cubicBezTo>
                    <a:cubicBezTo>
                      <a:pt x="79391" y="331739"/>
                      <a:pt x="51222" y="349795"/>
                      <a:pt x="33165" y="383020"/>
                    </a:cubicBezTo>
                    <a:cubicBezTo>
                      <a:pt x="15108" y="416245"/>
                      <a:pt x="-17394" y="495695"/>
                      <a:pt x="11497" y="508696"/>
                    </a:cubicBezTo>
                    <a:cubicBezTo>
                      <a:pt x="40388" y="521697"/>
                      <a:pt x="152341" y="475471"/>
                      <a:pt x="206511" y="461026"/>
                    </a:cubicBezTo>
                    <a:cubicBezTo>
                      <a:pt x="260681" y="446581"/>
                      <a:pt x="302573" y="434302"/>
                      <a:pt x="336520" y="422023"/>
                    </a:cubicBezTo>
                    <a:cubicBezTo>
                      <a:pt x="370467" y="409744"/>
                      <a:pt x="397913" y="379409"/>
                      <a:pt x="410192" y="387354"/>
                    </a:cubicBezTo>
                    <a:cubicBezTo>
                      <a:pt x="422471" y="395299"/>
                      <a:pt x="423193" y="447302"/>
                      <a:pt x="410192" y="469693"/>
                    </a:cubicBezTo>
                    <a:cubicBezTo>
                      <a:pt x="397191" y="492084"/>
                      <a:pt x="339410" y="500751"/>
                      <a:pt x="332187" y="521697"/>
                    </a:cubicBezTo>
                    <a:cubicBezTo>
                      <a:pt x="324964" y="542643"/>
                      <a:pt x="338687" y="592480"/>
                      <a:pt x="366856" y="595369"/>
                    </a:cubicBezTo>
                    <a:cubicBezTo>
                      <a:pt x="395025" y="598258"/>
                      <a:pt x="462919" y="551311"/>
                      <a:pt x="501199" y="539032"/>
                    </a:cubicBezTo>
                    <a:cubicBezTo>
                      <a:pt x="539479" y="526753"/>
                      <a:pt x="579204" y="514474"/>
                      <a:pt x="596539" y="521697"/>
                    </a:cubicBezTo>
                    <a:cubicBezTo>
                      <a:pt x="613874" y="528920"/>
                      <a:pt x="618208" y="562867"/>
                      <a:pt x="605207" y="582368"/>
                    </a:cubicBezTo>
                    <a:cubicBezTo>
                      <a:pt x="592206" y="601869"/>
                      <a:pt x="530090" y="609093"/>
                      <a:pt x="518534" y="638706"/>
                    </a:cubicBezTo>
                    <a:cubicBezTo>
                      <a:pt x="506978" y="668319"/>
                      <a:pt x="508422" y="737658"/>
                      <a:pt x="535868" y="760048"/>
                    </a:cubicBezTo>
                    <a:cubicBezTo>
                      <a:pt x="563314" y="782439"/>
                      <a:pt x="647821" y="780994"/>
                      <a:pt x="683212" y="773049"/>
                    </a:cubicBezTo>
                    <a:cubicBezTo>
                      <a:pt x="718603" y="765104"/>
                      <a:pt x="705603" y="728268"/>
                      <a:pt x="748217" y="712378"/>
                    </a:cubicBezTo>
                    <a:cubicBezTo>
                      <a:pt x="790831" y="696488"/>
                      <a:pt x="881116" y="676264"/>
                      <a:pt x="938898" y="677708"/>
                    </a:cubicBezTo>
                    <a:cubicBezTo>
                      <a:pt x="996680" y="679153"/>
                      <a:pt x="1045072" y="713100"/>
                      <a:pt x="1094909" y="721045"/>
                    </a:cubicBezTo>
                    <a:cubicBezTo>
                      <a:pt x="1144746" y="728990"/>
                      <a:pt x="1197472" y="734046"/>
                      <a:pt x="1237919" y="725379"/>
                    </a:cubicBezTo>
                    <a:cubicBezTo>
                      <a:pt x="1278366" y="716712"/>
                      <a:pt x="1310147" y="679153"/>
                      <a:pt x="1337593" y="669041"/>
                    </a:cubicBezTo>
                    <a:cubicBezTo>
                      <a:pt x="1365040" y="658929"/>
                      <a:pt x="1393208" y="656041"/>
                      <a:pt x="1402598" y="664708"/>
                    </a:cubicBezTo>
                    <a:cubicBezTo>
                      <a:pt x="1411988" y="673375"/>
                      <a:pt x="1403320" y="692154"/>
                      <a:pt x="1393931" y="721045"/>
                    </a:cubicBezTo>
                    <a:cubicBezTo>
                      <a:pt x="1384542" y="749936"/>
                      <a:pt x="1338316" y="803385"/>
                      <a:pt x="1346261" y="838054"/>
                    </a:cubicBezTo>
                    <a:cubicBezTo>
                      <a:pt x="1354206" y="872723"/>
                      <a:pt x="1395376" y="927616"/>
                      <a:pt x="1441601" y="929060"/>
                    </a:cubicBezTo>
                    <a:cubicBezTo>
                      <a:pt x="1487826" y="930504"/>
                      <a:pt x="1564388" y="861889"/>
                      <a:pt x="1623614" y="846721"/>
                    </a:cubicBezTo>
                    <a:cubicBezTo>
                      <a:pt x="1682840" y="831553"/>
                      <a:pt x="1733400" y="825775"/>
                      <a:pt x="1796960" y="838054"/>
                    </a:cubicBezTo>
                    <a:cubicBezTo>
                      <a:pt x="1860520" y="850333"/>
                      <a:pt x="1945026" y="915337"/>
                      <a:pt x="2004975" y="920393"/>
                    </a:cubicBezTo>
                    <a:cubicBezTo>
                      <a:pt x="2064924" y="925449"/>
                      <a:pt x="2108983" y="893669"/>
                      <a:pt x="2156653" y="868389"/>
                    </a:cubicBezTo>
                    <a:cubicBezTo>
                      <a:pt x="2204323" y="843109"/>
                      <a:pt x="2236103" y="782438"/>
                      <a:pt x="2290996" y="768715"/>
                    </a:cubicBezTo>
                    <a:cubicBezTo>
                      <a:pt x="2345889" y="754992"/>
                      <a:pt x="2486010" y="786050"/>
                      <a:pt x="2486010" y="786050"/>
                    </a:cubicBezTo>
                    <a:cubicBezTo>
                      <a:pt x="2536569" y="790384"/>
                      <a:pt x="2558961" y="806996"/>
                      <a:pt x="2594352" y="794717"/>
                    </a:cubicBezTo>
                    <a:cubicBezTo>
                      <a:pt x="2629743" y="782438"/>
                      <a:pt x="2652856" y="726823"/>
                      <a:pt x="2698359" y="712378"/>
                    </a:cubicBezTo>
                    <a:cubicBezTo>
                      <a:pt x="2743862" y="697933"/>
                      <a:pt x="2821869" y="724656"/>
                      <a:pt x="2867372" y="708044"/>
                    </a:cubicBezTo>
                    <a:cubicBezTo>
                      <a:pt x="2912875" y="691432"/>
                      <a:pt x="2922264" y="627149"/>
                      <a:pt x="2971379" y="612704"/>
                    </a:cubicBezTo>
                    <a:cubicBezTo>
                      <a:pt x="3020494" y="598259"/>
                      <a:pt x="3162060" y="621371"/>
                      <a:pt x="3162060" y="621371"/>
                    </a:cubicBezTo>
                    <a:cubicBezTo>
                      <a:pt x="3216231" y="623538"/>
                      <a:pt x="3269679" y="640873"/>
                      <a:pt x="3296403" y="625705"/>
                    </a:cubicBezTo>
                    <a:cubicBezTo>
                      <a:pt x="3323127" y="610537"/>
                      <a:pt x="3349129" y="557811"/>
                      <a:pt x="3322405" y="530364"/>
                    </a:cubicBezTo>
                    <a:cubicBezTo>
                      <a:pt x="3295681" y="502918"/>
                      <a:pt x="3203230" y="468249"/>
                      <a:pt x="3136058" y="461026"/>
                    </a:cubicBezTo>
                    <a:cubicBezTo>
                      <a:pt x="3068886" y="453803"/>
                      <a:pt x="2965601" y="494251"/>
                      <a:pt x="2919375" y="487028"/>
                    </a:cubicBezTo>
                    <a:cubicBezTo>
                      <a:pt x="2873149" y="479805"/>
                      <a:pt x="2868816" y="442970"/>
                      <a:pt x="2858704" y="417690"/>
                    </a:cubicBezTo>
                    <a:cubicBezTo>
                      <a:pt x="2848592" y="392410"/>
                      <a:pt x="2829091" y="351240"/>
                      <a:pt x="2858704" y="335350"/>
                    </a:cubicBezTo>
                    <a:cubicBezTo>
                      <a:pt x="2888317" y="319460"/>
                      <a:pt x="2982213" y="318738"/>
                      <a:pt x="3036384" y="322349"/>
                    </a:cubicBezTo>
                    <a:cubicBezTo>
                      <a:pt x="3090555" y="325960"/>
                      <a:pt x="3147614" y="367130"/>
                      <a:pt x="3183728" y="357018"/>
                    </a:cubicBezTo>
                    <a:cubicBezTo>
                      <a:pt x="3219842" y="346906"/>
                      <a:pt x="3262455" y="284791"/>
                      <a:pt x="3253066" y="261678"/>
                    </a:cubicBezTo>
                    <a:cubicBezTo>
                      <a:pt x="3243677" y="238565"/>
                      <a:pt x="3172894" y="227009"/>
                      <a:pt x="3127391" y="218342"/>
                    </a:cubicBezTo>
                    <a:cubicBezTo>
                      <a:pt x="3081888" y="209675"/>
                      <a:pt x="3004604" y="222675"/>
                      <a:pt x="2980046" y="209674"/>
                    </a:cubicBezTo>
                    <a:cubicBezTo>
                      <a:pt x="2955488" y="196673"/>
                      <a:pt x="2959100" y="155504"/>
                      <a:pt x="2980046" y="140336"/>
                    </a:cubicBezTo>
                    <a:cubicBezTo>
                      <a:pt x="3000992" y="125168"/>
                      <a:pt x="3052996" y="119390"/>
                      <a:pt x="3105722" y="118668"/>
                    </a:cubicBezTo>
                    <a:cubicBezTo>
                      <a:pt x="3158448" y="117946"/>
                      <a:pt x="3245844" y="141058"/>
                      <a:pt x="3296403" y="136002"/>
                    </a:cubicBezTo>
                    <a:cubicBezTo>
                      <a:pt x="3346962" y="130946"/>
                      <a:pt x="3398244" y="110722"/>
                      <a:pt x="3409078" y="88332"/>
                    </a:cubicBezTo>
                    <a:cubicBezTo>
                      <a:pt x="3419912" y="65942"/>
                      <a:pt x="3394633" y="11049"/>
                      <a:pt x="3361408" y="1659"/>
                    </a:cubicBezTo>
                    <a:cubicBezTo>
                      <a:pt x="3328183" y="-7731"/>
                      <a:pt x="3258845" y="25495"/>
                      <a:pt x="3209730" y="31995"/>
                    </a:cubicBezTo>
                    <a:cubicBezTo>
                      <a:pt x="3160615" y="38495"/>
                      <a:pt x="3115111" y="39940"/>
                      <a:pt x="3066719" y="40662"/>
                    </a:cubicBezTo>
                    <a:cubicBezTo>
                      <a:pt x="3018327" y="41384"/>
                      <a:pt x="2964878" y="19716"/>
                      <a:pt x="2919375" y="36328"/>
                    </a:cubicBezTo>
                    <a:cubicBezTo>
                      <a:pt x="2873872" y="52940"/>
                      <a:pt x="2826925" y="133113"/>
                      <a:pt x="2793700" y="140336"/>
                    </a:cubicBezTo>
                    <a:cubicBezTo>
                      <a:pt x="2760475" y="147559"/>
                      <a:pt x="2748918" y="90499"/>
                      <a:pt x="2720027" y="79665"/>
                    </a:cubicBezTo>
                    <a:cubicBezTo>
                      <a:pt x="2691136" y="68831"/>
                      <a:pt x="2670913" y="70275"/>
                      <a:pt x="2620354" y="75331"/>
                    </a:cubicBezTo>
                    <a:cubicBezTo>
                      <a:pt x="2569795" y="80387"/>
                      <a:pt x="2514901" y="102055"/>
                      <a:pt x="2416672" y="110000"/>
                    </a:cubicBezTo>
                    <a:cubicBezTo>
                      <a:pt x="2318443" y="117945"/>
                      <a:pt x="2114761" y="107833"/>
                      <a:pt x="2030977" y="123001"/>
                    </a:cubicBezTo>
                    <a:cubicBezTo>
                      <a:pt x="1947193" y="138169"/>
                      <a:pt x="1964528" y="184395"/>
                      <a:pt x="1913969" y="201007"/>
                    </a:cubicBezTo>
                    <a:cubicBezTo>
                      <a:pt x="1863410" y="217619"/>
                      <a:pt x="1789015" y="219064"/>
                      <a:pt x="1727622" y="222675"/>
                    </a:cubicBezTo>
                    <a:cubicBezTo>
                      <a:pt x="1666229" y="226286"/>
                      <a:pt x="1593279" y="231342"/>
                      <a:pt x="1545609" y="222675"/>
                    </a:cubicBezTo>
                    <a:cubicBezTo>
                      <a:pt x="1497939" y="214008"/>
                      <a:pt x="1445935" y="186562"/>
                      <a:pt x="1441601" y="170672"/>
                    </a:cubicBezTo>
                    <a:cubicBezTo>
                      <a:pt x="1437267" y="154782"/>
                      <a:pt x="1519607" y="143947"/>
                      <a:pt x="1519607" y="127335"/>
                    </a:cubicBezTo>
                    <a:cubicBezTo>
                      <a:pt x="1519607" y="110723"/>
                      <a:pt x="1506606" y="81110"/>
                      <a:pt x="1441601" y="70998"/>
                    </a:cubicBezTo>
                    <a:cubicBezTo>
                      <a:pt x="1376596" y="60886"/>
                      <a:pt x="1249476" y="84721"/>
                      <a:pt x="1168581" y="79665"/>
                    </a:cubicBezTo>
                    <a:close/>
                  </a:path>
                </a:pathLst>
              </a:custGeom>
              <a:solidFill>
                <a:srgbClr val="FF9900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74" name="Grupp 73"/>
              <p:cNvGrpSpPr/>
              <p:nvPr/>
            </p:nvGrpSpPr>
            <p:grpSpPr>
              <a:xfrm>
                <a:off x="5543454" y="425752"/>
                <a:ext cx="1997274" cy="3599992"/>
                <a:chOff x="1804150" y="1939226"/>
                <a:chExt cx="1997274" cy="3599992"/>
              </a:xfrm>
            </p:grpSpPr>
            <p:sp>
              <p:nvSpPr>
                <p:cNvPr id="83" name="Fräi Form 82"/>
                <p:cNvSpPr/>
                <p:nvPr/>
              </p:nvSpPr>
              <p:spPr bwMode="auto">
                <a:xfrm>
                  <a:off x="1804150" y="1939226"/>
                  <a:ext cx="1997274" cy="3577510"/>
                </a:xfrm>
                <a:custGeom>
                  <a:avLst/>
                  <a:gdLst>
                    <a:gd name="connsiteX0" fmla="*/ 197996 w 1997274"/>
                    <a:gd name="connsiteY0" fmla="*/ 3577510 h 3577510"/>
                    <a:gd name="connsiteX1" fmla="*/ 176328 w 1997274"/>
                    <a:gd name="connsiteY1" fmla="*/ 3438833 h 3577510"/>
                    <a:gd name="connsiteX2" fmla="*/ 180661 w 1997274"/>
                    <a:gd name="connsiteY2" fmla="*/ 3222150 h 3577510"/>
                    <a:gd name="connsiteX3" fmla="*/ 189329 w 1997274"/>
                    <a:gd name="connsiteY3" fmla="*/ 3131144 h 3577510"/>
                    <a:gd name="connsiteX4" fmla="*/ 184995 w 1997274"/>
                    <a:gd name="connsiteY4" fmla="*/ 3044471 h 3577510"/>
                    <a:gd name="connsiteX5" fmla="*/ 115657 w 1997274"/>
                    <a:gd name="connsiteY5" fmla="*/ 2966465 h 3577510"/>
                    <a:gd name="connsiteX6" fmla="*/ 80987 w 1997274"/>
                    <a:gd name="connsiteY6" fmla="*/ 2910128 h 3577510"/>
                    <a:gd name="connsiteX7" fmla="*/ 63653 w 1997274"/>
                    <a:gd name="connsiteY7" fmla="*/ 2845123 h 3577510"/>
                    <a:gd name="connsiteX8" fmla="*/ 7315 w 1997274"/>
                    <a:gd name="connsiteY8" fmla="*/ 2736782 h 3577510"/>
                    <a:gd name="connsiteX9" fmla="*/ 7315 w 1997274"/>
                    <a:gd name="connsiteY9" fmla="*/ 2667443 h 3577510"/>
                    <a:gd name="connsiteX10" fmla="*/ 67986 w 1997274"/>
                    <a:gd name="connsiteY10" fmla="*/ 2676110 h 3577510"/>
                    <a:gd name="connsiteX11" fmla="*/ 128658 w 1997274"/>
                    <a:gd name="connsiteY11" fmla="*/ 2814787 h 3577510"/>
                    <a:gd name="connsiteX12" fmla="*/ 176328 w 1997274"/>
                    <a:gd name="connsiteY12" fmla="*/ 2936129 h 3577510"/>
                    <a:gd name="connsiteX13" fmla="*/ 197996 w 1997274"/>
                    <a:gd name="connsiteY13" fmla="*/ 2879792 h 3577510"/>
                    <a:gd name="connsiteX14" fmla="*/ 241332 w 1997274"/>
                    <a:gd name="connsiteY14" fmla="*/ 2775784 h 3577510"/>
                    <a:gd name="connsiteX15" fmla="*/ 236999 w 1997274"/>
                    <a:gd name="connsiteY15" fmla="*/ 2481096 h 3577510"/>
                    <a:gd name="connsiteX16" fmla="*/ 154659 w 1997274"/>
                    <a:gd name="connsiteY16" fmla="*/ 2160406 h 3577510"/>
                    <a:gd name="connsiteX17" fmla="*/ 63653 w 1997274"/>
                    <a:gd name="connsiteY17" fmla="*/ 2008729 h 3577510"/>
                    <a:gd name="connsiteX18" fmla="*/ 72320 w 1997274"/>
                    <a:gd name="connsiteY18" fmla="*/ 1969726 h 3577510"/>
                    <a:gd name="connsiteX19" fmla="*/ 145992 w 1997274"/>
                    <a:gd name="connsiteY19" fmla="*/ 2000061 h 3577510"/>
                    <a:gd name="connsiteX20" fmla="*/ 163327 w 1997274"/>
                    <a:gd name="connsiteY20" fmla="*/ 1731375 h 3577510"/>
                    <a:gd name="connsiteX21" fmla="*/ 202330 w 1997274"/>
                    <a:gd name="connsiteY21" fmla="*/ 1601365 h 3577510"/>
                    <a:gd name="connsiteX22" fmla="*/ 184995 w 1997274"/>
                    <a:gd name="connsiteY22" fmla="*/ 1445354 h 3577510"/>
                    <a:gd name="connsiteX23" fmla="*/ 202330 w 1997274"/>
                    <a:gd name="connsiteY23" fmla="*/ 1332679 h 3577510"/>
                    <a:gd name="connsiteX24" fmla="*/ 258667 w 1997274"/>
                    <a:gd name="connsiteY24" fmla="*/ 1454021 h 3577510"/>
                    <a:gd name="connsiteX25" fmla="*/ 250000 w 1997274"/>
                    <a:gd name="connsiteY25" fmla="*/ 1566696 h 3577510"/>
                    <a:gd name="connsiteX26" fmla="*/ 245666 w 1997274"/>
                    <a:gd name="connsiteY26" fmla="*/ 1631701 h 3577510"/>
                    <a:gd name="connsiteX27" fmla="*/ 315005 w 1997274"/>
                    <a:gd name="connsiteY27" fmla="*/ 1545028 h 3577510"/>
                    <a:gd name="connsiteX28" fmla="*/ 306337 w 1997274"/>
                    <a:gd name="connsiteY28" fmla="*/ 1462689 h 3577510"/>
                    <a:gd name="connsiteX29" fmla="*/ 310671 w 1997274"/>
                    <a:gd name="connsiteY29" fmla="*/ 1354347 h 3577510"/>
                    <a:gd name="connsiteX30" fmla="*/ 349674 w 1997274"/>
                    <a:gd name="connsiteY30" fmla="*/ 1341347 h 3577510"/>
                    <a:gd name="connsiteX31" fmla="*/ 367008 w 1997274"/>
                    <a:gd name="connsiteY31" fmla="*/ 1432353 h 3577510"/>
                    <a:gd name="connsiteX32" fmla="*/ 393010 w 1997274"/>
                    <a:gd name="connsiteY32" fmla="*/ 1350014 h 3577510"/>
                    <a:gd name="connsiteX33" fmla="*/ 414678 w 1997274"/>
                    <a:gd name="connsiteY33" fmla="*/ 1467022 h 3577510"/>
                    <a:gd name="connsiteX34" fmla="*/ 388677 w 1997274"/>
                    <a:gd name="connsiteY34" fmla="*/ 1553695 h 3577510"/>
                    <a:gd name="connsiteX35" fmla="*/ 466682 w 1997274"/>
                    <a:gd name="connsiteY35" fmla="*/ 1878719 h 3577510"/>
                    <a:gd name="connsiteX36" fmla="*/ 310671 w 1997274"/>
                    <a:gd name="connsiteY36" fmla="*/ 2398757 h 3577510"/>
                    <a:gd name="connsiteX37" fmla="*/ 315005 w 1997274"/>
                    <a:gd name="connsiteY37" fmla="*/ 2689111 h 3577510"/>
                    <a:gd name="connsiteX38" fmla="*/ 497018 w 1997274"/>
                    <a:gd name="connsiteY38" fmla="*/ 2918795 h 3577510"/>
                    <a:gd name="connsiteX39" fmla="*/ 562023 w 1997274"/>
                    <a:gd name="connsiteY39" fmla="*/ 2927462 h 3577510"/>
                    <a:gd name="connsiteX40" fmla="*/ 588024 w 1997274"/>
                    <a:gd name="connsiteY40" fmla="*/ 2758450 h 3577510"/>
                    <a:gd name="connsiteX41" fmla="*/ 557689 w 1997274"/>
                    <a:gd name="connsiteY41" fmla="*/ 2563436 h 3577510"/>
                    <a:gd name="connsiteX42" fmla="*/ 471016 w 1997274"/>
                    <a:gd name="connsiteY42" fmla="*/ 2411758 h 3577510"/>
                    <a:gd name="connsiteX43" fmla="*/ 436347 w 1997274"/>
                    <a:gd name="connsiteY43" fmla="*/ 2299083 h 3577510"/>
                    <a:gd name="connsiteX44" fmla="*/ 406011 w 1997274"/>
                    <a:gd name="connsiteY44" fmla="*/ 2138738 h 3577510"/>
                    <a:gd name="connsiteX45" fmla="*/ 401677 w 1997274"/>
                    <a:gd name="connsiteY45" fmla="*/ 2108402 h 3577510"/>
                    <a:gd name="connsiteX46" fmla="*/ 432013 w 1997274"/>
                    <a:gd name="connsiteY46" fmla="*/ 2043398 h 3577510"/>
                    <a:gd name="connsiteX47" fmla="*/ 497018 w 1997274"/>
                    <a:gd name="connsiteY47" fmla="*/ 2242746 h 3577510"/>
                    <a:gd name="connsiteX48" fmla="*/ 553355 w 1997274"/>
                    <a:gd name="connsiteY48" fmla="*/ 2385756 h 3577510"/>
                    <a:gd name="connsiteX49" fmla="*/ 627027 w 1997274"/>
                    <a:gd name="connsiteY49" fmla="*/ 2541767 h 3577510"/>
                    <a:gd name="connsiteX50" fmla="*/ 640028 w 1997274"/>
                    <a:gd name="connsiteY50" fmla="*/ 2580770 h 3577510"/>
                    <a:gd name="connsiteX51" fmla="*/ 687698 w 1997274"/>
                    <a:gd name="connsiteY51" fmla="*/ 2255747 h 3577510"/>
                    <a:gd name="connsiteX52" fmla="*/ 575023 w 1997274"/>
                    <a:gd name="connsiteY52" fmla="*/ 1904721 h 3577510"/>
                    <a:gd name="connsiteX53" fmla="*/ 562023 w 1997274"/>
                    <a:gd name="connsiteY53" fmla="*/ 1731375 h 3577510"/>
                    <a:gd name="connsiteX54" fmla="*/ 601025 w 1997274"/>
                    <a:gd name="connsiteY54" fmla="*/ 1523360 h 3577510"/>
                    <a:gd name="connsiteX55" fmla="*/ 540354 w 1997274"/>
                    <a:gd name="connsiteY55" fmla="*/ 1237339 h 3577510"/>
                    <a:gd name="connsiteX56" fmla="*/ 544688 w 1997274"/>
                    <a:gd name="connsiteY56" fmla="*/ 1059659 h 3577510"/>
                    <a:gd name="connsiteX57" fmla="*/ 484017 w 1997274"/>
                    <a:gd name="connsiteY57" fmla="*/ 972986 h 3577510"/>
                    <a:gd name="connsiteX58" fmla="*/ 518686 w 1997274"/>
                    <a:gd name="connsiteY58" fmla="*/ 938317 h 3577510"/>
                    <a:gd name="connsiteX59" fmla="*/ 566356 w 1997274"/>
                    <a:gd name="connsiteY59" fmla="*/ 1003322 h 3577510"/>
                    <a:gd name="connsiteX60" fmla="*/ 592358 w 1997274"/>
                    <a:gd name="connsiteY60" fmla="*/ 946984 h 3577510"/>
                    <a:gd name="connsiteX61" fmla="*/ 653029 w 1997274"/>
                    <a:gd name="connsiteY61" fmla="*/ 907982 h 3577510"/>
                    <a:gd name="connsiteX62" fmla="*/ 618360 w 1997274"/>
                    <a:gd name="connsiteY62" fmla="*/ 1211337 h 3577510"/>
                    <a:gd name="connsiteX63" fmla="*/ 644362 w 1997274"/>
                    <a:gd name="connsiteY63" fmla="*/ 1354347 h 3577510"/>
                    <a:gd name="connsiteX64" fmla="*/ 648695 w 1997274"/>
                    <a:gd name="connsiteY64" fmla="*/ 1363015 h 3577510"/>
                    <a:gd name="connsiteX65" fmla="*/ 709367 w 1997274"/>
                    <a:gd name="connsiteY65" fmla="*/ 1207003 h 3577510"/>
                    <a:gd name="connsiteX66" fmla="*/ 696366 w 1997274"/>
                    <a:gd name="connsiteY66" fmla="*/ 1007656 h 3577510"/>
                    <a:gd name="connsiteX67" fmla="*/ 635695 w 1997274"/>
                    <a:gd name="connsiteY67" fmla="*/ 864645 h 3577510"/>
                    <a:gd name="connsiteX68" fmla="*/ 614026 w 1997274"/>
                    <a:gd name="connsiteY68" fmla="*/ 803974 h 3577510"/>
                    <a:gd name="connsiteX69" fmla="*/ 631361 w 1997274"/>
                    <a:gd name="connsiteY69" fmla="*/ 678298 h 3577510"/>
                    <a:gd name="connsiteX70" fmla="*/ 731035 w 1997274"/>
                    <a:gd name="connsiteY70" fmla="*/ 959985 h 3577510"/>
                    <a:gd name="connsiteX71" fmla="*/ 778705 w 1997274"/>
                    <a:gd name="connsiteY71" fmla="*/ 825642 h 3577510"/>
                    <a:gd name="connsiteX72" fmla="*/ 895714 w 1997274"/>
                    <a:gd name="connsiteY72" fmla="*/ 734636 h 3577510"/>
                    <a:gd name="connsiteX73" fmla="*/ 986720 w 1997274"/>
                    <a:gd name="connsiteY73" fmla="*/ 756304 h 3577510"/>
                    <a:gd name="connsiteX74" fmla="*/ 865378 w 1997274"/>
                    <a:gd name="connsiteY74" fmla="*/ 860311 h 3577510"/>
                    <a:gd name="connsiteX75" fmla="*/ 839376 w 1997274"/>
                    <a:gd name="connsiteY75" fmla="*/ 959985 h 3577510"/>
                    <a:gd name="connsiteX76" fmla="*/ 843710 w 1997274"/>
                    <a:gd name="connsiteY76" fmla="*/ 1050992 h 3577510"/>
                    <a:gd name="connsiteX77" fmla="*/ 887046 w 1997274"/>
                    <a:gd name="connsiteY77" fmla="*/ 1215671 h 3577510"/>
                    <a:gd name="connsiteX78" fmla="*/ 917382 w 1997274"/>
                    <a:gd name="connsiteY78" fmla="*/ 959985 h 3577510"/>
                    <a:gd name="connsiteX79" fmla="*/ 1004055 w 1997274"/>
                    <a:gd name="connsiteY79" fmla="*/ 790973 h 3577510"/>
                    <a:gd name="connsiteX80" fmla="*/ 1082060 w 1997274"/>
                    <a:gd name="connsiteY80" fmla="*/ 539621 h 3577510"/>
                    <a:gd name="connsiteX81" fmla="*/ 1082060 w 1997274"/>
                    <a:gd name="connsiteY81" fmla="*/ 517953 h 3577510"/>
                    <a:gd name="connsiteX82" fmla="*/ 1103729 w 1997274"/>
                    <a:gd name="connsiteY82" fmla="*/ 764971 h 3577510"/>
                    <a:gd name="connsiteX83" fmla="*/ 999721 w 1997274"/>
                    <a:gd name="connsiteY83" fmla="*/ 946984 h 3577510"/>
                    <a:gd name="connsiteX84" fmla="*/ 956385 w 1997274"/>
                    <a:gd name="connsiteY84" fmla="*/ 1315345 h 3577510"/>
                    <a:gd name="connsiteX85" fmla="*/ 1008388 w 1997274"/>
                    <a:gd name="connsiteY85" fmla="*/ 1683705 h 3577510"/>
                    <a:gd name="connsiteX86" fmla="*/ 1017056 w 1997274"/>
                    <a:gd name="connsiteY86" fmla="*/ 1705373 h 3577510"/>
                    <a:gd name="connsiteX87" fmla="*/ 1116730 w 1997274"/>
                    <a:gd name="connsiteY87" fmla="*/ 1471356 h 3577510"/>
                    <a:gd name="connsiteX88" fmla="*/ 1125397 w 1997274"/>
                    <a:gd name="connsiteY88" fmla="*/ 1055326 h 3577510"/>
                    <a:gd name="connsiteX89" fmla="*/ 1116730 w 1997274"/>
                    <a:gd name="connsiteY89" fmla="*/ 1046658 h 3577510"/>
                    <a:gd name="connsiteX90" fmla="*/ 1177401 w 1997274"/>
                    <a:gd name="connsiteY90" fmla="*/ 1124664 h 3577510"/>
                    <a:gd name="connsiteX91" fmla="*/ 1181734 w 1997274"/>
                    <a:gd name="connsiteY91" fmla="*/ 1315345 h 3577510"/>
                    <a:gd name="connsiteX92" fmla="*/ 1285742 w 1997274"/>
                    <a:gd name="connsiteY92" fmla="*/ 1168001 h 3577510"/>
                    <a:gd name="connsiteX93" fmla="*/ 1329078 w 1997274"/>
                    <a:gd name="connsiteY93" fmla="*/ 1016323 h 3577510"/>
                    <a:gd name="connsiteX94" fmla="*/ 1303077 w 1997274"/>
                    <a:gd name="connsiteY94" fmla="*/ 769305 h 3577510"/>
                    <a:gd name="connsiteX95" fmla="*/ 1207736 w 1997274"/>
                    <a:gd name="connsiteY95" fmla="*/ 678298 h 3577510"/>
                    <a:gd name="connsiteX96" fmla="*/ 1147065 w 1997274"/>
                    <a:gd name="connsiteY96" fmla="*/ 574291 h 3577510"/>
                    <a:gd name="connsiteX97" fmla="*/ 1142732 w 1997274"/>
                    <a:gd name="connsiteY97" fmla="*/ 504952 h 3577510"/>
                    <a:gd name="connsiteX98" fmla="*/ 1329078 w 1997274"/>
                    <a:gd name="connsiteY98" fmla="*/ 604626 h 3577510"/>
                    <a:gd name="connsiteX99" fmla="*/ 1372415 w 1997274"/>
                    <a:gd name="connsiteY99" fmla="*/ 795307 h 3577510"/>
                    <a:gd name="connsiteX100" fmla="*/ 1389750 w 1997274"/>
                    <a:gd name="connsiteY100" fmla="*/ 829976 h 3577510"/>
                    <a:gd name="connsiteX101" fmla="*/ 1480756 w 1997274"/>
                    <a:gd name="connsiteY101" fmla="*/ 630628 h 3577510"/>
                    <a:gd name="connsiteX102" fmla="*/ 1511092 w 1997274"/>
                    <a:gd name="connsiteY102" fmla="*/ 370609 h 3577510"/>
                    <a:gd name="connsiteX103" fmla="*/ 1554428 w 1997274"/>
                    <a:gd name="connsiteY103" fmla="*/ 370609 h 3577510"/>
                    <a:gd name="connsiteX104" fmla="*/ 1563095 w 1997274"/>
                    <a:gd name="connsiteY104" fmla="*/ 600292 h 3577510"/>
                    <a:gd name="connsiteX105" fmla="*/ 1415751 w 1997274"/>
                    <a:gd name="connsiteY105" fmla="*/ 1016323 h 3577510"/>
                    <a:gd name="connsiteX106" fmla="*/ 1407084 w 1997274"/>
                    <a:gd name="connsiteY106" fmla="*/ 1345680 h 3577510"/>
                    <a:gd name="connsiteX107" fmla="*/ 1402750 w 1997274"/>
                    <a:gd name="connsiteY107" fmla="*/ 1376016 h 3577510"/>
                    <a:gd name="connsiteX108" fmla="*/ 1489423 w 1997274"/>
                    <a:gd name="connsiteY108" fmla="*/ 1345680 h 3577510"/>
                    <a:gd name="connsiteX109" fmla="*/ 1498091 w 1997274"/>
                    <a:gd name="connsiteY109" fmla="*/ 1354347 h 3577510"/>
                    <a:gd name="connsiteX110" fmla="*/ 1589097 w 1997274"/>
                    <a:gd name="connsiteY110" fmla="*/ 1042325 h 3577510"/>
                    <a:gd name="connsiteX111" fmla="*/ 1610766 w 1997274"/>
                    <a:gd name="connsiteY111" fmla="*/ 383610 h 3577510"/>
                    <a:gd name="connsiteX112" fmla="*/ 1641101 w 1997274"/>
                    <a:gd name="connsiteY112" fmla="*/ 361942 h 3577510"/>
                    <a:gd name="connsiteX113" fmla="*/ 1701772 w 1997274"/>
                    <a:gd name="connsiteY113" fmla="*/ 634962 h 3577510"/>
                    <a:gd name="connsiteX114" fmla="*/ 1671437 w 1997274"/>
                    <a:gd name="connsiteY114" fmla="*/ 1016323 h 3577510"/>
                    <a:gd name="connsiteX115" fmla="*/ 1667103 w 1997274"/>
                    <a:gd name="connsiteY115" fmla="*/ 1024990 h 3577510"/>
                    <a:gd name="connsiteX116" fmla="*/ 1788445 w 1997274"/>
                    <a:gd name="connsiteY116" fmla="*/ 855978 h 3577510"/>
                    <a:gd name="connsiteX117" fmla="*/ 1762443 w 1997274"/>
                    <a:gd name="connsiteY117" fmla="*/ 543955 h 3577510"/>
                    <a:gd name="connsiteX118" fmla="*/ 1684438 w 1997274"/>
                    <a:gd name="connsiteY118" fmla="*/ 327273 h 3577510"/>
                    <a:gd name="connsiteX119" fmla="*/ 1710440 w 1997274"/>
                    <a:gd name="connsiteY119" fmla="*/ 62920 h 3577510"/>
                    <a:gd name="connsiteX120" fmla="*/ 1736441 w 1997274"/>
                    <a:gd name="connsiteY120" fmla="*/ 23917 h 3577510"/>
                    <a:gd name="connsiteX121" fmla="*/ 1779778 w 1997274"/>
                    <a:gd name="connsiteY121" fmla="*/ 370609 h 3577510"/>
                    <a:gd name="connsiteX122" fmla="*/ 1883786 w 1997274"/>
                    <a:gd name="connsiteY122" fmla="*/ 673965 h 3577510"/>
                    <a:gd name="connsiteX123" fmla="*/ 1797113 w 1997274"/>
                    <a:gd name="connsiteY123" fmla="*/ 1085661 h 3577510"/>
                    <a:gd name="connsiteX124" fmla="*/ 1615099 w 1997274"/>
                    <a:gd name="connsiteY124" fmla="*/ 1233005 h 3577510"/>
                    <a:gd name="connsiteX125" fmla="*/ 1563095 w 1997274"/>
                    <a:gd name="connsiteY125" fmla="*/ 1475690 h 3577510"/>
                    <a:gd name="connsiteX126" fmla="*/ 1580430 w 1997274"/>
                    <a:gd name="connsiteY126" fmla="*/ 1605699 h 3577510"/>
                    <a:gd name="connsiteX127" fmla="*/ 1597765 w 1997274"/>
                    <a:gd name="connsiteY127" fmla="*/ 1610033 h 3577510"/>
                    <a:gd name="connsiteX128" fmla="*/ 1706106 w 1997274"/>
                    <a:gd name="connsiteY128" fmla="*/ 1475690 h 3577510"/>
                    <a:gd name="connsiteX129" fmla="*/ 1836115 w 1997274"/>
                    <a:gd name="connsiteY129" fmla="*/ 1215671 h 3577510"/>
                    <a:gd name="connsiteX130" fmla="*/ 1888119 w 1997274"/>
                    <a:gd name="connsiteY130" fmla="*/ 1011989 h 3577510"/>
                    <a:gd name="connsiteX131" fmla="*/ 1909787 w 1997274"/>
                    <a:gd name="connsiteY131" fmla="*/ 985987 h 3577510"/>
                    <a:gd name="connsiteX132" fmla="*/ 1901120 w 1997274"/>
                    <a:gd name="connsiteY132" fmla="*/ 1293676 h 3577510"/>
                    <a:gd name="connsiteX133" fmla="*/ 1654102 w 1997274"/>
                    <a:gd name="connsiteY133" fmla="*/ 1701039 h 3577510"/>
                    <a:gd name="connsiteX134" fmla="*/ 1606432 w 1997274"/>
                    <a:gd name="connsiteY134" fmla="*/ 1766044 h 3577510"/>
                    <a:gd name="connsiteX135" fmla="*/ 1372415 w 1997274"/>
                    <a:gd name="connsiteY135" fmla="*/ 2299083 h 3577510"/>
                    <a:gd name="connsiteX136" fmla="*/ 1372415 w 1997274"/>
                    <a:gd name="connsiteY136" fmla="*/ 2299083 h 3577510"/>
                    <a:gd name="connsiteX137" fmla="*/ 1493757 w 1997274"/>
                    <a:gd name="connsiteY137" fmla="*/ 2550435 h 3577510"/>
                    <a:gd name="connsiteX138" fmla="*/ 1480756 w 1997274"/>
                    <a:gd name="connsiteY138" fmla="*/ 2819121 h 3577510"/>
                    <a:gd name="connsiteX139" fmla="*/ 1485090 w 1997274"/>
                    <a:gd name="connsiteY139" fmla="*/ 2775784 h 3577510"/>
                    <a:gd name="connsiteX140" fmla="*/ 1558762 w 1997274"/>
                    <a:gd name="connsiteY140" fmla="*/ 2732448 h 3577510"/>
                    <a:gd name="connsiteX141" fmla="*/ 1576096 w 1997274"/>
                    <a:gd name="connsiteY141" fmla="*/ 2524433 h 3577510"/>
                    <a:gd name="connsiteX142" fmla="*/ 1662769 w 1997274"/>
                    <a:gd name="connsiteY142" fmla="*/ 2251413 h 3577510"/>
                    <a:gd name="connsiteX143" fmla="*/ 1814447 w 1997274"/>
                    <a:gd name="connsiteY143" fmla="*/ 2056399 h 3577510"/>
                    <a:gd name="connsiteX144" fmla="*/ 1775444 w 1997274"/>
                    <a:gd name="connsiteY144" fmla="*/ 1805047 h 3577510"/>
                    <a:gd name="connsiteX145" fmla="*/ 1818781 w 1997274"/>
                    <a:gd name="connsiteY145" fmla="*/ 1614366 h 3577510"/>
                    <a:gd name="connsiteX146" fmla="*/ 1836115 w 1997274"/>
                    <a:gd name="connsiteY146" fmla="*/ 1605699 h 3577510"/>
                    <a:gd name="connsiteX147" fmla="*/ 1857784 w 1997274"/>
                    <a:gd name="connsiteY147" fmla="*/ 1883053 h 3577510"/>
                    <a:gd name="connsiteX148" fmla="*/ 1905454 w 1997274"/>
                    <a:gd name="connsiteY148" fmla="*/ 2138738 h 3577510"/>
                    <a:gd name="connsiteX149" fmla="*/ 1723441 w 1997274"/>
                    <a:gd name="connsiteY149" fmla="*/ 2390090 h 3577510"/>
                    <a:gd name="connsiteX150" fmla="*/ 1714773 w 1997274"/>
                    <a:gd name="connsiteY150" fmla="*/ 2437760 h 3577510"/>
                    <a:gd name="connsiteX151" fmla="*/ 1714773 w 1997274"/>
                    <a:gd name="connsiteY151" fmla="*/ 2437760 h 3577510"/>
                    <a:gd name="connsiteX152" fmla="*/ 1875118 w 1997274"/>
                    <a:gd name="connsiteY152" fmla="*/ 2299083 h 3577510"/>
                    <a:gd name="connsiteX153" fmla="*/ 1957458 w 1997274"/>
                    <a:gd name="connsiteY153" fmla="*/ 2251413 h 3577510"/>
                    <a:gd name="connsiteX154" fmla="*/ 1987793 w 1997274"/>
                    <a:gd name="connsiteY154" fmla="*/ 2234078 h 3577510"/>
                    <a:gd name="connsiteX155" fmla="*/ 1792779 w 1997274"/>
                    <a:gd name="connsiteY155" fmla="*/ 2450761 h 3577510"/>
                    <a:gd name="connsiteX156" fmla="*/ 1693105 w 1997274"/>
                    <a:gd name="connsiteY156" fmla="*/ 2706446 h 3577510"/>
                    <a:gd name="connsiteX157" fmla="*/ 1649768 w 1997274"/>
                    <a:gd name="connsiteY157" fmla="*/ 2866791 h 3577510"/>
                    <a:gd name="connsiteX158" fmla="*/ 1636768 w 1997274"/>
                    <a:gd name="connsiteY158" fmla="*/ 3105142 h 3577510"/>
                    <a:gd name="connsiteX159" fmla="*/ 1632434 w 1997274"/>
                    <a:gd name="connsiteY159" fmla="*/ 3178814 h 3577510"/>
                    <a:gd name="connsiteX160" fmla="*/ 1576096 w 1997274"/>
                    <a:gd name="connsiteY160" fmla="*/ 3196148 h 3577510"/>
                    <a:gd name="connsiteX161" fmla="*/ 1541427 w 1997274"/>
                    <a:gd name="connsiteY161" fmla="*/ 2918795 h 3577510"/>
                    <a:gd name="connsiteX162" fmla="*/ 1459088 w 1997274"/>
                    <a:gd name="connsiteY162" fmla="*/ 2992467 h 3577510"/>
                    <a:gd name="connsiteX163" fmla="*/ 1342079 w 1997274"/>
                    <a:gd name="connsiteY163" fmla="*/ 3152812 h 3577510"/>
                    <a:gd name="connsiteX164" fmla="*/ 1259740 w 1997274"/>
                    <a:gd name="connsiteY164" fmla="*/ 3451834 h 3577510"/>
                    <a:gd name="connsiteX165" fmla="*/ 1212070 w 1997274"/>
                    <a:gd name="connsiteY165" fmla="*/ 3451834 h 3577510"/>
                    <a:gd name="connsiteX166" fmla="*/ 1203403 w 1997274"/>
                    <a:gd name="connsiteY166" fmla="*/ 3217817 h 3577510"/>
                    <a:gd name="connsiteX167" fmla="*/ 1112396 w 1997274"/>
                    <a:gd name="connsiteY167" fmla="*/ 3022802 h 3577510"/>
                    <a:gd name="connsiteX168" fmla="*/ 1086394 w 1997274"/>
                    <a:gd name="connsiteY168" fmla="*/ 2697779 h 3577510"/>
                    <a:gd name="connsiteX169" fmla="*/ 1203403 w 1997274"/>
                    <a:gd name="connsiteY169" fmla="*/ 2437760 h 3577510"/>
                    <a:gd name="connsiteX170" fmla="*/ 1155732 w 1997274"/>
                    <a:gd name="connsiteY170" fmla="*/ 2177741 h 3577510"/>
                    <a:gd name="connsiteX171" fmla="*/ 1147065 w 1997274"/>
                    <a:gd name="connsiteY171" fmla="*/ 1961058 h 3577510"/>
                    <a:gd name="connsiteX172" fmla="*/ 1207736 w 1997274"/>
                    <a:gd name="connsiteY172" fmla="*/ 1792046 h 3577510"/>
                    <a:gd name="connsiteX173" fmla="*/ 1233738 w 1997274"/>
                    <a:gd name="connsiteY173" fmla="*/ 1705373 h 3577510"/>
                    <a:gd name="connsiteX174" fmla="*/ 1264074 w 1997274"/>
                    <a:gd name="connsiteY174" fmla="*/ 1705373 h 3577510"/>
                    <a:gd name="connsiteX175" fmla="*/ 1251073 w 1997274"/>
                    <a:gd name="connsiteY175" fmla="*/ 1900387 h 3577510"/>
                    <a:gd name="connsiteX176" fmla="*/ 1216404 w 1997274"/>
                    <a:gd name="connsiteY176" fmla="*/ 2082401 h 3577510"/>
                    <a:gd name="connsiteX177" fmla="*/ 1238072 w 1997274"/>
                    <a:gd name="connsiteY177" fmla="*/ 2216744 h 3577510"/>
                    <a:gd name="connsiteX178" fmla="*/ 1268407 w 1997274"/>
                    <a:gd name="connsiteY178" fmla="*/ 2277415 h 3577510"/>
                    <a:gd name="connsiteX179" fmla="*/ 1290076 w 1997274"/>
                    <a:gd name="connsiteY179" fmla="*/ 1883053 h 3577510"/>
                    <a:gd name="connsiteX180" fmla="*/ 1285742 w 1997274"/>
                    <a:gd name="connsiteY180" fmla="*/ 1666370 h 3577510"/>
                    <a:gd name="connsiteX181" fmla="*/ 1324745 w 1997274"/>
                    <a:gd name="connsiteY181" fmla="*/ 1198336 h 3577510"/>
                    <a:gd name="connsiteX182" fmla="*/ 1199069 w 1997274"/>
                    <a:gd name="connsiteY182" fmla="*/ 1449688 h 3577510"/>
                    <a:gd name="connsiteX183" fmla="*/ 1082060 w 1997274"/>
                    <a:gd name="connsiteY183" fmla="*/ 1805047 h 3577510"/>
                    <a:gd name="connsiteX184" fmla="*/ 1129731 w 1997274"/>
                    <a:gd name="connsiteY184" fmla="*/ 2134404 h 3577510"/>
                    <a:gd name="connsiteX185" fmla="*/ 1138398 w 1997274"/>
                    <a:gd name="connsiteY185" fmla="*/ 2424759 h 3577510"/>
                    <a:gd name="connsiteX186" fmla="*/ 952051 w 1997274"/>
                    <a:gd name="connsiteY186" fmla="*/ 2914461 h 3577510"/>
                    <a:gd name="connsiteX187" fmla="*/ 891380 w 1997274"/>
                    <a:gd name="connsiteY187" fmla="*/ 3066139 h 3577510"/>
                    <a:gd name="connsiteX188" fmla="*/ 839376 w 1997274"/>
                    <a:gd name="connsiteY188" fmla="*/ 3321824 h 3577510"/>
                    <a:gd name="connsiteX189" fmla="*/ 778705 w 1997274"/>
                    <a:gd name="connsiteY189" fmla="*/ 3365161 h 3577510"/>
                    <a:gd name="connsiteX190" fmla="*/ 783039 w 1997274"/>
                    <a:gd name="connsiteY190" fmla="*/ 3027136 h 3577510"/>
                    <a:gd name="connsiteX191" fmla="*/ 644362 w 1997274"/>
                    <a:gd name="connsiteY191" fmla="*/ 2849456 h 3577510"/>
                    <a:gd name="connsiteX192" fmla="*/ 596692 w 1997274"/>
                    <a:gd name="connsiteY192" fmla="*/ 3165813 h 3577510"/>
                    <a:gd name="connsiteX193" fmla="*/ 596692 w 1997274"/>
                    <a:gd name="connsiteY193" fmla="*/ 3274154 h 3577510"/>
                    <a:gd name="connsiteX194" fmla="*/ 557689 w 1997274"/>
                    <a:gd name="connsiteY194" fmla="*/ 3304490 h 3577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997274" h="3577510">
                      <a:moveTo>
                        <a:pt x="197996" y="3577510"/>
                      </a:moveTo>
                      <a:cubicBezTo>
                        <a:pt x="188606" y="3537785"/>
                        <a:pt x="179217" y="3498060"/>
                        <a:pt x="176328" y="3438833"/>
                      </a:cubicBezTo>
                      <a:cubicBezTo>
                        <a:pt x="173439" y="3379606"/>
                        <a:pt x="178494" y="3273431"/>
                        <a:pt x="180661" y="3222150"/>
                      </a:cubicBezTo>
                      <a:cubicBezTo>
                        <a:pt x="182828" y="3170869"/>
                        <a:pt x="188607" y="3160757"/>
                        <a:pt x="189329" y="3131144"/>
                      </a:cubicBezTo>
                      <a:cubicBezTo>
                        <a:pt x="190051" y="3101531"/>
                        <a:pt x="197274" y="3071917"/>
                        <a:pt x="184995" y="3044471"/>
                      </a:cubicBezTo>
                      <a:cubicBezTo>
                        <a:pt x="172716" y="3017025"/>
                        <a:pt x="132992" y="2988855"/>
                        <a:pt x="115657" y="2966465"/>
                      </a:cubicBezTo>
                      <a:cubicBezTo>
                        <a:pt x="98322" y="2944074"/>
                        <a:pt x="89654" y="2930352"/>
                        <a:pt x="80987" y="2910128"/>
                      </a:cubicBezTo>
                      <a:cubicBezTo>
                        <a:pt x="72320" y="2889904"/>
                        <a:pt x="75932" y="2874014"/>
                        <a:pt x="63653" y="2845123"/>
                      </a:cubicBezTo>
                      <a:cubicBezTo>
                        <a:pt x="51374" y="2816232"/>
                        <a:pt x="16705" y="2766395"/>
                        <a:pt x="7315" y="2736782"/>
                      </a:cubicBezTo>
                      <a:cubicBezTo>
                        <a:pt x="-2075" y="2707169"/>
                        <a:pt x="-2797" y="2677555"/>
                        <a:pt x="7315" y="2667443"/>
                      </a:cubicBezTo>
                      <a:cubicBezTo>
                        <a:pt x="17427" y="2657331"/>
                        <a:pt x="47762" y="2651553"/>
                        <a:pt x="67986" y="2676110"/>
                      </a:cubicBezTo>
                      <a:cubicBezTo>
                        <a:pt x="88210" y="2700667"/>
                        <a:pt x="110601" y="2771451"/>
                        <a:pt x="128658" y="2814787"/>
                      </a:cubicBezTo>
                      <a:cubicBezTo>
                        <a:pt x="146715" y="2858123"/>
                        <a:pt x="164772" y="2925295"/>
                        <a:pt x="176328" y="2936129"/>
                      </a:cubicBezTo>
                      <a:cubicBezTo>
                        <a:pt x="187884" y="2946963"/>
                        <a:pt x="187162" y="2906516"/>
                        <a:pt x="197996" y="2879792"/>
                      </a:cubicBezTo>
                      <a:cubicBezTo>
                        <a:pt x="208830" y="2853068"/>
                        <a:pt x="234832" y="2842233"/>
                        <a:pt x="241332" y="2775784"/>
                      </a:cubicBezTo>
                      <a:cubicBezTo>
                        <a:pt x="247832" y="2709335"/>
                        <a:pt x="251445" y="2583659"/>
                        <a:pt x="236999" y="2481096"/>
                      </a:cubicBezTo>
                      <a:cubicBezTo>
                        <a:pt x="222554" y="2378533"/>
                        <a:pt x="183550" y="2239134"/>
                        <a:pt x="154659" y="2160406"/>
                      </a:cubicBezTo>
                      <a:cubicBezTo>
                        <a:pt x="125768" y="2081678"/>
                        <a:pt x="77376" y="2040509"/>
                        <a:pt x="63653" y="2008729"/>
                      </a:cubicBezTo>
                      <a:cubicBezTo>
                        <a:pt x="49930" y="1976949"/>
                        <a:pt x="58597" y="1971171"/>
                        <a:pt x="72320" y="1969726"/>
                      </a:cubicBezTo>
                      <a:cubicBezTo>
                        <a:pt x="86043" y="1968281"/>
                        <a:pt x="130824" y="2039786"/>
                        <a:pt x="145992" y="2000061"/>
                      </a:cubicBezTo>
                      <a:cubicBezTo>
                        <a:pt x="161160" y="1960336"/>
                        <a:pt x="153937" y="1797824"/>
                        <a:pt x="163327" y="1731375"/>
                      </a:cubicBezTo>
                      <a:cubicBezTo>
                        <a:pt x="172717" y="1664926"/>
                        <a:pt x="198719" y="1649035"/>
                        <a:pt x="202330" y="1601365"/>
                      </a:cubicBezTo>
                      <a:cubicBezTo>
                        <a:pt x="205941" y="1553695"/>
                        <a:pt x="184995" y="1490135"/>
                        <a:pt x="184995" y="1445354"/>
                      </a:cubicBezTo>
                      <a:cubicBezTo>
                        <a:pt x="184995" y="1400573"/>
                        <a:pt x="190051" y="1331234"/>
                        <a:pt x="202330" y="1332679"/>
                      </a:cubicBezTo>
                      <a:cubicBezTo>
                        <a:pt x="214609" y="1334124"/>
                        <a:pt x="250722" y="1415018"/>
                        <a:pt x="258667" y="1454021"/>
                      </a:cubicBezTo>
                      <a:cubicBezTo>
                        <a:pt x="266612" y="1493024"/>
                        <a:pt x="252167" y="1537083"/>
                        <a:pt x="250000" y="1566696"/>
                      </a:cubicBezTo>
                      <a:cubicBezTo>
                        <a:pt x="247833" y="1596309"/>
                        <a:pt x="234832" y="1635312"/>
                        <a:pt x="245666" y="1631701"/>
                      </a:cubicBezTo>
                      <a:cubicBezTo>
                        <a:pt x="256500" y="1628090"/>
                        <a:pt x="304893" y="1573197"/>
                        <a:pt x="315005" y="1545028"/>
                      </a:cubicBezTo>
                      <a:cubicBezTo>
                        <a:pt x="325117" y="1516859"/>
                        <a:pt x="307059" y="1494469"/>
                        <a:pt x="306337" y="1462689"/>
                      </a:cubicBezTo>
                      <a:cubicBezTo>
                        <a:pt x="305615" y="1430909"/>
                        <a:pt x="303448" y="1374571"/>
                        <a:pt x="310671" y="1354347"/>
                      </a:cubicBezTo>
                      <a:cubicBezTo>
                        <a:pt x="317894" y="1334123"/>
                        <a:pt x="340285" y="1328346"/>
                        <a:pt x="349674" y="1341347"/>
                      </a:cubicBezTo>
                      <a:cubicBezTo>
                        <a:pt x="359063" y="1354348"/>
                        <a:pt x="359785" y="1430909"/>
                        <a:pt x="367008" y="1432353"/>
                      </a:cubicBezTo>
                      <a:cubicBezTo>
                        <a:pt x="374231" y="1433797"/>
                        <a:pt x="385065" y="1344236"/>
                        <a:pt x="393010" y="1350014"/>
                      </a:cubicBezTo>
                      <a:cubicBezTo>
                        <a:pt x="400955" y="1355792"/>
                        <a:pt x="415400" y="1433075"/>
                        <a:pt x="414678" y="1467022"/>
                      </a:cubicBezTo>
                      <a:cubicBezTo>
                        <a:pt x="413956" y="1500969"/>
                        <a:pt x="380010" y="1485079"/>
                        <a:pt x="388677" y="1553695"/>
                      </a:cubicBezTo>
                      <a:cubicBezTo>
                        <a:pt x="397344" y="1622311"/>
                        <a:pt x="479683" y="1737875"/>
                        <a:pt x="466682" y="1878719"/>
                      </a:cubicBezTo>
                      <a:cubicBezTo>
                        <a:pt x="453681" y="2019563"/>
                        <a:pt x="335951" y="2263692"/>
                        <a:pt x="310671" y="2398757"/>
                      </a:cubicBezTo>
                      <a:cubicBezTo>
                        <a:pt x="285392" y="2533822"/>
                        <a:pt x="283947" y="2602438"/>
                        <a:pt x="315005" y="2689111"/>
                      </a:cubicBezTo>
                      <a:cubicBezTo>
                        <a:pt x="346063" y="2775784"/>
                        <a:pt x="455848" y="2879070"/>
                        <a:pt x="497018" y="2918795"/>
                      </a:cubicBezTo>
                      <a:cubicBezTo>
                        <a:pt x="538188" y="2958520"/>
                        <a:pt x="546855" y="2954186"/>
                        <a:pt x="562023" y="2927462"/>
                      </a:cubicBezTo>
                      <a:cubicBezTo>
                        <a:pt x="577191" y="2900738"/>
                        <a:pt x="588746" y="2819121"/>
                        <a:pt x="588024" y="2758450"/>
                      </a:cubicBezTo>
                      <a:cubicBezTo>
                        <a:pt x="587302" y="2697779"/>
                        <a:pt x="577190" y="2621218"/>
                        <a:pt x="557689" y="2563436"/>
                      </a:cubicBezTo>
                      <a:cubicBezTo>
                        <a:pt x="538188" y="2505654"/>
                        <a:pt x="491240" y="2455817"/>
                        <a:pt x="471016" y="2411758"/>
                      </a:cubicBezTo>
                      <a:cubicBezTo>
                        <a:pt x="450792" y="2367699"/>
                        <a:pt x="447181" y="2344586"/>
                        <a:pt x="436347" y="2299083"/>
                      </a:cubicBezTo>
                      <a:cubicBezTo>
                        <a:pt x="425513" y="2253580"/>
                        <a:pt x="411789" y="2170518"/>
                        <a:pt x="406011" y="2138738"/>
                      </a:cubicBezTo>
                      <a:cubicBezTo>
                        <a:pt x="400233" y="2106958"/>
                        <a:pt x="397343" y="2124292"/>
                        <a:pt x="401677" y="2108402"/>
                      </a:cubicBezTo>
                      <a:cubicBezTo>
                        <a:pt x="406011" y="2092512"/>
                        <a:pt x="416123" y="2021007"/>
                        <a:pt x="432013" y="2043398"/>
                      </a:cubicBezTo>
                      <a:cubicBezTo>
                        <a:pt x="447903" y="2065789"/>
                        <a:pt x="476794" y="2185686"/>
                        <a:pt x="497018" y="2242746"/>
                      </a:cubicBezTo>
                      <a:cubicBezTo>
                        <a:pt x="517242" y="2299806"/>
                        <a:pt x="531687" y="2335919"/>
                        <a:pt x="553355" y="2385756"/>
                      </a:cubicBezTo>
                      <a:cubicBezTo>
                        <a:pt x="575023" y="2435593"/>
                        <a:pt x="612582" y="2509265"/>
                        <a:pt x="627027" y="2541767"/>
                      </a:cubicBezTo>
                      <a:cubicBezTo>
                        <a:pt x="641472" y="2574269"/>
                        <a:pt x="629916" y="2628440"/>
                        <a:pt x="640028" y="2580770"/>
                      </a:cubicBezTo>
                      <a:cubicBezTo>
                        <a:pt x="650140" y="2533100"/>
                        <a:pt x="698532" y="2368422"/>
                        <a:pt x="687698" y="2255747"/>
                      </a:cubicBezTo>
                      <a:cubicBezTo>
                        <a:pt x="676864" y="2143072"/>
                        <a:pt x="595969" y="1992116"/>
                        <a:pt x="575023" y="1904721"/>
                      </a:cubicBezTo>
                      <a:cubicBezTo>
                        <a:pt x="554077" y="1817326"/>
                        <a:pt x="557689" y="1794935"/>
                        <a:pt x="562023" y="1731375"/>
                      </a:cubicBezTo>
                      <a:cubicBezTo>
                        <a:pt x="566357" y="1667815"/>
                        <a:pt x="604636" y="1605699"/>
                        <a:pt x="601025" y="1523360"/>
                      </a:cubicBezTo>
                      <a:cubicBezTo>
                        <a:pt x="597414" y="1441021"/>
                        <a:pt x="549743" y="1314622"/>
                        <a:pt x="540354" y="1237339"/>
                      </a:cubicBezTo>
                      <a:cubicBezTo>
                        <a:pt x="530965" y="1160056"/>
                        <a:pt x="554078" y="1103718"/>
                        <a:pt x="544688" y="1059659"/>
                      </a:cubicBezTo>
                      <a:cubicBezTo>
                        <a:pt x="535299" y="1015600"/>
                        <a:pt x="488351" y="993210"/>
                        <a:pt x="484017" y="972986"/>
                      </a:cubicBezTo>
                      <a:cubicBezTo>
                        <a:pt x="479683" y="952762"/>
                        <a:pt x="504963" y="933261"/>
                        <a:pt x="518686" y="938317"/>
                      </a:cubicBezTo>
                      <a:cubicBezTo>
                        <a:pt x="532409" y="943373"/>
                        <a:pt x="554077" y="1001877"/>
                        <a:pt x="566356" y="1003322"/>
                      </a:cubicBezTo>
                      <a:cubicBezTo>
                        <a:pt x="578635" y="1004767"/>
                        <a:pt x="577913" y="962874"/>
                        <a:pt x="592358" y="946984"/>
                      </a:cubicBezTo>
                      <a:cubicBezTo>
                        <a:pt x="606803" y="931094"/>
                        <a:pt x="648695" y="863923"/>
                        <a:pt x="653029" y="907982"/>
                      </a:cubicBezTo>
                      <a:cubicBezTo>
                        <a:pt x="657363" y="952041"/>
                        <a:pt x="619804" y="1136943"/>
                        <a:pt x="618360" y="1211337"/>
                      </a:cubicBezTo>
                      <a:cubicBezTo>
                        <a:pt x="616916" y="1285731"/>
                        <a:pt x="639306" y="1329067"/>
                        <a:pt x="644362" y="1354347"/>
                      </a:cubicBezTo>
                      <a:cubicBezTo>
                        <a:pt x="649418" y="1379627"/>
                        <a:pt x="637861" y="1387572"/>
                        <a:pt x="648695" y="1363015"/>
                      </a:cubicBezTo>
                      <a:cubicBezTo>
                        <a:pt x="659529" y="1338458"/>
                        <a:pt x="701422" y="1266229"/>
                        <a:pt x="709367" y="1207003"/>
                      </a:cubicBezTo>
                      <a:cubicBezTo>
                        <a:pt x="717312" y="1147777"/>
                        <a:pt x="708645" y="1064716"/>
                        <a:pt x="696366" y="1007656"/>
                      </a:cubicBezTo>
                      <a:cubicBezTo>
                        <a:pt x="684087" y="950596"/>
                        <a:pt x="649418" y="898592"/>
                        <a:pt x="635695" y="864645"/>
                      </a:cubicBezTo>
                      <a:cubicBezTo>
                        <a:pt x="621972" y="830698"/>
                        <a:pt x="614748" y="835032"/>
                        <a:pt x="614026" y="803974"/>
                      </a:cubicBezTo>
                      <a:cubicBezTo>
                        <a:pt x="613304" y="772916"/>
                        <a:pt x="611860" y="652296"/>
                        <a:pt x="631361" y="678298"/>
                      </a:cubicBezTo>
                      <a:cubicBezTo>
                        <a:pt x="650863" y="704300"/>
                        <a:pt x="706478" y="935428"/>
                        <a:pt x="731035" y="959985"/>
                      </a:cubicBezTo>
                      <a:cubicBezTo>
                        <a:pt x="755592" y="984542"/>
                        <a:pt x="751259" y="863200"/>
                        <a:pt x="778705" y="825642"/>
                      </a:cubicBezTo>
                      <a:cubicBezTo>
                        <a:pt x="806151" y="788084"/>
                        <a:pt x="861045" y="746192"/>
                        <a:pt x="895714" y="734636"/>
                      </a:cubicBezTo>
                      <a:cubicBezTo>
                        <a:pt x="930383" y="723080"/>
                        <a:pt x="991776" y="735358"/>
                        <a:pt x="986720" y="756304"/>
                      </a:cubicBezTo>
                      <a:cubicBezTo>
                        <a:pt x="981664" y="777250"/>
                        <a:pt x="889935" y="826364"/>
                        <a:pt x="865378" y="860311"/>
                      </a:cubicBezTo>
                      <a:cubicBezTo>
                        <a:pt x="840821" y="894258"/>
                        <a:pt x="842987" y="928205"/>
                        <a:pt x="839376" y="959985"/>
                      </a:cubicBezTo>
                      <a:cubicBezTo>
                        <a:pt x="835765" y="991765"/>
                        <a:pt x="835765" y="1008378"/>
                        <a:pt x="843710" y="1050992"/>
                      </a:cubicBezTo>
                      <a:cubicBezTo>
                        <a:pt x="851655" y="1093606"/>
                        <a:pt x="874767" y="1230839"/>
                        <a:pt x="887046" y="1215671"/>
                      </a:cubicBezTo>
                      <a:cubicBezTo>
                        <a:pt x="899325" y="1200503"/>
                        <a:pt x="897881" y="1030768"/>
                        <a:pt x="917382" y="959985"/>
                      </a:cubicBezTo>
                      <a:cubicBezTo>
                        <a:pt x="936883" y="889202"/>
                        <a:pt x="976609" y="861034"/>
                        <a:pt x="1004055" y="790973"/>
                      </a:cubicBezTo>
                      <a:cubicBezTo>
                        <a:pt x="1031501" y="720912"/>
                        <a:pt x="1069059" y="585124"/>
                        <a:pt x="1082060" y="539621"/>
                      </a:cubicBezTo>
                      <a:cubicBezTo>
                        <a:pt x="1095061" y="494118"/>
                        <a:pt x="1078449" y="480395"/>
                        <a:pt x="1082060" y="517953"/>
                      </a:cubicBezTo>
                      <a:cubicBezTo>
                        <a:pt x="1085672" y="555511"/>
                        <a:pt x="1117452" y="693466"/>
                        <a:pt x="1103729" y="764971"/>
                      </a:cubicBezTo>
                      <a:cubicBezTo>
                        <a:pt x="1090006" y="836476"/>
                        <a:pt x="1024278" y="855255"/>
                        <a:pt x="999721" y="946984"/>
                      </a:cubicBezTo>
                      <a:cubicBezTo>
                        <a:pt x="975164" y="1038713"/>
                        <a:pt x="954941" y="1192558"/>
                        <a:pt x="956385" y="1315345"/>
                      </a:cubicBezTo>
                      <a:cubicBezTo>
                        <a:pt x="957829" y="1438132"/>
                        <a:pt x="998276" y="1618701"/>
                        <a:pt x="1008388" y="1683705"/>
                      </a:cubicBezTo>
                      <a:cubicBezTo>
                        <a:pt x="1018500" y="1748709"/>
                        <a:pt x="998999" y="1740764"/>
                        <a:pt x="1017056" y="1705373"/>
                      </a:cubicBezTo>
                      <a:cubicBezTo>
                        <a:pt x="1035113" y="1669982"/>
                        <a:pt x="1098673" y="1579697"/>
                        <a:pt x="1116730" y="1471356"/>
                      </a:cubicBezTo>
                      <a:cubicBezTo>
                        <a:pt x="1134787" y="1363015"/>
                        <a:pt x="1125397" y="1126109"/>
                        <a:pt x="1125397" y="1055326"/>
                      </a:cubicBezTo>
                      <a:cubicBezTo>
                        <a:pt x="1125397" y="984543"/>
                        <a:pt x="1108063" y="1035102"/>
                        <a:pt x="1116730" y="1046658"/>
                      </a:cubicBezTo>
                      <a:cubicBezTo>
                        <a:pt x="1125397" y="1058214"/>
                        <a:pt x="1166567" y="1079883"/>
                        <a:pt x="1177401" y="1124664"/>
                      </a:cubicBezTo>
                      <a:cubicBezTo>
                        <a:pt x="1188235" y="1169445"/>
                        <a:pt x="1163677" y="1308122"/>
                        <a:pt x="1181734" y="1315345"/>
                      </a:cubicBezTo>
                      <a:cubicBezTo>
                        <a:pt x="1199791" y="1322568"/>
                        <a:pt x="1261185" y="1217838"/>
                        <a:pt x="1285742" y="1168001"/>
                      </a:cubicBezTo>
                      <a:cubicBezTo>
                        <a:pt x="1310299" y="1118164"/>
                        <a:pt x="1326189" y="1082772"/>
                        <a:pt x="1329078" y="1016323"/>
                      </a:cubicBezTo>
                      <a:cubicBezTo>
                        <a:pt x="1331967" y="949874"/>
                        <a:pt x="1323301" y="825642"/>
                        <a:pt x="1303077" y="769305"/>
                      </a:cubicBezTo>
                      <a:cubicBezTo>
                        <a:pt x="1282853" y="712968"/>
                        <a:pt x="1233738" y="710800"/>
                        <a:pt x="1207736" y="678298"/>
                      </a:cubicBezTo>
                      <a:cubicBezTo>
                        <a:pt x="1181734" y="645796"/>
                        <a:pt x="1157899" y="603182"/>
                        <a:pt x="1147065" y="574291"/>
                      </a:cubicBezTo>
                      <a:cubicBezTo>
                        <a:pt x="1136231" y="545400"/>
                        <a:pt x="1112397" y="499896"/>
                        <a:pt x="1142732" y="504952"/>
                      </a:cubicBezTo>
                      <a:cubicBezTo>
                        <a:pt x="1173068" y="510008"/>
                        <a:pt x="1290798" y="556234"/>
                        <a:pt x="1329078" y="604626"/>
                      </a:cubicBezTo>
                      <a:cubicBezTo>
                        <a:pt x="1367358" y="653018"/>
                        <a:pt x="1362303" y="757749"/>
                        <a:pt x="1372415" y="795307"/>
                      </a:cubicBezTo>
                      <a:cubicBezTo>
                        <a:pt x="1382527" y="832865"/>
                        <a:pt x="1371693" y="857422"/>
                        <a:pt x="1389750" y="829976"/>
                      </a:cubicBezTo>
                      <a:cubicBezTo>
                        <a:pt x="1407807" y="802529"/>
                        <a:pt x="1460532" y="707189"/>
                        <a:pt x="1480756" y="630628"/>
                      </a:cubicBezTo>
                      <a:cubicBezTo>
                        <a:pt x="1500980" y="554067"/>
                        <a:pt x="1498813" y="413945"/>
                        <a:pt x="1511092" y="370609"/>
                      </a:cubicBezTo>
                      <a:cubicBezTo>
                        <a:pt x="1523371" y="327272"/>
                        <a:pt x="1545761" y="332329"/>
                        <a:pt x="1554428" y="370609"/>
                      </a:cubicBezTo>
                      <a:cubicBezTo>
                        <a:pt x="1563095" y="408889"/>
                        <a:pt x="1586208" y="492673"/>
                        <a:pt x="1563095" y="600292"/>
                      </a:cubicBezTo>
                      <a:cubicBezTo>
                        <a:pt x="1539982" y="707911"/>
                        <a:pt x="1441753" y="892092"/>
                        <a:pt x="1415751" y="1016323"/>
                      </a:cubicBezTo>
                      <a:cubicBezTo>
                        <a:pt x="1389749" y="1140554"/>
                        <a:pt x="1409251" y="1285731"/>
                        <a:pt x="1407084" y="1345680"/>
                      </a:cubicBezTo>
                      <a:cubicBezTo>
                        <a:pt x="1404917" y="1405629"/>
                        <a:pt x="1389027" y="1376016"/>
                        <a:pt x="1402750" y="1376016"/>
                      </a:cubicBezTo>
                      <a:cubicBezTo>
                        <a:pt x="1416473" y="1376016"/>
                        <a:pt x="1473533" y="1349291"/>
                        <a:pt x="1489423" y="1345680"/>
                      </a:cubicBezTo>
                      <a:cubicBezTo>
                        <a:pt x="1505313" y="1342068"/>
                        <a:pt x="1481479" y="1404906"/>
                        <a:pt x="1498091" y="1354347"/>
                      </a:cubicBezTo>
                      <a:cubicBezTo>
                        <a:pt x="1514703" y="1303788"/>
                        <a:pt x="1570318" y="1204114"/>
                        <a:pt x="1589097" y="1042325"/>
                      </a:cubicBezTo>
                      <a:cubicBezTo>
                        <a:pt x="1607876" y="880536"/>
                        <a:pt x="1602099" y="497007"/>
                        <a:pt x="1610766" y="383610"/>
                      </a:cubicBezTo>
                      <a:cubicBezTo>
                        <a:pt x="1619433" y="270213"/>
                        <a:pt x="1625933" y="320050"/>
                        <a:pt x="1641101" y="361942"/>
                      </a:cubicBezTo>
                      <a:cubicBezTo>
                        <a:pt x="1656269" y="403834"/>
                        <a:pt x="1696716" y="525899"/>
                        <a:pt x="1701772" y="634962"/>
                      </a:cubicBezTo>
                      <a:cubicBezTo>
                        <a:pt x="1706828" y="744025"/>
                        <a:pt x="1677215" y="951318"/>
                        <a:pt x="1671437" y="1016323"/>
                      </a:cubicBezTo>
                      <a:cubicBezTo>
                        <a:pt x="1665659" y="1081328"/>
                        <a:pt x="1647602" y="1051714"/>
                        <a:pt x="1667103" y="1024990"/>
                      </a:cubicBezTo>
                      <a:cubicBezTo>
                        <a:pt x="1686604" y="998266"/>
                        <a:pt x="1772555" y="936150"/>
                        <a:pt x="1788445" y="855978"/>
                      </a:cubicBezTo>
                      <a:cubicBezTo>
                        <a:pt x="1804335" y="775805"/>
                        <a:pt x="1779778" y="632072"/>
                        <a:pt x="1762443" y="543955"/>
                      </a:cubicBezTo>
                      <a:cubicBezTo>
                        <a:pt x="1745109" y="455837"/>
                        <a:pt x="1693105" y="407445"/>
                        <a:pt x="1684438" y="327273"/>
                      </a:cubicBezTo>
                      <a:cubicBezTo>
                        <a:pt x="1675771" y="247101"/>
                        <a:pt x="1701773" y="113479"/>
                        <a:pt x="1710440" y="62920"/>
                      </a:cubicBezTo>
                      <a:cubicBezTo>
                        <a:pt x="1719107" y="12361"/>
                        <a:pt x="1724885" y="-27364"/>
                        <a:pt x="1736441" y="23917"/>
                      </a:cubicBezTo>
                      <a:cubicBezTo>
                        <a:pt x="1747997" y="75198"/>
                        <a:pt x="1755221" y="262268"/>
                        <a:pt x="1779778" y="370609"/>
                      </a:cubicBezTo>
                      <a:cubicBezTo>
                        <a:pt x="1804335" y="478950"/>
                        <a:pt x="1880897" y="554790"/>
                        <a:pt x="1883786" y="673965"/>
                      </a:cubicBezTo>
                      <a:cubicBezTo>
                        <a:pt x="1886675" y="793140"/>
                        <a:pt x="1841894" y="992488"/>
                        <a:pt x="1797113" y="1085661"/>
                      </a:cubicBezTo>
                      <a:cubicBezTo>
                        <a:pt x="1752332" y="1178834"/>
                        <a:pt x="1654102" y="1168000"/>
                        <a:pt x="1615099" y="1233005"/>
                      </a:cubicBezTo>
                      <a:cubicBezTo>
                        <a:pt x="1576096" y="1298010"/>
                        <a:pt x="1568873" y="1413574"/>
                        <a:pt x="1563095" y="1475690"/>
                      </a:cubicBezTo>
                      <a:cubicBezTo>
                        <a:pt x="1557317" y="1537806"/>
                        <a:pt x="1574652" y="1583309"/>
                        <a:pt x="1580430" y="1605699"/>
                      </a:cubicBezTo>
                      <a:cubicBezTo>
                        <a:pt x="1586208" y="1628089"/>
                        <a:pt x="1576819" y="1631701"/>
                        <a:pt x="1597765" y="1610033"/>
                      </a:cubicBezTo>
                      <a:cubicBezTo>
                        <a:pt x="1618711" y="1588365"/>
                        <a:pt x="1666381" y="1541417"/>
                        <a:pt x="1706106" y="1475690"/>
                      </a:cubicBezTo>
                      <a:cubicBezTo>
                        <a:pt x="1745831" y="1409963"/>
                        <a:pt x="1805780" y="1292954"/>
                        <a:pt x="1836115" y="1215671"/>
                      </a:cubicBezTo>
                      <a:cubicBezTo>
                        <a:pt x="1866450" y="1138388"/>
                        <a:pt x="1875840" y="1050270"/>
                        <a:pt x="1888119" y="1011989"/>
                      </a:cubicBezTo>
                      <a:cubicBezTo>
                        <a:pt x="1900398" y="973708"/>
                        <a:pt x="1907620" y="939039"/>
                        <a:pt x="1909787" y="985987"/>
                      </a:cubicBezTo>
                      <a:cubicBezTo>
                        <a:pt x="1911954" y="1032935"/>
                        <a:pt x="1943734" y="1174501"/>
                        <a:pt x="1901120" y="1293676"/>
                      </a:cubicBezTo>
                      <a:cubicBezTo>
                        <a:pt x="1858506" y="1412851"/>
                        <a:pt x="1703217" y="1622311"/>
                        <a:pt x="1654102" y="1701039"/>
                      </a:cubicBezTo>
                      <a:cubicBezTo>
                        <a:pt x="1604987" y="1779767"/>
                        <a:pt x="1653380" y="1666370"/>
                        <a:pt x="1606432" y="1766044"/>
                      </a:cubicBezTo>
                      <a:cubicBezTo>
                        <a:pt x="1559484" y="1865718"/>
                        <a:pt x="1372415" y="2299083"/>
                        <a:pt x="1372415" y="2299083"/>
                      </a:cubicBezTo>
                      <a:lnTo>
                        <a:pt x="1372415" y="2299083"/>
                      </a:lnTo>
                      <a:cubicBezTo>
                        <a:pt x="1392639" y="2340975"/>
                        <a:pt x="1475700" y="2463762"/>
                        <a:pt x="1493757" y="2550435"/>
                      </a:cubicBezTo>
                      <a:cubicBezTo>
                        <a:pt x="1511814" y="2637108"/>
                        <a:pt x="1482200" y="2781563"/>
                        <a:pt x="1480756" y="2819121"/>
                      </a:cubicBezTo>
                      <a:cubicBezTo>
                        <a:pt x="1479312" y="2856679"/>
                        <a:pt x="1472089" y="2790229"/>
                        <a:pt x="1485090" y="2775784"/>
                      </a:cubicBezTo>
                      <a:cubicBezTo>
                        <a:pt x="1498091" y="2761339"/>
                        <a:pt x="1543594" y="2774340"/>
                        <a:pt x="1558762" y="2732448"/>
                      </a:cubicBezTo>
                      <a:cubicBezTo>
                        <a:pt x="1573930" y="2690556"/>
                        <a:pt x="1558762" y="2604605"/>
                        <a:pt x="1576096" y="2524433"/>
                      </a:cubicBezTo>
                      <a:cubicBezTo>
                        <a:pt x="1593430" y="2444261"/>
                        <a:pt x="1623044" y="2329419"/>
                        <a:pt x="1662769" y="2251413"/>
                      </a:cubicBezTo>
                      <a:cubicBezTo>
                        <a:pt x="1702494" y="2173407"/>
                        <a:pt x="1795668" y="2130793"/>
                        <a:pt x="1814447" y="2056399"/>
                      </a:cubicBezTo>
                      <a:cubicBezTo>
                        <a:pt x="1833226" y="1982005"/>
                        <a:pt x="1774722" y="1878719"/>
                        <a:pt x="1775444" y="1805047"/>
                      </a:cubicBezTo>
                      <a:cubicBezTo>
                        <a:pt x="1776166" y="1731375"/>
                        <a:pt x="1808669" y="1647591"/>
                        <a:pt x="1818781" y="1614366"/>
                      </a:cubicBezTo>
                      <a:cubicBezTo>
                        <a:pt x="1828893" y="1581141"/>
                        <a:pt x="1829615" y="1560918"/>
                        <a:pt x="1836115" y="1605699"/>
                      </a:cubicBezTo>
                      <a:cubicBezTo>
                        <a:pt x="1842615" y="1650480"/>
                        <a:pt x="1846228" y="1794213"/>
                        <a:pt x="1857784" y="1883053"/>
                      </a:cubicBezTo>
                      <a:cubicBezTo>
                        <a:pt x="1869341" y="1971893"/>
                        <a:pt x="1927844" y="2054232"/>
                        <a:pt x="1905454" y="2138738"/>
                      </a:cubicBezTo>
                      <a:cubicBezTo>
                        <a:pt x="1883064" y="2223244"/>
                        <a:pt x="1755221" y="2340253"/>
                        <a:pt x="1723441" y="2390090"/>
                      </a:cubicBezTo>
                      <a:cubicBezTo>
                        <a:pt x="1691661" y="2439927"/>
                        <a:pt x="1714773" y="2437760"/>
                        <a:pt x="1714773" y="2437760"/>
                      </a:cubicBezTo>
                      <a:lnTo>
                        <a:pt x="1714773" y="2437760"/>
                      </a:lnTo>
                      <a:cubicBezTo>
                        <a:pt x="1741497" y="2414647"/>
                        <a:pt x="1834670" y="2330141"/>
                        <a:pt x="1875118" y="2299083"/>
                      </a:cubicBezTo>
                      <a:cubicBezTo>
                        <a:pt x="1915566" y="2268025"/>
                        <a:pt x="1957458" y="2251413"/>
                        <a:pt x="1957458" y="2251413"/>
                      </a:cubicBezTo>
                      <a:cubicBezTo>
                        <a:pt x="1976237" y="2240579"/>
                        <a:pt x="2015239" y="2200853"/>
                        <a:pt x="1987793" y="2234078"/>
                      </a:cubicBezTo>
                      <a:cubicBezTo>
                        <a:pt x="1960347" y="2267303"/>
                        <a:pt x="1841894" y="2372033"/>
                        <a:pt x="1792779" y="2450761"/>
                      </a:cubicBezTo>
                      <a:cubicBezTo>
                        <a:pt x="1743664" y="2529489"/>
                        <a:pt x="1716940" y="2637108"/>
                        <a:pt x="1693105" y="2706446"/>
                      </a:cubicBezTo>
                      <a:cubicBezTo>
                        <a:pt x="1669270" y="2775784"/>
                        <a:pt x="1659157" y="2800342"/>
                        <a:pt x="1649768" y="2866791"/>
                      </a:cubicBezTo>
                      <a:cubicBezTo>
                        <a:pt x="1640379" y="2933240"/>
                        <a:pt x="1639657" y="3053138"/>
                        <a:pt x="1636768" y="3105142"/>
                      </a:cubicBezTo>
                      <a:cubicBezTo>
                        <a:pt x="1633879" y="3157146"/>
                        <a:pt x="1642546" y="3163646"/>
                        <a:pt x="1632434" y="3178814"/>
                      </a:cubicBezTo>
                      <a:cubicBezTo>
                        <a:pt x="1622322" y="3193982"/>
                        <a:pt x="1591264" y="3239484"/>
                        <a:pt x="1576096" y="3196148"/>
                      </a:cubicBezTo>
                      <a:cubicBezTo>
                        <a:pt x="1560928" y="3152812"/>
                        <a:pt x="1560928" y="2952742"/>
                        <a:pt x="1541427" y="2918795"/>
                      </a:cubicBezTo>
                      <a:cubicBezTo>
                        <a:pt x="1521926" y="2884848"/>
                        <a:pt x="1492313" y="2953464"/>
                        <a:pt x="1459088" y="2992467"/>
                      </a:cubicBezTo>
                      <a:cubicBezTo>
                        <a:pt x="1425863" y="3031470"/>
                        <a:pt x="1375304" y="3076251"/>
                        <a:pt x="1342079" y="3152812"/>
                      </a:cubicBezTo>
                      <a:cubicBezTo>
                        <a:pt x="1308854" y="3229373"/>
                        <a:pt x="1281408" y="3401997"/>
                        <a:pt x="1259740" y="3451834"/>
                      </a:cubicBezTo>
                      <a:cubicBezTo>
                        <a:pt x="1238072" y="3501671"/>
                        <a:pt x="1221459" y="3490837"/>
                        <a:pt x="1212070" y="3451834"/>
                      </a:cubicBezTo>
                      <a:cubicBezTo>
                        <a:pt x="1202681" y="3412831"/>
                        <a:pt x="1220015" y="3289322"/>
                        <a:pt x="1203403" y="3217817"/>
                      </a:cubicBezTo>
                      <a:cubicBezTo>
                        <a:pt x="1186791" y="3146312"/>
                        <a:pt x="1131897" y="3109475"/>
                        <a:pt x="1112396" y="3022802"/>
                      </a:cubicBezTo>
                      <a:cubicBezTo>
                        <a:pt x="1092895" y="2936129"/>
                        <a:pt x="1071226" y="2795286"/>
                        <a:pt x="1086394" y="2697779"/>
                      </a:cubicBezTo>
                      <a:cubicBezTo>
                        <a:pt x="1101562" y="2600272"/>
                        <a:pt x="1191847" y="2524433"/>
                        <a:pt x="1203403" y="2437760"/>
                      </a:cubicBezTo>
                      <a:cubicBezTo>
                        <a:pt x="1214959" y="2351087"/>
                        <a:pt x="1165122" y="2257191"/>
                        <a:pt x="1155732" y="2177741"/>
                      </a:cubicBezTo>
                      <a:cubicBezTo>
                        <a:pt x="1146342" y="2098291"/>
                        <a:pt x="1138398" y="2025341"/>
                        <a:pt x="1147065" y="1961058"/>
                      </a:cubicBezTo>
                      <a:cubicBezTo>
                        <a:pt x="1155732" y="1896775"/>
                        <a:pt x="1193291" y="1834660"/>
                        <a:pt x="1207736" y="1792046"/>
                      </a:cubicBezTo>
                      <a:cubicBezTo>
                        <a:pt x="1222182" y="1749432"/>
                        <a:pt x="1224348" y="1719818"/>
                        <a:pt x="1233738" y="1705373"/>
                      </a:cubicBezTo>
                      <a:cubicBezTo>
                        <a:pt x="1243128" y="1690928"/>
                        <a:pt x="1261185" y="1672871"/>
                        <a:pt x="1264074" y="1705373"/>
                      </a:cubicBezTo>
                      <a:cubicBezTo>
                        <a:pt x="1266963" y="1737875"/>
                        <a:pt x="1259018" y="1837549"/>
                        <a:pt x="1251073" y="1900387"/>
                      </a:cubicBezTo>
                      <a:cubicBezTo>
                        <a:pt x="1243128" y="1963225"/>
                        <a:pt x="1218571" y="2029675"/>
                        <a:pt x="1216404" y="2082401"/>
                      </a:cubicBezTo>
                      <a:cubicBezTo>
                        <a:pt x="1214237" y="2135127"/>
                        <a:pt x="1229405" y="2184242"/>
                        <a:pt x="1238072" y="2216744"/>
                      </a:cubicBezTo>
                      <a:cubicBezTo>
                        <a:pt x="1246739" y="2249246"/>
                        <a:pt x="1259740" y="2333030"/>
                        <a:pt x="1268407" y="2277415"/>
                      </a:cubicBezTo>
                      <a:cubicBezTo>
                        <a:pt x="1277074" y="2221800"/>
                        <a:pt x="1287187" y="1984894"/>
                        <a:pt x="1290076" y="1883053"/>
                      </a:cubicBezTo>
                      <a:cubicBezTo>
                        <a:pt x="1292965" y="1781212"/>
                        <a:pt x="1279964" y="1780489"/>
                        <a:pt x="1285742" y="1666370"/>
                      </a:cubicBezTo>
                      <a:cubicBezTo>
                        <a:pt x="1291520" y="1552251"/>
                        <a:pt x="1339191" y="1234450"/>
                        <a:pt x="1324745" y="1198336"/>
                      </a:cubicBezTo>
                      <a:cubicBezTo>
                        <a:pt x="1310300" y="1162222"/>
                        <a:pt x="1239517" y="1348569"/>
                        <a:pt x="1199069" y="1449688"/>
                      </a:cubicBezTo>
                      <a:cubicBezTo>
                        <a:pt x="1158622" y="1550806"/>
                        <a:pt x="1093616" y="1690928"/>
                        <a:pt x="1082060" y="1805047"/>
                      </a:cubicBezTo>
                      <a:cubicBezTo>
                        <a:pt x="1070504" y="1919166"/>
                        <a:pt x="1120341" y="2031119"/>
                        <a:pt x="1129731" y="2134404"/>
                      </a:cubicBezTo>
                      <a:cubicBezTo>
                        <a:pt x="1139121" y="2237689"/>
                        <a:pt x="1168011" y="2294749"/>
                        <a:pt x="1138398" y="2424759"/>
                      </a:cubicBezTo>
                      <a:cubicBezTo>
                        <a:pt x="1108785" y="2554769"/>
                        <a:pt x="993221" y="2807564"/>
                        <a:pt x="952051" y="2914461"/>
                      </a:cubicBezTo>
                      <a:cubicBezTo>
                        <a:pt x="910881" y="3021358"/>
                        <a:pt x="910159" y="2998245"/>
                        <a:pt x="891380" y="3066139"/>
                      </a:cubicBezTo>
                      <a:cubicBezTo>
                        <a:pt x="872601" y="3134033"/>
                        <a:pt x="858155" y="3271987"/>
                        <a:pt x="839376" y="3321824"/>
                      </a:cubicBezTo>
                      <a:cubicBezTo>
                        <a:pt x="820597" y="3371661"/>
                        <a:pt x="788094" y="3414276"/>
                        <a:pt x="778705" y="3365161"/>
                      </a:cubicBezTo>
                      <a:cubicBezTo>
                        <a:pt x="769316" y="3316046"/>
                        <a:pt x="805430" y="3113087"/>
                        <a:pt x="783039" y="3027136"/>
                      </a:cubicBezTo>
                      <a:cubicBezTo>
                        <a:pt x="760649" y="2941185"/>
                        <a:pt x="675420" y="2826343"/>
                        <a:pt x="644362" y="2849456"/>
                      </a:cubicBezTo>
                      <a:cubicBezTo>
                        <a:pt x="613304" y="2872569"/>
                        <a:pt x="604637" y="3095030"/>
                        <a:pt x="596692" y="3165813"/>
                      </a:cubicBezTo>
                      <a:cubicBezTo>
                        <a:pt x="588747" y="3236596"/>
                        <a:pt x="603193" y="3251041"/>
                        <a:pt x="596692" y="3274154"/>
                      </a:cubicBezTo>
                      <a:cubicBezTo>
                        <a:pt x="590192" y="3297267"/>
                        <a:pt x="573940" y="3300878"/>
                        <a:pt x="557689" y="3304490"/>
                      </a:cubicBezTo>
                    </a:path>
                  </a:pathLst>
                </a:custGeom>
                <a:solidFill>
                  <a:schemeClr val="accent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4" name="Fräi Form 83"/>
                <p:cNvSpPr/>
                <p:nvPr/>
              </p:nvSpPr>
              <p:spPr bwMode="auto">
                <a:xfrm>
                  <a:off x="2006480" y="4851026"/>
                  <a:ext cx="354033" cy="688192"/>
                </a:xfrm>
                <a:custGeom>
                  <a:avLst/>
                  <a:gdLst>
                    <a:gd name="connsiteX0" fmla="*/ 351025 w 354033"/>
                    <a:gd name="connsiteY0" fmla="*/ 388356 h 688192"/>
                    <a:gd name="connsiteX1" fmla="*/ 329357 w 354033"/>
                    <a:gd name="connsiteY1" fmla="*/ 306017 h 688192"/>
                    <a:gd name="connsiteX2" fmla="*/ 346692 w 354033"/>
                    <a:gd name="connsiteY2" fmla="*/ 150005 h 688192"/>
                    <a:gd name="connsiteX3" fmla="*/ 186347 w 354033"/>
                    <a:gd name="connsiteY3" fmla="*/ 93668 h 688192"/>
                    <a:gd name="connsiteX4" fmla="*/ 151677 w 354033"/>
                    <a:gd name="connsiteY4" fmla="*/ 11329 h 688192"/>
                    <a:gd name="connsiteX5" fmla="*/ 208015 w 354033"/>
                    <a:gd name="connsiteY5" fmla="*/ 366688 h 688192"/>
                    <a:gd name="connsiteX6" fmla="*/ 143010 w 354033"/>
                    <a:gd name="connsiteY6" fmla="*/ 379689 h 688192"/>
                    <a:gd name="connsiteX7" fmla="*/ 86673 w 354033"/>
                    <a:gd name="connsiteY7" fmla="*/ 19996 h 688192"/>
                    <a:gd name="connsiteX8" fmla="*/ 43336 w 354033"/>
                    <a:gd name="connsiteY8" fmla="*/ 132671 h 688192"/>
                    <a:gd name="connsiteX9" fmla="*/ 43336 w 354033"/>
                    <a:gd name="connsiteY9" fmla="*/ 635374 h 688192"/>
                    <a:gd name="connsiteX10" fmla="*/ 0 w 354033"/>
                    <a:gd name="connsiteY10" fmla="*/ 648375 h 688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54033" h="688192">
                      <a:moveTo>
                        <a:pt x="351025" y="388356"/>
                      </a:moveTo>
                      <a:cubicBezTo>
                        <a:pt x="340552" y="367049"/>
                        <a:pt x="330079" y="345742"/>
                        <a:pt x="329357" y="306017"/>
                      </a:cubicBezTo>
                      <a:cubicBezTo>
                        <a:pt x="328635" y="266292"/>
                        <a:pt x="370527" y="185396"/>
                        <a:pt x="346692" y="150005"/>
                      </a:cubicBezTo>
                      <a:cubicBezTo>
                        <a:pt x="322857" y="114613"/>
                        <a:pt x="218849" y="116781"/>
                        <a:pt x="186347" y="93668"/>
                      </a:cubicBezTo>
                      <a:cubicBezTo>
                        <a:pt x="153844" y="70555"/>
                        <a:pt x="148066" y="-34174"/>
                        <a:pt x="151677" y="11329"/>
                      </a:cubicBezTo>
                      <a:cubicBezTo>
                        <a:pt x="155288" y="56832"/>
                        <a:pt x="209459" y="305295"/>
                        <a:pt x="208015" y="366688"/>
                      </a:cubicBezTo>
                      <a:cubicBezTo>
                        <a:pt x="206570" y="428081"/>
                        <a:pt x="163234" y="437471"/>
                        <a:pt x="143010" y="379689"/>
                      </a:cubicBezTo>
                      <a:cubicBezTo>
                        <a:pt x="122786" y="321907"/>
                        <a:pt x="103285" y="61166"/>
                        <a:pt x="86673" y="19996"/>
                      </a:cubicBezTo>
                      <a:cubicBezTo>
                        <a:pt x="70061" y="-21174"/>
                        <a:pt x="50559" y="30108"/>
                        <a:pt x="43336" y="132671"/>
                      </a:cubicBezTo>
                      <a:cubicBezTo>
                        <a:pt x="36113" y="235234"/>
                        <a:pt x="50559" y="549424"/>
                        <a:pt x="43336" y="635374"/>
                      </a:cubicBezTo>
                      <a:cubicBezTo>
                        <a:pt x="36113" y="721324"/>
                        <a:pt x="18056" y="684849"/>
                        <a:pt x="0" y="64837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5" name="Fräi Form 84"/>
                <p:cNvSpPr/>
                <p:nvPr/>
              </p:nvSpPr>
              <p:spPr bwMode="auto">
                <a:xfrm>
                  <a:off x="2009983" y="3575622"/>
                  <a:ext cx="176668" cy="619207"/>
                </a:xfrm>
                <a:custGeom>
                  <a:avLst/>
                  <a:gdLst>
                    <a:gd name="connsiteX0" fmla="*/ 57168 w 176668"/>
                    <a:gd name="connsiteY0" fmla="*/ 615017 h 619207"/>
                    <a:gd name="connsiteX1" fmla="*/ 830 w 176668"/>
                    <a:gd name="connsiteY1" fmla="*/ 450338 h 619207"/>
                    <a:gd name="connsiteX2" fmla="*/ 31166 w 176668"/>
                    <a:gd name="connsiteY2" fmla="*/ 142649 h 619207"/>
                    <a:gd name="connsiteX3" fmla="*/ 130840 w 176668"/>
                    <a:gd name="connsiteY3" fmla="*/ 3972 h 619207"/>
                    <a:gd name="connsiteX4" fmla="*/ 174176 w 176668"/>
                    <a:gd name="connsiteY4" fmla="*/ 285660 h 619207"/>
                    <a:gd name="connsiteX5" fmla="*/ 57168 w 176668"/>
                    <a:gd name="connsiteY5" fmla="*/ 615017 h 619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668" h="619207">
                      <a:moveTo>
                        <a:pt x="57168" y="615017"/>
                      </a:moveTo>
                      <a:cubicBezTo>
                        <a:pt x="28277" y="642463"/>
                        <a:pt x="5164" y="529066"/>
                        <a:pt x="830" y="450338"/>
                      </a:cubicBezTo>
                      <a:cubicBezTo>
                        <a:pt x="-3504" y="371610"/>
                        <a:pt x="9498" y="217043"/>
                        <a:pt x="31166" y="142649"/>
                      </a:cubicBezTo>
                      <a:cubicBezTo>
                        <a:pt x="52834" y="68255"/>
                        <a:pt x="107005" y="-19863"/>
                        <a:pt x="130840" y="3972"/>
                      </a:cubicBezTo>
                      <a:cubicBezTo>
                        <a:pt x="154675" y="27807"/>
                        <a:pt x="185733" y="187430"/>
                        <a:pt x="174176" y="285660"/>
                      </a:cubicBezTo>
                      <a:cubicBezTo>
                        <a:pt x="162620" y="383889"/>
                        <a:pt x="86059" y="587571"/>
                        <a:pt x="57168" y="61501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6" name="Fräi Form 85"/>
                <p:cNvSpPr/>
                <p:nvPr/>
              </p:nvSpPr>
              <p:spPr bwMode="auto">
                <a:xfrm>
                  <a:off x="2443359" y="3109124"/>
                  <a:ext cx="354550" cy="1082176"/>
                </a:xfrm>
                <a:custGeom>
                  <a:avLst/>
                  <a:gdLst>
                    <a:gd name="connsiteX0" fmla="*/ 156831 w 354550"/>
                    <a:gd name="connsiteY0" fmla="*/ 2436 h 1082176"/>
                    <a:gd name="connsiteX1" fmla="*/ 113494 w 354550"/>
                    <a:gd name="connsiteY1" fmla="*/ 249454 h 1082176"/>
                    <a:gd name="connsiteX2" fmla="*/ 39822 w 354550"/>
                    <a:gd name="connsiteY2" fmla="*/ 401132 h 1082176"/>
                    <a:gd name="connsiteX3" fmla="*/ 819 w 354550"/>
                    <a:gd name="connsiteY3" fmla="*/ 639483 h 1082176"/>
                    <a:gd name="connsiteX4" fmla="*/ 74491 w 354550"/>
                    <a:gd name="connsiteY4" fmla="*/ 825830 h 1082176"/>
                    <a:gd name="connsiteX5" fmla="*/ 109160 w 354550"/>
                    <a:gd name="connsiteY5" fmla="*/ 1025177 h 1082176"/>
                    <a:gd name="connsiteX6" fmla="*/ 117828 w 354550"/>
                    <a:gd name="connsiteY6" fmla="*/ 1077181 h 1082176"/>
                    <a:gd name="connsiteX7" fmla="*/ 178499 w 354550"/>
                    <a:gd name="connsiteY7" fmla="*/ 925503 h 1082176"/>
                    <a:gd name="connsiteX8" fmla="*/ 321509 w 354550"/>
                    <a:gd name="connsiteY8" fmla="*/ 721822 h 1082176"/>
                    <a:gd name="connsiteX9" fmla="*/ 351845 w 354550"/>
                    <a:gd name="connsiteY9" fmla="*/ 652484 h 1082176"/>
                    <a:gd name="connsiteX10" fmla="*/ 273839 w 354550"/>
                    <a:gd name="connsiteY10" fmla="*/ 492139 h 1082176"/>
                    <a:gd name="connsiteX11" fmla="*/ 247837 w 354550"/>
                    <a:gd name="connsiteY11" fmla="*/ 145447 h 1082176"/>
                    <a:gd name="connsiteX12" fmla="*/ 156831 w 354550"/>
                    <a:gd name="connsiteY12" fmla="*/ 2436 h 1082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4550" h="1082176">
                      <a:moveTo>
                        <a:pt x="156831" y="2436"/>
                      </a:moveTo>
                      <a:cubicBezTo>
                        <a:pt x="134441" y="19770"/>
                        <a:pt x="132995" y="183005"/>
                        <a:pt x="113494" y="249454"/>
                      </a:cubicBezTo>
                      <a:cubicBezTo>
                        <a:pt x="93992" y="315903"/>
                        <a:pt x="58601" y="336127"/>
                        <a:pt x="39822" y="401132"/>
                      </a:cubicBezTo>
                      <a:cubicBezTo>
                        <a:pt x="21043" y="466137"/>
                        <a:pt x="-4959" y="568700"/>
                        <a:pt x="819" y="639483"/>
                      </a:cubicBezTo>
                      <a:cubicBezTo>
                        <a:pt x="6597" y="710266"/>
                        <a:pt x="56434" y="761548"/>
                        <a:pt x="74491" y="825830"/>
                      </a:cubicBezTo>
                      <a:cubicBezTo>
                        <a:pt x="92548" y="890112"/>
                        <a:pt x="101937" y="983285"/>
                        <a:pt x="109160" y="1025177"/>
                      </a:cubicBezTo>
                      <a:cubicBezTo>
                        <a:pt x="116383" y="1067069"/>
                        <a:pt x="106272" y="1093793"/>
                        <a:pt x="117828" y="1077181"/>
                      </a:cubicBezTo>
                      <a:cubicBezTo>
                        <a:pt x="129384" y="1060569"/>
                        <a:pt x="144552" y="984729"/>
                        <a:pt x="178499" y="925503"/>
                      </a:cubicBezTo>
                      <a:cubicBezTo>
                        <a:pt x="212446" y="866277"/>
                        <a:pt x="292618" y="767325"/>
                        <a:pt x="321509" y="721822"/>
                      </a:cubicBezTo>
                      <a:cubicBezTo>
                        <a:pt x="350400" y="676319"/>
                        <a:pt x="359790" y="690764"/>
                        <a:pt x="351845" y="652484"/>
                      </a:cubicBezTo>
                      <a:cubicBezTo>
                        <a:pt x="343900" y="614204"/>
                        <a:pt x="291174" y="576645"/>
                        <a:pt x="273839" y="492139"/>
                      </a:cubicBezTo>
                      <a:cubicBezTo>
                        <a:pt x="256504" y="407633"/>
                        <a:pt x="265894" y="227786"/>
                        <a:pt x="247837" y="145447"/>
                      </a:cubicBezTo>
                      <a:cubicBezTo>
                        <a:pt x="229780" y="63108"/>
                        <a:pt x="179221" y="-14898"/>
                        <a:pt x="156831" y="2436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0" name="Fräi Form 89"/>
                <p:cNvSpPr/>
                <p:nvPr/>
              </p:nvSpPr>
              <p:spPr bwMode="auto">
                <a:xfrm>
                  <a:off x="2629882" y="3833769"/>
                  <a:ext cx="241562" cy="829541"/>
                </a:xfrm>
                <a:custGeom>
                  <a:avLst/>
                  <a:gdLst>
                    <a:gd name="connsiteX0" fmla="*/ 100317 w 241562"/>
                    <a:gd name="connsiteY0" fmla="*/ 829238 h 829541"/>
                    <a:gd name="connsiteX1" fmla="*/ 65648 w 241562"/>
                    <a:gd name="connsiteY1" fmla="*/ 625556 h 829541"/>
                    <a:gd name="connsiteX2" fmla="*/ 643 w 241562"/>
                    <a:gd name="connsiteY2" fmla="*/ 460877 h 829541"/>
                    <a:gd name="connsiteX3" fmla="*/ 108984 w 241562"/>
                    <a:gd name="connsiteY3" fmla="*/ 257196 h 829541"/>
                    <a:gd name="connsiteX4" fmla="*/ 191324 w 241562"/>
                    <a:gd name="connsiteY4" fmla="*/ 57848 h 829541"/>
                    <a:gd name="connsiteX5" fmla="*/ 195657 w 241562"/>
                    <a:gd name="connsiteY5" fmla="*/ 23179 h 829541"/>
                    <a:gd name="connsiteX6" fmla="*/ 238994 w 241562"/>
                    <a:gd name="connsiteY6" fmla="*/ 374204 h 829541"/>
                    <a:gd name="connsiteX7" fmla="*/ 221659 w 241562"/>
                    <a:gd name="connsiteY7" fmla="*/ 577886 h 829541"/>
                    <a:gd name="connsiteX8" fmla="*/ 100317 w 241562"/>
                    <a:gd name="connsiteY8" fmla="*/ 829238 h 829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1562" h="829541">
                      <a:moveTo>
                        <a:pt x="100317" y="829238"/>
                      </a:moveTo>
                      <a:cubicBezTo>
                        <a:pt x="74315" y="837183"/>
                        <a:pt x="82260" y="686949"/>
                        <a:pt x="65648" y="625556"/>
                      </a:cubicBezTo>
                      <a:cubicBezTo>
                        <a:pt x="49036" y="564163"/>
                        <a:pt x="-6580" y="522270"/>
                        <a:pt x="643" y="460877"/>
                      </a:cubicBezTo>
                      <a:cubicBezTo>
                        <a:pt x="7866" y="399484"/>
                        <a:pt x="77204" y="324367"/>
                        <a:pt x="108984" y="257196"/>
                      </a:cubicBezTo>
                      <a:cubicBezTo>
                        <a:pt x="140764" y="190025"/>
                        <a:pt x="176878" y="96851"/>
                        <a:pt x="191324" y="57848"/>
                      </a:cubicBezTo>
                      <a:cubicBezTo>
                        <a:pt x="205770" y="18845"/>
                        <a:pt x="187712" y="-29547"/>
                        <a:pt x="195657" y="23179"/>
                      </a:cubicBezTo>
                      <a:cubicBezTo>
                        <a:pt x="203602" y="75905"/>
                        <a:pt x="234660" y="281753"/>
                        <a:pt x="238994" y="374204"/>
                      </a:cubicBezTo>
                      <a:cubicBezTo>
                        <a:pt x="243328" y="466655"/>
                        <a:pt x="244772" y="502047"/>
                        <a:pt x="221659" y="577886"/>
                      </a:cubicBezTo>
                      <a:cubicBezTo>
                        <a:pt x="198546" y="653725"/>
                        <a:pt x="126319" y="821293"/>
                        <a:pt x="100317" y="829238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1" name="Fräi Form 90"/>
                <p:cNvSpPr/>
                <p:nvPr/>
              </p:nvSpPr>
              <p:spPr bwMode="auto">
                <a:xfrm>
                  <a:off x="2970928" y="4266989"/>
                  <a:ext cx="257848" cy="799082"/>
                </a:xfrm>
                <a:custGeom>
                  <a:avLst/>
                  <a:gdLst>
                    <a:gd name="connsiteX0" fmla="*/ 79961 w 257848"/>
                    <a:gd name="connsiteY0" fmla="*/ 799047 h 799082"/>
                    <a:gd name="connsiteX1" fmla="*/ 10623 w 257848"/>
                    <a:gd name="connsiteY1" fmla="*/ 647369 h 799082"/>
                    <a:gd name="connsiteX2" fmla="*/ 1955 w 257848"/>
                    <a:gd name="connsiteY2" fmla="*/ 465356 h 799082"/>
                    <a:gd name="connsiteX3" fmla="*/ 27957 w 257848"/>
                    <a:gd name="connsiteY3" fmla="*/ 313678 h 799082"/>
                    <a:gd name="connsiteX4" fmla="*/ 88628 w 257848"/>
                    <a:gd name="connsiteY4" fmla="*/ 192336 h 799082"/>
                    <a:gd name="connsiteX5" fmla="*/ 153633 w 257848"/>
                    <a:gd name="connsiteY5" fmla="*/ 40658 h 799082"/>
                    <a:gd name="connsiteX6" fmla="*/ 166634 w 257848"/>
                    <a:gd name="connsiteY6" fmla="*/ 14656 h 799082"/>
                    <a:gd name="connsiteX7" fmla="*/ 214304 w 257848"/>
                    <a:gd name="connsiteY7" fmla="*/ 240006 h 799082"/>
                    <a:gd name="connsiteX8" fmla="*/ 257641 w 257848"/>
                    <a:gd name="connsiteY8" fmla="*/ 404685 h 799082"/>
                    <a:gd name="connsiteX9" fmla="*/ 227305 w 257848"/>
                    <a:gd name="connsiteY9" fmla="*/ 543362 h 799082"/>
                    <a:gd name="connsiteX10" fmla="*/ 153633 w 257848"/>
                    <a:gd name="connsiteY10" fmla="*/ 660370 h 799082"/>
                    <a:gd name="connsiteX11" fmla="*/ 79961 w 257848"/>
                    <a:gd name="connsiteY11" fmla="*/ 799047 h 79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48" h="799082">
                      <a:moveTo>
                        <a:pt x="79961" y="799047"/>
                      </a:moveTo>
                      <a:cubicBezTo>
                        <a:pt x="56126" y="796880"/>
                        <a:pt x="23624" y="702984"/>
                        <a:pt x="10623" y="647369"/>
                      </a:cubicBezTo>
                      <a:cubicBezTo>
                        <a:pt x="-2378" y="591754"/>
                        <a:pt x="-934" y="520971"/>
                        <a:pt x="1955" y="465356"/>
                      </a:cubicBezTo>
                      <a:cubicBezTo>
                        <a:pt x="4844" y="409741"/>
                        <a:pt x="13512" y="359181"/>
                        <a:pt x="27957" y="313678"/>
                      </a:cubicBezTo>
                      <a:cubicBezTo>
                        <a:pt x="42402" y="268175"/>
                        <a:pt x="67682" y="237839"/>
                        <a:pt x="88628" y="192336"/>
                      </a:cubicBezTo>
                      <a:cubicBezTo>
                        <a:pt x="109574" y="146833"/>
                        <a:pt x="140632" y="70271"/>
                        <a:pt x="153633" y="40658"/>
                      </a:cubicBezTo>
                      <a:cubicBezTo>
                        <a:pt x="166634" y="11045"/>
                        <a:pt x="156522" y="-18569"/>
                        <a:pt x="166634" y="14656"/>
                      </a:cubicBezTo>
                      <a:cubicBezTo>
                        <a:pt x="176746" y="47881"/>
                        <a:pt x="199136" y="175001"/>
                        <a:pt x="214304" y="240006"/>
                      </a:cubicBezTo>
                      <a:cubicBezTo>
                        <a:pt x="229472" y="305011"/>
                        <a:pt x="255474" y="354126"/>
                        <a:pt x="257641" y="404685"/>
                      </a:cubicBezTo>
                      <a:cubicBezTo>
                        <a:pt x="259808" y="455244"/>
                        <a:pt x="244640" y="500748"/>
                        <a:pt x="227305" y="543362"/>
                      </a:cubicBezTo>
                      <a:cubicBezTo>
                        <a:pt x="209970" y="585976"/>
                        <a:pt x="176023" y="617034"/>
                        <a:pt x="153633" y="660370"/>
                      </a:cubicBezTo>
                      <a:cubicBezTo>
                        <a:pt x="131243" y="703706"/>
                        <a:pt x="103796" y="801214"/>
                        <a:pt x="79961" y="79904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Fräi Form 96"/>
                <p:cNvSpPr/>
                <p:nvPr/>
              </p:nvSpPr>
              <p:spPr bwMode="auto">
                <a:xfrm>
                  <a:off x="3169902" y="3388299"/>
                  <a:ext cx="182545" cy="712609"/>
                </a:xfrm>
                <a:custGeom>
                  <a:avLst/>
                  <a:gdLst>
                    <a:gd name="connsiteX0" fmla="*/ 2329 w 182545"/>
                    <a:gd name="connsiteY0" fmla="*/ 711333 h 712609"/>
                    <a:gd name="connsiteX1" fmla="*/ 19664 w 182545"/>
                    <a:gd name="connsiteY1" fmla="*/ 429646 h 712609"/>
                    <a:gd name="connsiteX2" fmla="*/ 10997 w 182545"/>
                    <a:gd name="connsiteY2" fmla="*/ 316971 h 712609"/>
                    <a:gd name="connsiteX3" fmla="*/ 28331 w 182545"/>
                    <a:gd name="connsiteY3" fmla="*/ 121957 h 712609"/>
                    <a:gd name="connsiteX4" fmla="*/ 41332 w 182545"/>
                    <a:gd name="connsiteY4" fmla="*/ 9282 h 712609"/>
                    <a:gd name="connsiteX5" fmla="*/ 115004 w 182545"/>
                    <a:gd name="connsiteY5" fmla="*/ 22283 h 712609"/>
                    <a:gd name="connsiteX6" fmla="*/ 149673 w 182545"/>
                    <a:gd name="connsiteY6" fmla="*/ 147959 h 712609"/>
                    <a:gd name="connsiteX7" fmla="*/ 180009 w 182545"/>
                    <a:gd name="connsiteY7" fmla="*/ 290969 h 712609"/>
                    <a:gd name="connsiteX8" fmla="*/ 80335 w 182545"/>
                    <a:gd name="connsiteY8" fmla="*/ 524986 h 712609"/>
                    <a:gd name="connsiteX9" fmla="*/ 2329 w 182545"/>
                    <a:gd name="connsiteY9" fmla="*/ 711333 h 71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2545" h="712609">
                      <a:moveTo>
                        <a:pt x="2329" y="711333"/>
                      </a:moveTo>
                      <a:cubicBezTo>
                        <a:pt x="-7783" y="695443"/>
                        <a:pt x="18219" y="495373"/>
                        <a:pt x="19664" y="429646"/>
                      </a:cubicBezTo>
                      <a:cubicBezTo>
                        <a:pt x="21109" y="363919"/>
                        <a:pt x="9553" y="368252"/>
                        <a:pt x="10997" y="316971"/>
                      </a:cubicBezTo>
                      <a:cubicBezTo>
                        <a:pt x="12441" y="265690"/>
                        <a:pt x="23275" y="173238"/>
                        <a:pt x="28331" y="121957"/>
                      </a:cubicBezTo>
                      <a:cubicBezTo>
                        <a:pt x="33387" y="70676"/>
                        <a:pt x="26887" y="25894"/>
                        <a:pt x="41332" y="9282"/>
                      </a:cubicBezTo>
                      <a:cubicBezTo>
                        <a:pt x="55778" y="-7330"/>
                        <a:pt x="96947" y="-830"/>
                        <a:pt x="115004" y="22283"/>
                      </a:cubicBezTo>
                      <a:cubicBezTo>
                        <a:pt x="133061" y="45396"/>
                        <a:pt x="138839" y="103178"/>
                        <a:pt x="149673" y="147959"/>
                      </a:cubicBezTo>
                      <a:cubicBezTo>
                        <a:pt x="160507" y="192740"/>
                        <a:pt x="191565" y="228131"/>
                        <a:pt x="180009" y="290969"/>
                      </a:cubicBezTo>
                      <a:cubicBezTo>
                        <a:pt x="168453" y="353807"/>
                        <a:pt x="111393" y="459259"/>
                        <a:pt x="80335" y="524986"/>
                      </a:cubicBezTo>
                      <a:cubicBezTo>
                        <a:pt x="49277" y="590713"/>
                        <a:pt x="12441" y="727223"/>
                        <a:pt x="2329" y="711333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8" name="Fräi Form 97"/>
                <p:cNvSpPr/>
                <p:nvPr/>
              </p:nvSpPr>
              <p:spPr bwMode="auto">
                <a:xfrm>
                  <a:off x="2502268" y="4389178"/>
                  <a:ext cx="177529" cy="498884"/>
                </a:xfrm>
                <a:custGeom>
                  <a:avLst/>
                  <a:gdLst>
                    <a:gd name="connsiteX0" fmla="*/ 132591 w 177529"/>
                    <a:gd name="connsiteY0" fmla="*/ 494845 h 498884"/>
                    <a:gd name="connsiteX1" fmla="*/ 2581 w 177529"/>
                    <a:gd name="connsiteY1" fmla="*/ 278162 h 498884"/>
                    <a:gd name="connsiteX2" fmla="*/ 45918 w 177529"/>
                    <a:gd name="connsiteY2" fmla="*/ 135152 h 498884"/>
                    <a:gd name="connsiteX3" fmla="*/ 45918 w 177529"/>
                    <a:gd name="connsiteY3" fmla="*/ 65813 h 498884"/>
                    <a:gd name="connsiteX4" fmla="*/ 45918 w 177529"/>
                    <a:gd name="connsiteY4" fmla="*/ 9476 h 498884"/>
                    <a:gd name="connsiteX5" fmla="*/ 149925 w 177529"/>
                    <a:gd name="connsiteY5" fmla="*/ 273829 h 498884"/>
                    <a:gd name="connsiteX6" fmla="*/ 175927 w 177529"/>
                    <a:gd name="connsiteY6" fmla="*/ 408172 h 498884"/>
                    <a:gd name="connsiteX7" fmla="*/ 132591 w 177529"/>
                    <a:gd name="connsiteY7" fmla="*/ 494845 h 498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7529" h="498884">
                      <a:moveTo>
                        <a:pt x="132591" y="494845"/>
                      </a:moveTo>
                      <a:cubicBezTo>
                        <a:pt x="103700" y="473177"/>
                        <a:pt x="17026" y="338111"/>
                        <a:pt x="2581" y="278162"/>
                      </a:cubicBezTo>
                      <a:cubicBezTo>
                        <a:pt x="-11865" y="218213"/>
                        <a:pt x="38695" y="170543"/>
                        <a:pt x="45918" y="135152"/>
                      </a:cubicBezTo>
                      <a:cubicBezTo>
                        <a:pt x="53141" y="99760"/>
                        <a:pt x="45918" y="65813"/>
                        <a:pt x="45918" y="65813"/>
                      </a:cubicBezTo>
                      <a:cubicBezTo>
                        <a:pt x="45918" y="44867"/>
                        <a:pt x="28584" y="-25193"/>
                        <a:pt x="45918" y="9476"/>
                      </a:cubicBezTo>
                      <a:cubicBezTo>
                        <a:pt x="63252" y="44145"/>
                        <a:pt x="128257" y="207380"/>
                        <a:pt x="149925" y="273829"/>
                      </a:cubicBezTo>
                      <a:cubicBezTo>
                        <a:pt x="171593" y="340278"/>
                        <a:pt x="181705" y="370614"/>
                        <a:pt x="175927" y="408172"/>
                      </a:cubicBezTo>
                      <a:cubicBezTo>
                        <a:pt x="170149" y="445730"/>
                        <a:pt x="161482" y="516513"/>
                        <a:pt x="132591" y="494845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9" name="Fräi Form 98"/>
                <p:cNvSpPr/>
                <p:nvPr/>
              </p:nvSpPr>
              <p:spPr bwMode="auto">
                <a:xfrm>
                  <a:off x="2040617" y="4797152"/>
                  <a:ext cx="339374" cy="692103"/>
                </a:xfrm>
                <a:custGeom>
                  <a:avLst/>
                  <a:gdLst>
                    <a:gd name="connsiteX0" fmla="*/ 17866 w 339374"/>
                    <a:gd name="connsiteY0" fmla="*/ 692103 h 692103"/>
                    <a:gd name="connsiteX1" fmla="*/ 532 w 339374"/>
                    <a:gd name="connsiteY1" fmla="*/ 397415 h 692103"/>
                    <a:gd name="connsiteX2" fmla="*/ 4865 w 339374"/>
                    <a:gd name="connsiteY2" fmla="*/ 258739 h 692103"/>
                    <a:gd name="connsiteX3" fmla="*/ 9199 w 339374"/>
                    <a:gd name="connsiteY3" fmla="*/ 146064 h 692103"/>
                    <a:gd name="connsiteX4" fmla="*/ 13533 w 339374"/>
                    <a:gd name="connsiteY4" fmla="*/ 33389 h 692103"/>
                    <a:gd name="connsiteX5" fmla="*/ 48202 w 339374"/>
                    <a:gd name="connsiteY5" fmla="*/ 16054 h 692103"/>
                    <a:gd name="connsiteX6" fmla="*/ 82871 w 339374"/>
                    <a:gd name="connsiteY6" fmla="*/ 245738 h 692103"/>
                    <a:gd name="connsiteX7" fmla="*/ 121874 w 339374"/>
                    <a:gd name="connsiteY7" fmla="*/ 401749 h 692103"/>
                    <a:gd name="connsiteX8" fmla="*/ 156543 w 339374"/>
                    <a:gd name="connsiteY8" fmla="*/ 432085 h 692103"/>
                    <a:gd name="connsiteX9" fmla="*/ 191212 w 339374"/>
                    <a:gd name="connsiteY9" fmla="*/ 410416 h 692103"/>
                    <a:gd name="connsiteX10" fmla="*/ 152210 w 339374"/>
                    <a:gd name="connsiteY10" fmla="*/ 237070 h 692103"/>
                    <a:gd name="connsiteX11" fmla="*/ 121874 w 339374"/>
                    <a:gd name="connsiteY11" fmla="*/ 59391 h 692103"/>
                    <a:gd name="connsiteX12" fmla="*/ 121874 w 339374"/>
                    <a:gd name="connsiteY12" fmla="*/ 24722 h 692103"/>
                    <a:gd name="connsiteX13" fmla="*/ 143542 w 339374"/>
                    <a:gd name="connsiteY13" fmla="*/ 128729 h 692103"/>
                    <a:gd name="connsiteX14" fmla="*/ 264884 w 339374"/>
                    <a:gd name="connsiteY14" fmla="*/ 150397 h 692103"/>
                    <a:gd name="connsiteX15" fmla="*/ 303887 w 339374"/>
                    <a:gd name="connsiteY15" fmla="*/ 228403 h 692103"/>
                    <a:gd name="connsiteX16" fmla="*/ 299554 w 339374"/>
                    <a:gd name="connsiteY16" fmla="*/ 293408 h 692103"/>
                    <a:gd name="connsiteX17" fmla="*/ 334223 w 339374"/>
                    <a:gd name="connsiteY17" fmla="*/ 401749 h 692103"/>
                    <a:gd name="connsiteX18" fmla="*/ 338556 w 339374"/>
                    <a:gd name="connsiteY18" fmla="*/ 410416 h 692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39374" h="692103">
                      <a:moveTo>
                        <a:pt x="17866" y="692103"/>
                      </a:moveTo>
                      <a:cubicBezTo>
                        <a:pt x="10282" y="580872"/>
                        <a:pt x="2699" y="469642"/>
                        <a:pt x="532" y="397415"/>
                      </a:cubicBezTo>
                      <a:cubicBezTo>
                        <a:pt x="-1635" y="325188"/>
                        <a:pt x="3421" y="300631"/>
                        <a:pt x="4865" y="258739"/>
                      </a:cubicBezTo>
                      <a:cubicBezTo>
                        <a:pt x="6309" y="216847"/>
                        <a:pt x="9199" y="146064"/>
                        <a:pt x="9199" y="146064"/>
                      </a:cubicBezTo>
                      <a:cubicBezTo>
                        <a:pt x="10644" y="108506"/>
                        <a:pt x="7032" y="55057"/>
                        <a:pt x="13533" y="33389"/>
                      </a:cubicBezTo>
                      <a:cubicBezTo>
                        <a:pt x="20034" y="11721"/>
                        <a:pt x="36646" y="-19337"/>
                        <a:pt x="48202" y="16054"/>
                      </a:cubicBezTo>
                      <a:cubicBezTo>
                        <a:pt x="59758" y="51445"/>
                        <a:pt x="70592" y="181455"/>
                        <a:pt x="82871" y="245738"/>
                      </a:cubicBezTo>
                      <a:cubicBezTo>
                        <a:pt x="95150" y="310020"/>
                        <a:pt x="109595" y="370691"/>
                        <a:pt x="121874" y="401749"/>
                      </a:cubicBezTo>
                      <a:cubicBezTo>
                        <a:pt x="134153" y="432807"/>
                        <a:pt x="144987" y="430641"/>
                        <a:pt x="156543" y="432085"/>
                      </a:cubicBezTo>
                      <a:cubicBezTo>
                        <a:pt x="168099" y="433529"/>
                        <a:pt x="191934" y="442918"/>
                        <a:pt x="191212" y="410416"/>
                      </a:cubicBezTo>
                      <a:cubicBezTo>
                        <a:pt x="190490" y="377914"/>
                        <a:pt x="163766" y="295574"/>
                        <a:pt x="152210" y="237070"/>
                      </a:cubicBezTo>
                      <a:cubicBezTo>
                        <a:pt x="140654" y="178566"/>
                        <a:pt x="126930" y="94782"/>
                        <a:pt x="121874" y="59391"/>
                      </a:cubicBezTo>
                      <a:cubicBezTo>
                        <a:pt x="116818" y="24000"/>
                        <a:pt x="118263" y="13166"/>
                        <a:pt x="121874" y="24722"/>
                      </a:cubicBezTo>
                      <a:cubicBezTo>
                        <a:pt x="125485" y="36278"/>
                        <a:pt x="119707" y="107783"/>
                        <a:pt x="143542" y="128729"/>
                      </a:cubicBezTo>
                      <a:cubicBezTo>
                        <a:pt x="167377" y="149675"/>
                        <a:pt x="238160" y="133785"/>
                        <a:pt x="264884" y="150397"/>
                      </a:cubicBezTo>
                      <a:cubicBezTo>
                        <a:pt x="291608" y="167009"/>
                        <a:pt x="298109" y="204568"/>
                        <a:pt x="303887" y="228403"/>
                      </a:cubicBezTo>
                      <a:cubicBezTo>
                        <a:pt x="309665" y="252238"/>
                        <a:pt x="294498" y="264517"/>
                        <a:pt x="299554" y="293408"/>
                      </a:cubicBezTo>
                      <a:cubicBezTo>
                        <a:pt x="304610" y="322299"/>
                        <a:pt x="327723" y="382248"/>
                        <a:pt x="334223" y="401749"/>
                      </a:cubicBezTo>
                      <a:cubicBezTo>
                        <a:pt x="340723" y="421250"/>
                        <a:pt x="339639" y="415833"/>
                        <a:pt x="338556" y="410416"/>
                      </a:cubicBezTo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5" name="Fräi Form 74"/>
              <p:cNvSpPr/>
              <p:nvPr/>
            </p:nvSpPr>
            <p:spPr bwMode="auto">
              <a:xfrm>
                <a:off x="5780342" y="3508335"/>
                <a:ext cx="385899" cy="478201"/>
              </a:xfrm>
              <a:custGeom>
                <a:avLst/>
                <a:gdLst>
                  <a:gd name="connsiteX0" fmla="*/ 22414 w 385899"/>
                  <a:gd name="connsiteY0" fmla="*/ 456954 h 478201"/>
                  <a:gd name="connsiteX1" fmla="*/ 5080 w 385899"/>
                  <a:gd name="connsiteY1" fmla="*/ 253273 h 478201"/>
                  <a:gd name="connsiteX2" fmla="*/ 746 w 385899"/>
                  <a:gd name="connsiteY2" fmla="*/ 62592 h 478201"/>
                  <a:gd name="connsiteX3" fmla="*/ 18081 w 385899"/>
                  <a:gd name="connsiteY3" fmla="*/ 6255 h 478201"/>
                  <a:gd name="connsiteX4" fmla="*/ 83085 w 385899"/>
                  <a:gd name="connsiteY4" fmla="*/ 6255 h 478201"/>
                  <a:gd name="connsiteX5" fmla="*/ 96086 w 385899"/>
                  <a:gd name="connsiteY5" fmla="*/ 49591 h 478201"/>
                  <a:gd name="connsiteX6" fmla="*/ 122088 w 385899"/>
                  <a:gd name="connsiteY6" fmla="*/ 140598 h 478201"/>
                  <a:gd name="connsiteX7" fmla="*/ 139423 w 385899"/>
                  <a:gd name="connsiteY7" fmla="*/ 205602 h 478201"/>
                  <a:gd name="connsiteX8" fmla="*/ 187093 w 385899"/>
                  <a:gd name="connsiteY8" fmla="*/ 205602 h 478201"/>
                  <a:gd name="connsiteX9" fmla="*/ 174092 w 385899"/>
                  <a:gd name="connsiteY9" fmla="*/ 110262 h 478201"/>
                  <a:gd name="connsiteX10" fmla="*/ 152424 w 385899"/>
                  <a:gd name="connsiteY10" fmla="*/ 27923 h 478201"/>
                  <a:gd name="connsiteX11" fmla="*/ 282433 w 385899"/>
                  <a:gd name="connsiteY11" fmla="*/ 23589 h 478201"/>
                  <a:gd name="connsiteX12" fmla="*/ 295434 w 385899"/>
                  <a:gd name="connsiteY12" fmla="*/ 19256 h 478201"/>
                  <a:gd name="connsiteX13" fmla="*/ 308435 w 385899"/>
                  <a:gd name="connsiteY13" fmla="*/ 110262 h 478201"/>
                  <a:gd name="connsiteX14" fmla="*/ 330103 w 385899"/>
                  <a:gd name="connsiteY14" fmla="*/ 175267 h 478201"/>
                  <a:gd name="connsiteX15" fmla="*/ 377774 w 385899"/>
                  <a:gd name="connsiteY15" fmla="*/ 183934 h 478201"/>
                  <a:gd name="connsiteX16" fmla="*/ 143757 w 385899"/>
                  <a:gd name="connsiteY16" fmla="*/ 439620 h 478201"/>
                  <a:gd name="connsiteX17" fmla="*/ 22414 w 385899"/>
                  <a:gd name="connsiteY17" fmla="*/ 456954 h 47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899" h="478201">
                    <a:moveTo>
                      <a:pt x="22414" y="456954"/>
                    </a:moveTo>
                    <a:cubicBezTo>
                      <a:pt x="-699" y="425896"/>
                      <a:pt x="8691" y="319000"/>
                      <a:pt x="5080" y="253273"/>
                    </a:cubicBezTo>
                    <a:cubicBezTo>
                      <a:pt x="1469" y="187546"/>
                      <a:pt x="-1421" y="103762"/>
                      <a:pt x="746" y="62592"/>
                    </a:cubicBezTo>
                    <a:cubicBezTo>
                      <a:pt x="2913" y="21422"/>
                      <a:pt x="4358" y="15644"/>
                      <a:pt x="18081" y="6255"/>
                    </a:cubicBezTo>
                    <a:cubicBezTo>
                      <a:pt x="31804" y="-3134"/>
                      <a:pt x="70084" y="-968"/>
                      <a:pt x="83085" y="6255"/>
                    </a:cubicBezTo>
                    <a:cubicBezTo>
                      <a:pt x="96086" y="13478"/>
                      <a:pt x="89585" y="27200"/>
                      <a:pt x="96086" y="49591"/>
                    </a:cubicBezTo>
                    <a:cubicBezTo>
                      <a:pt x="102587" y="71982"/>
                      <a:pt x="114865" y="114596"/>
                      <a:pt x="122088" y="140598"/>
                    </a:cubicBezTo>
                    <a:cubicBezTo>
                      <a:pt x="129311" y="166600"/>
                      <a:pt x="128589" y="194768"/>
                      <a:pt x="139423" y="205602"/>
                    </a:cubicBezTo>
                    <a:cubicBezTo>
                      <a:pt x="150257" y="216436"/>
                      <a:pt x="181315" y="221492"/>
                      <a:pt x="187093" y="205602"/>
                    </a:cubicBezTo>
                    <a:cubicBezTo>
                      <a:pt x="192871" y="189712"/>
                      <a:pt x="179870" y="139875"/>
                      <a:pt x="174092" y="110262"/>
                    </a:cubicBezTo>
                    <a:cubicBezTo>
                      <a:pt x="168314" y="80649"/>
                      <a:pt x="134367" y="42368"/>
                      <a:pt x="152424" y="27923"/>
                    </a:cubicBezTo>
                    <a:cubicBezTo>
                      <a:pt x="170481" y="13478"/>
                      <a:pt x="258598" y="25033"/>
                      <a:pt x="282433" y="23589"/>
                    </a:cubicBezTo>
                    <a:cubicBezTo>
                      <a:pt x="306268" y="22144"/>
                      <a:pt x="291100" y="4810"/>
                      <a:pt x="295434" y="19256"/>
                    </a:cubicBezTo>
                    <a:cubicBezTo>
                      <a:pt x="299768" y="33701"/>
                      <a:pt x="302657" y="84260"/>
                      <a:pt x="308435" y="110262"/>
                    </a:cubicBezTo>
                    <a:cubicBezTo>
                      <a:pt x="314213" y="136264"/>
                      <a:pt x="318546" y="162988"/>
                      <a:pt x="330103" y="175267"/>
                    </a:cubicBezTo>
                    <a:cubicBezTo>
                      <a:pt x="341660" y="187546"/>
                      <a:pt x="408832" y="139875"/>
                      <a:pt x="377774" y="183934"/>
                    </a:cubicBezTo>
                    <a:cubicBezTo>
                      <a:pt x="346716" y="227993"/>
                      <a:pt x="202984" y="391950"/>
                      <a:pt x="143757" y="439620"/>
                    </a:cubicBezTo>
                    <a:cubicBezTo>
                      <a:pt x="84530" y="487290"/>
                      <a:pt x="45527" y="488012"/>
                      <a:pt x="22414" y="456954"/>
                    </a:cubicBezTo>
                    <a:close/>
                  </a:path>
                </a:pathLst>
              </a:custGeom>
              <a:solidFill>
                <a:srgbClr val="FF99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 bwMode="auto">
              <a:xfrm rot="20193256">
                <a:off x="5793200" y="3721434"/>
                <a:ext cx="547537" cy="300639"/>
              </a:xfrm>
              <a:prstGeom prst="ellipse">
                <a:avLst/>
              </a:prstGeom>
              <a:solidFill>
                <a:srgbClr val="FF99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Textfeld 100"/>
            <p:cNvSpPr txBox="1"/>
            <p:nvPr/>
          </p:nvSpPr>
          <p:spPr>
            <a:xfrm>
              <a:off x="4027574" y="6029093"/>
              <a:ext cx="1419757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400" b="1" dirty="0" smtClean="0"/>
                <a:t>Algen</a:t>
              </a:r>
              <a:endParaRPr lang="lb-LU" sz="2400" b="1" dirty="0"/>
            </a:p>
          </p:txBody>
        </p:sp>
      </p:grpSp>
      <p:grpSp>
        <p:nvGrpSpPr>
          <p:cNvPr id="12" name="Grupp 11"/>
          <p:cNvGrpSpPr/>
          <p:nvPr/>
        </p:nvGrpSpPr>
        <p:grpSpPr>
          <a:xfrm>
            <a:off x="395536" y="3575145"/>
            <a:ext cx="2274641" cy="2237141"/>
            <a:chOff x="4901565" y="305134"/>
            <a:chExt cx="2274641" cy="2237141"/>
          </a:xfrm>
        </p:grpSpPr>
        <p:grpSp>
          <p:nvGrpSpPr>
            <p:cNvPr id="8" name="Grupp 7"/>
            <p:cNvGrpSpPr/>
            <p:nvPr/>
          </p:nvGrpSpPr>
          <p:grpSpPr>
            <a:xfrm>
              <a:off x="5528905" y="902621"/>
              <a:ext cx="1135083" cy="1361023"/>
              <a:chOff x="4619627" y="1945439"/>
              <a:chExt cx="3685036" cy="4422492"/>
            </a:xfrm>
          </p:grpSpPr>
          <p:sp>
            <p:nvSpPr>
              <p:cNvPr id="5" name="Fräi Form 4"/>
              <p:cNvSpPr/>
              <p:nvPr/>
            </p:nvSpPr>
            <p:spPr bwMode="auto">
              <a:xfrm>
                <a:off x="6397918" y="1945439"/>
                <a:ext cx="1906745" cy="3240710"/>
              </a:xfrm>
              <a:custGeom>
                <a:avLst/>
                <a:gdLst>
                  <a:gd name="connsiteX0" fmla="*/ 166655 w 1906745"/>
                  <a:gd name="connsiteY0" fmla="*/ 3192943 h 3240710"/>
                  <a:gd name="connsiteX1" fmla="*/ 2882 w 1906745"/>
                  <a:gd name="connsiteY1" fmla="*/ 2701624 h 3240710"/>
                  <a:gd name="connsiteX2" fmla="*/ 289485 w 1906745"/>
                  <a:gd name="connsiteY2" fmla="*/ 1138955 h 3240710"/>
                  <a:gd name="connsiteX3" fmla="*/ 1626966 w 1906745"/>
                  <a:gd name="connsiteY3" fmla="*/ 19839 h 3240710"/>
                  <a:gd name="connsiteX4" fmla="*/ 1906745 w 1906745"/>
                  <a:gd name="connsiteY4" fmla="*/ 565749 h 3240710"/>
                  <a:gd name="connsiteX5" fmla="*/ 1626966 w 1906745"/>
                  <a:gd name="connsiteY5" fmla="*/ 2305839 h 3240710"/>
                  <a:gd name="connsiteX6" fmla="*/ 337252 w 1906745"/>
                  <a:gd name="connsiteY6" fmla="*/ 3240710 h 324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6745" h="3240710">
                    <a:moveTo>
                      <a:pt x="166655" y="3192943"/>
                    </a:moveTo>
                    <a:cubicBezTo>
                      <a:pt x="74532" y="3118449"/>
                      <a:pt x="-17590" y="3043955"/>
                      <a:pt x="2882" y="2701624"/>
                    </a:cubicBezTo>
                    <a:cubicBezTo>
                      <a:pt x="23354" y="2359293"/>
                      <a:pt x="18804" y="1585919"/>
                      <a:pt x="289485" y="1138955"/>
                    </a:cubicBezTo>
                    <a:cubicBezTo>
                      <a:pt x="560166" y="691991"/>
                      <a:pt x="1357423" y="115373"/>
                      <a:pt x="1626966" y="19839"/>
                    </a:cubicBezTo>
                    <a:cubicBezTo>
                      <a:pt x="1896509" y="-75695"/>
                      <a:pt x="1906745" y="184749"/>
                      <a:pt x="1906745" y="565749"/>
                    </a:cubicBezTo>
                    <a:cubicBezTo>
                      <a:pt x="1906745" y="946749"/>
                      <a:pt x="1888548" y="1860012"/>
                      <a:pt x="1626966" y="2305839"/>
                    </a:cubicBezTo>
                    <a:cubicBezTo>
                      <a:pt x="1365384" y="2751666"/>
                      <a:pt x="851318" y="2996188"/>
                      <a:pt x="337252" y="3240710"/>
                    </a:cubicBez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" name="Fräi Form 2"/>
              <p:cNvSpPr/>
              <p:nvPr/>
            </p:nvSpPr>
            <p:spPr bwMode="auto">
              <a:xfrm>
                <a:off x="4619627" y="1957720"/>
                <a:ext cx="1603957" cy="3310316"/>
              </a:xfrm>
              <a:custGeom>
                <a:avLst/>
                <a:gdLst>
                  <a:gd name="connsiteX0" fmla="*/ 996427 w 1603957"/>
                  <a:gd name="connsiteY0" fmla="*/ 3310316 h 3310316"/>
                  <a:gd name="connsiteX1" fmla="*/ 402749 w 1603957"/>
                  <a:gd name="connsiteY1" fmla="*/ 2962298 h 3310316"/>
                  <a:gd name="connsiteX2" fmla="*/ 140 w 1603957"/>
                  <a:gd name="connsiteY2" fmla="*/ 1276799 h 3310316"/>
                  <a:gd name="connsiteX3" fmla="*/ 443692 w 1603957"/>
                  <a:gd name="connsiteY3" fmla="*/ 734 h 3310316"/>
                  <a:gd name="connsiteX4" fmla="*/ 1344445 w 1603957"/>
                  <a:gd name="connsiteY4" fmla="*/ 1119850 h 3310316"/>
                  <a:gd name="connsiteX5" fmla="*/ 1603752 w 1603957"/>
                  <a:gd name="connsiteY5" fmla="*/ 2805349 h 3310316"/>
                  <a:gd name="connsiteX6" fmla="*/ 1317149 w 1603957"/>
                  <a:gd name="connsiteY6" fmla="*/ 3242077 h 3310316"/>
                  <a:gd name="connsiteX7" fmla="*/ 1317149 w 1603957"/>
                  <a:gd name="connsiteY7" fmla="*/ 3242077 h 331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957" h="3310316">
                    <a:moveTo>
                      <a:pt x="996427" y="3310316"/>
                    </a:moveTo>
                    <a:cubicBezTo>
                      <a:pt x="782612" y="3305766"/>
                      <a:pt x="568797" y="3301217"/>
                      <a:pt x="402749" y="2962298"/>
                    </a:cubicBezTo>
                    <a:cubicBezTo>
                      <a:pt x="236701" y="2623379"/>
                      <a:pt x="-6684" y="1770393"/>
                      <a:pt x="140" y="1276799"/>
                    </a:cubicBezTo>
                    <a:cubicBezTo>
                      <a:pt x="6964" y="783205"/>
                      <a:pt x="219641" y="26892"/>
                      <a:pt x="443692" y="734"/>
                    </a:cubicBezTo>
                    <a:cubicBezTo>
                      <a:pt x="667743" y="-25424"/>
                      <a:pt x="1151102" y="652414"/>
                      <a:pt x="1344445" y="1119850"/>
                    </a:cubicBezTo>
                    <a:cubicBezTo>
                      <a:pt x="1537788" y="1587286"/>
                      <a:pt x="1608301" y="2451645"/>
                      <a:pt x="1603752" y="2805349"/>
                    </a:cubicBezTo>
                    <a:cubicBezTo>
                      <a:pt x="1599203" y="3159053"/>
                      <a:pt x="1317149" y="3242077"/>
                      <a:pt x="1317149" y="3242077"/>
                    </a:cubicBezTo>
                    <a:lnTo>
                      <a:pt x="1317149" y="3242077"/>
                    </a:ln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" name="Fräi Form 1"/>
              <p:cNvSpPr/>
              <p:nvPr/>
            </p:nvSpPr>
            <p:spPr bwMode="auto">
              <a:xfrm>
                <a:off x="5152864" y="3206407"/>
                <a:ext cx="2244825" cy="3161524"/>
              </a:xfrm>
              <a:custGeom>
                <a:avLst/>
                <a:gdLst>
                  <a:gd name="connsiteX0" fmla="*/ 128820 w 2244825"/>
                  <a:gd name="connsiteY0" fmla="*/ 3003324 h 3161524"/>
                  <a:gd name="connsiteX1" fmla="*/ 681554 w 2244825"/>
                  <a:gd name="connsiteY1" fmla="*/ 2737193 h 3161524"/>
                  <a:gd name="connsiteX2" fmla="*/ 381303 w 2244825"/>
                  <a:gd name="connsiteY2" fmla="*/ 1761378 h 3161524"/>
                  <a:gd name="connsiteX3" fmla="*/ 149291 w 2244825"/>
                  <a:gd name="connsiteY3" fmla="*/ 817 h 3161524"/>
                  <a:gd name="connsiteX4" fmla="*/ 777088 w 2244825"/>
                  <a:gd name="connsiteY4" fmla="*/ 1993390 h 3161524"/>
                  <a:gd name="connsiteX5" fmla="*/ 940861 w 2244825"/>
                  <a:gd name="connsiteY5" fmla="*/ 2395999 h 3161524"/>
                  <a:gd name="connsiteX6" fmla="*/ 1220640 w 2244825"/>
                  <a:gd name="connsiteY6" fmla="*/ 2279993 h 3161524"/>
                  <a:gd name="connsiteX7" fmla="*/ 2244223 w 2244825"/>
                  <a:gd name="connsiteY7" fmla="*/ 246477 h 3161524"/>
                  <a:gd name="connsiteX8" fmla="*/ 1377590 w 2244825"/>
                  <a:gd name="connsiteY8" fmla="*/ 2621187 h 3161524"/>
                  <a:gd name="connsiteX9" fmla="*/ 1889381 w 2244825"/>
                  <a:gd name="connsiteY9" fmla="*/ 3057915 h 3161524"/>
                  <a:gd name="connsiteX10" fmla="*/ 162939 w 2244825"/>
                  <a:gd name="connsiteY10" fmla="*/ 3160274 h 3161524"/>
                  <a:gd name="connsiteX11" fmla="*/ 128820 w 2244825"/>
                  <a:gd name="connsiteY11" fmla="*/ 3003324 h 316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4825" h="3161524">
                    <a:moveTo>
                      <a:pt x="128820" y="3003324"/>
                    </a:moveTo>
                    <a:cubicBezTo>
                      <a:pt x="215256" y="2932810"/>
                      <a:pt x="639473" y="2944184"/>
                      <a:pt x="681554" y="2737193"/>
                    </a:cubicBezTo>
                    <a:cubicBezTo>
                      <a:pt x="723635" y="2530202"/>
                      <a:pt x="470013" y="2217441"/>
                      <a:pt x="381303" y="1761378"/>
                    </a:cubicBezTo>
                    <a:cubicBezTo>
                      <a:pt x="292593" y="1305315"/>
                      <a:pt x="83327" y="-37852"/>
                      <a:pt x="149291" y="817"/>
                    </a:cubicBezTo>
                    <a:cubicBezTo>
                      <a:pt x="215255" y="39486"/>
                      <a:pt x="645160" y="1594193"/>
                      <a:pt x="777088" y="1993390"/>
                    </a:cubicBezTo>
                    <a:cubicBezTo>
                      <a:pt x="909016" y="2392587"/>
                      <a:pt x="866936" y="2348232"/>
                      <a:pt x="940861" y="2395999"/>
                    </a:cubicBezTo>
                    <a:cubicBezTo>
                      <a:pt x="1014786" y="2443766"/>
                      <a:pt x="1003413" y="2638247"/>
                      <a:pt x="1220640" y="2279993"/>
                    </a:cubicBezTo>
                    <a:cubicBezTo>
                      <a:pt x="1437867" y="1921739"/>
                      <a:pt x="2218065" y="189611"/>
                      <a:pt x="2244223" y="246477"/>
                    </a:cubicBezTo>
                    <a:cubicBezTo>
                      <a:pt x="2270381" y="303343"/>
                      <a:pt x="1436730" y="2152614"/>
                      <a:pt x="1377590" y="2621187"/>
                    </a:cubicBezTo>
                    <a:cubicBezTo>
                      <a:pt x="1318450" y="3089760"/>
                      <a:pt x="2091823" y="2968067"/>
                      <a:pt x="1889381" y="3057915"/>
                    </a:cubicBezTo>
                    <a:cubicBezTo>
                      <a:pt x="1686939" y="3147763"/>
                      <a:pt x="454091" y="3167098"/>
                      <a:pt x="162939" y="3160274"/>
                    </a:cubicBezTo>
                    <a:cubicBezTo>
                      <a:pt x="-128213" y="3153450"/>
                      <a:pt x="42384" y="3073838"/>
                      <a:pt x="128820" y="3003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" name="&quot;Neen&quot;-Symbol 8"/>
            <p:cNvSpPr/>
            <p:nvPr/>
          </p:nvSpPr>
          <p:spPr bwMode="auto">
            <a:xfrm>
              <a:off x="4901565" y="305134"/>
              <a:ext cx="2274641" cy="2237141"/>
            </a:xfrm>
            <a:prstGeom prst="noSmoking">
              <a:avLst>
                <a:gd name="adj" fmla="val 7468"/>
              </a:avLst>
            </a:prstGeom>
            <a:solidFill>
              <a:srgbClr val="FF0000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b-L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5371639" y="514123"/>
              <a:ext cx="1419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000" b="1" dirty="0" err="1" smtClean="0"/>
                <a:t>Pestizide</a:t>
              </a:r>
              <a:endParaRPr lang="lb-LU" sz="2000" b="1" dirty="0"/>
            </a:p>
          </p:txBody>
        </p:sp>
      </p:grpSp>
      <p:sp>
        <p:nvSpPr>
          <p:cNvPr id="33" name="Titel 32"/>
          <p:cNvSpPr>
            <a:spLocks noGrp="1"/>
          </p:cNvSpPr>
          <p:nvPr>
            <p:ph type="title"/>
          </p:nvPr>
        </p:nvSpPr>
        <p:spPr>
          <a:xfrm>
            <a:off x="1334532" y="116632"/>
            <a:ext cx="5905154" cy="576064"/>
          </a:xfrm>
        </p:spPr>
        <p:txBody>
          <a:bodyPr/>
          <a:lstStyle/>
          <a:p>
            <a:r>
              <a:rPr lang="de-DE" dirty="0" smtClean="0"/>
              <a:t>Verunreinigungen des Seewassers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85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ilotanlag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servéierte Plaz fir Inhalt 1"/>
          <p:cNvSpPr>
            <a:spLocks noGrp="1"/>
          </p:cNvSpPr>
          <p:nvPr>
            <p:ph idx="1"/>
          </p:nvPr>
        </p:nvSpPr>
        <p:spPr>
          <a:xfrm>
            <a:off x="467544" y="5805264"/>
            <a:ext cx="7848872" cy="648072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de-DE" dirty="0" smtClean="0"/>
              <a:t>Pilotversuche von 2008 bis 2010 mit IWW und AGE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051720" y="332656"/>
            <a:ext cx="5038328" cy="731837"/>
          </a:xfrm>
          <a:solidFill>
            <a:schemeClr val="bg1">
              <a:alpha val="64000"/>
            </a:schemeClr>
          </a:solidFill>
        </p:spPr>
        <p:txBody>
          <a:bodyPr>
            <a:normAutofit fontScale="90000"/>
          </a:bodyPr>
          <a:lstStyle/>
          <a:p>
            <a:r>
              <a:rPr lang="de-DE" dirty="0" smtClean="0"/>
              <a:t>Festlegung der Wasseraufbereitung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46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lb-LU" dirty="0"/>
              <a:t>Vorschlag weitere Vorgehensweise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195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3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upp 130"/>
          <p:cNvGrpSpPr/>
          <p:nvPr/>
        </p:nvGrpSpPr>
        <p:grpSpPr>
          <a:xfrm>
            <a:off x="727816" y="1767032"/>
            <a:ext cx="2016224" cy="849382"/>
            <a:chOff x="2411760" y="1556792"/>
            <a:chExt cx="3600400" cy="1440160"/>
          </a:xfrm>
        </p:grpSpPr>
        <p:sp>
          <p:nvSpPr>
            <p:cNvPr id="132" name="Organigramm: Délai 131"/>
            <p:cNvSpPr/>
            <p:nvPr/>
          </p:nvSpPr>
          <p:spPr bwMode="auto">
            <a:xfrm flipH="1">
              <a:off x="2411760" y="1556792"/>
              <a:ext cx="1872208" cy="1440160"/>
            </a:xfrm>
            <a:prstGeom prst="flowChartDelay">
              <a:avLst/>
            </a:prstGeom>
            <a:solidFill>
              <a:srgbClr val="FF0000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</a:t>
              </a:r>
            </a:p>
          </p:txBody>
        </p:sp>
        <p:sp>
          <p:nvSpPr>
            <p:cNvPr id="133" name="Organigramm: Délai 132"/>
            <p:cNvSpPr/>
            <p:nvPr/>
          </p:nvSpPr>
          <p:spPr bwMode="auto">
            <a:xfrm>
              <a:off x="4211960" y="1556792"/>
              <a:ext cx="1800200" cy="1440160"/>
            </a:xfrm>
            <a:prstGeom prst="flowChartDelay">
              <a:avLst/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ed</a:t>
              </a:r>
              <a:endParaRPr kumimoji="0" lang="lb-L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4" name="Grupp 133"/>
          <p:cNvGrpSpPr/>
          <p:nvPr/>
        </p:nvGrpSpPr>
        <p:grpSpPr>
          <a:xfrm>
            <a:off x="4520883" y="1491001"/>
            <a:ext cx="2101886" cy="2191900"/>
            <a:chOff x="2350592" y="342655"/>
            <a:chExt cx="2101886" cy="2191900"/>
          </a:xfrm>
        </p:grpSpPr>
        <p:sp>
          <p:nvSpPr>
            <p:cNvPr id="135" name="Oval 134"/>
            <p:cNvSpPr/>
            <p:nvPr/>
          </p:nvSpPr>
          <p:spPr bwMode="auto">
            <a:xfrm>
              <a:off x="2651418" y="737352"/>
              <a:ext cx="1480923" cy="1517339"/>
            </a:xfrm>
            <a:prstGeom prst="ellipse">
              <a:avLst/>
            </a:prstGeom>
            <a:solidFill>
              <a:srgbClr val="FFFF00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4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</a:t>
              </a:r>
              <a:r>
                <a:rPr kumimoji="0" lang="lb-L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iren</a:t>
              </a:r>
            </a:p>
          </p:txBody>
        </p:sp>
        <p:grpSp>
          <p:nvGrpSpPr>
            <p:cNvPr id="136" name="Grupp 135"/>
            <p:cNvGrpSpPr/>
            <p:nvPr/>
          </p:nvGrpSpPr>
          <p:grpSpPr>
            <a:xfrm>
              <a:off x="3145059" y="342655"/>
              <a:ext cx="493641" cy="606935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164" name="Riichte Connecteur 163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Riichte Connecteur 164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7" name="Grupp 136"/>
            <p:cNvGrpSpPr/>
            <p:nvPr/>
          </p:nvGrpSpPr>
          <p:grpSpPr>
            <a:xfrm rot="2584438">
              <a:off x="3660778" y="799190"/>
              <a:ext cx="415796" cy="465333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162" name="Riichte Connecteur 161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Riichte Connecteur 162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8" name="Grupp 137"/>
            <p:cNvGrpSpPr/>
            <p:nvPr/>
          </p:nvGrpSpPr>
          <p:grpSpPr>
            <a:xfrm rot="19459973">
              <a:off x="2761976" y="584847"/>
              <a:ext cx="387124" cy="503764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160" name="Riichte Connecteur 159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Riichte Connecteur 160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9" name="Grupp 138"/>
            <p:cNvGrpSpPr/>
            <p:nvPr/>
          </p:nvGrpSpPr>
          <p:grpSpPr>
            <a:xfrm rot="14675528">
              <a:off x="2583786" y="1449713"/>
              <a:ext cx="428666" cy="533827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158" name="Riichte Connecteur 157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Riichte Connecteur 158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0" name="Grupp 139"/>
            <p:cNvGrpSpPr/>
            <p:nvPr/>
          </p:nvGrpSpPr>
          <p:grpSpPr>
            <a:xfrm rot="5097471">
              <a:off x="3903404" y="1087203"/>
              <a:ext cx="505780" cy="592369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156" name="Riichte Connecteur 155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" name="Riichte Connecteur 156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1" name="Grupp 140"/>
            <p:cNvGrpSpPr/>
            <p:nvPr/>
          </p:nvGrpSpPr>
          <p:grpSpPr>
            <a:xfrm rot="9127078">
              <a:off x="3511520" y="2051085"/>
              <a:ext cx="493641" cy="483470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154" name="Riichte Connecteur 153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" name="Riichte Connecteur 154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2" name="Grupp 141"/>
            <p:cNvGrpSpPr/>
            <p:nvPr/>
          </p:nvGrpSpPr>
          <p:grpSpPr>
            <a:xfrm rot="13319797">
              <a:off x="2602054" y="1738351"/>
              <a:ext cx="493641" cy="606935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152" name="Riichte Connecteur 151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Riichte Connecteur 152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3" name="Grupp 142"/>
            <p:cNvGrpSpPr/>
            <p:nvPr/>
          </p:nvGrpSpPr>
          <p:grpSpPr>
            <a:xfrm rot="17470128">
              <a:off x="2393887" y="941515"/>
              <a:ext cx="505780" cy="592369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150" name="Riichte Connecteur 149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Riichte Connecteur 150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4" name="Grupp 143"/>
            <p:cNvGrpSpPr/>
            <p:nvPr/>
          </p:nvGrpSpPr>
          <p:grpSpPr>
            <a:xfrm rot="11291037">
              <a:off x="3160878" y="1871429"/>
              <a:ext cx="418378" cy="546954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148" name="Riichte Connecteur 147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" name="Riichte Connecteur 148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5" name="Grupp 144"/>
            <p:cNvGrpSpPr/>
            <p:nvPr/>
          </p:nvGrpSpPr>
          <p:grpSpPr>
            <a:xfrm rot="8042308">
              <a:off x="3687111" y="1610621"/>
              <a:ext cx="428666" cy="533827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146" name="Riichte Connecteur 145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Riichte Connecteur 146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66" name="Grupp 165"/>
          <p:cNvGrpSpPr/>
          <p:nvPr/>
        </p:nvGrpSpPr>
        <p:grpSpPr>
          <a:xfrm>
            <a:off x="2744040" y="2272584"/>
            <a:ext cx="1755315" cy="1735088"/>
            <a:chOff x="332835" y="1438605"/>
            <a:chExt cx="1755315" cy="1735088"/>
          </a:xfrm>
        </p:grpSpPr>
        <p:sp>
          <p:nvSpPr>
            <p:cNvPr id="167" name="Taart 166"/>
            <p:cNvSpPr/>
            <p:nvPr/>
          </p:nvSpPr>
          <p:spPr bwMode="auto">
            <a:xfrm rot="2047074">
              <a:off x="353062" y="1438605"/>
              <a:ext cx="1735088" cy="1735088"/>
            </a:xfrm>
            <a:prstGeom prst="pie">
              <a:avLst/>
            </a:prstGeom>
            <a:solidFill>
              <a:srgbClr val="00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cene3d>
                <a:camera prst="orthographicFront">
                  <a:rot lat="0" lon="0" rev="3000000"/>
                </a:camera>
                <a:lightRig rig="threePt" dir="t"/>
              </a:scene3d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b-L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8" name="Textfeld 167"/>
            <p:cNvSpPr txBox="1"/>
            <p:nvPr/>
          </p:nvSpPr>
          <p:spPr>
            <a:xfrm>
              <a:off x="332835" y="1930561"/>
              <a:ext cx="1461986" cy="10515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lb-LU" sz="6000" b="1" dirty="0" smtClean="0"/>
                <a:t>B</a:t>
              </a:r>
              <a:r>
                <a:rPr lang="lb-LU" sz="1400" b="1" dirty="0" smtClean="0"/>
                <a:t>akterien</a:t>
              </a:r>
            </a:p>
          </p:txBody>
        </p:sp>
        <p:grpSp>
          <p:nvGrpSpPr>
            <p:cNvPr id="169" name="Grupp 168"/>
            <p:cNvGrpSpPr/>
            <p:nvPr/>
          </p:nvGrpSpPr>
          <p:grpSpPr>
            <a:xfrm rot="20759493">
              <a:off x="1294386" y="1708718"/>
              <a:ext cx="563960" cy="525689"/>
              <a:chOff x="4452361" y="819756"/>
              <a:chExt cx="672322" cy="626698"/>
            </a:xfrm>
          </p:grpSpPr>
          <p:sp>
            <p:nvSpPr>
              <p:cNvPr id="175" name="Gläichschenkelegen Dräieck 174"/>
              <p:cNvSpPr/>
              <p:nvPr/>
            </p:nvSpPr>
            <p:spPr bwMode="auto">
              <a:xfrm rot="8302134">
                <a:off x="4914409" y="819756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6" name="Gläichschenkelegen Dräieck 175"/>
              <p:cNvSpPr/>
              <p:nvPr/>
            </p:nvSpPr>
            <p:spPr bwMode="auto">
              <a:xfrm rot="8302134">
                <a:off x="4757242" y="959448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Gläichschenkelegen Dräieck 176"/>
              <p:cNvSpPr/>
              <p:nvPr/>
            </p:nvSpPr>
            <p:spPr bwMode="auto">
              <a:xfrm rot="8302134">
                <a:off x="4614071" y="108670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8" name="Gläichschenkelegen Dräieck 177"/>
              <p:cNvSpPr/>
              <p:nvPr/>
            </p:nvSpPr>
            <p:spPr bwMode="auto">
              <a:xfrm rot="8302134">
                <a:off x="4452361" y="123043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70" name="Grupp 169"/>
            <p:cNvGrpSpPr/>
            <p:nvPr/>
          </p:nvGrpSpPr>
          <p:grpSpPr>
            <a:xfrm rot="15275037">
              <a:off x="1418570" y="2238577"/>
              <a:ext cx="563960" cy="525689"/>
              <a:chOff x="4452361" y="819756"/>
              <a:chExt cx="672322" cy="626698"/>
            </a:xfrm>
          </p:grpSpPr>
          <p:sp>
            <p:nvSpPr>
              <p:cNvPr id="171" name="Gläichschenkelegen Dräieck 170"/>
              <p:cNvSpPr/>
              <p:nvPr/>
            </p:nvSpPr>
            <p:spPr bwMode="auto">
              <a:xfrm rot="8302134">
                <a:off x="4914409" y="819756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2" name="Gläichschenkelegen Dräieck 171"/>
              <p:cNvSpPr/>
              <p:nvPr/>
            </p:nvSpPr>
            <p:spPr bwMode="auto">
              <a:xfrm rot="8302134">
                <a:off x="4757242" y="959448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3" name="Gläichschenkelegen Dräieck 172"/>
              <p:cNvSpPr/>
              <p:nvPr/>
            </p:nvSpPr>
            <p:spPr bwMode="auto">
              <a:xfrm rot="8302134">
                <a:off x="4614071" y="108670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4" name="Gläichschenkelegen Dräieck 173"/>
              <p:cNvSpPr/>
              <p:nvPr/>
            </p:nvSpPr>
            <p:spPr bwMode="auto">
              <a:xfrm rot="8302134">
                <a:off x="4452361" y="123043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79" name="Grupp 178"/>
          <p:cNvGrpSpPr/>
          <p:nvPr/>
        </p:nvGrpSpPr>
        <p:grpSpPr>
          <a:xfrm>
            <a:off x="2755403" y="4287388"/>
            <a:ext cx="2746462" cy="2069787"/>
            <a:chOff x="1810711" y="2647514"/>
            <a:chExt cx="2746462" cy="2069787"/>
          </a:xfrm>
        </p:grpSpPr>
        <p:grpSp>
          <p:nvGrpSpPr>
            <p:cNvPr id="180" name="Grupp 179"/>
            <p:cNvGrpSpPr/>
            <p:nvPr/>
          </p:nvGrpSpPr>
          <p:grpSpPr>
            <a:xfrm>
              <a:off x="1810711" y="2647514"/>
              <a:ext cx="2746462" cy="2069787"/>
              <a:chOff x="1810711" y="2647514"/>
              <a:chExt cx="2746462" cy="2069787"/>
            </a:xfrm>
          </p:grpSpPr>
          <p:sp>
            <p:nvSpPr>
              <p:cNvPr id="182" name="Organigramm: Späichere mat direktem Zougrëff 181"/>
              <p:cNvSpPr/>
              <p:nvPr/>
            </p:nvSpPr>
            <p:spPr bwMode="auto">
              <a:xfrm>
                <a:off x="1810711" y="3665612"/>
                <a:ext cx="2746462" cy="1051689"/>
              </a:xfrm>
              <a:prstGeom prst="flowChartMagneticDrum">
                <a:avLst/>
              </a:prstGeom>
              <a:solidFill>
                <a:srgbClr val="DDDDDD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Fräi Form 182"/>
              <p:cNvSpPr/>
              <p:nvPr/>
            </p:nvSpPr>
            <p:spPr bwMode="auto">
              <a:xfrm rot="21236030">
                <a:off x="2830707" y="3081839"/>
                <a:ext cx="275531" cy="599994"/>
              </a:xfrm>
              <a:custGeom>
                <a:avLst/>
                <a:gdLst>
                  <a:gd name="connsiteX0" fmla="*/ 260156 w 275531"/>
                  <a:gd name="connsiteY0" fmla="*/ 599994 h 599994"/>
                  <a:gd name="connsiteX1" fmla="*/ 250631 w 275531"/>
                  <a:gd name="connsiteY1" fmla="*/ 161844 h 599994"/>
                  <a:gd name="connsiteX2" fmla="*/ 26793 w 275531"/>
                  <a:gd name="connsiteY2" fmla="*/ 14206 h 599994"/>
                  <a:gd name="connsiteX3" fmla="*/ 12506 w 275531"/>
                  <a:gd name="connsiteY3" fmla="*/ 14206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1" h="599994">
                    <a:moveTo>
                      <a:pt x="260156" y="599994"/>
                    </a:moveTo>
                    <a:cubicBezTo>
                      <a:pt x="274840" y="429734"/>
                      <a:pt x="289525" y="259475"/>
                      <a:pt x="250631" y="161844"/>
                    </a:cubicBezTo>
                    <a:cubicBezTo>
                      <a:pt x="211737" y="64213"/>
                      <a:pt x="66480" y="38812"/>
                      <a:pt x="26793" y="14206"/>
                    </a:cubicBezTo>
                    <a:cubicBezTo>
                      <a:pt x="-12894" y="-10400"/>
                      <a:pt x="-194" y="1903"/>
                      <a:pt x="12506" y="14206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4" name="Fräi Form 183"/>
              <p:cNvSpPr/>
              <p:nvPr/>
            </p:nvSpPr>
            <p:spPr bwMode="auto">
              <a:xfrm rot="413177" flipH="1">
                <a:off x="3189792" y="3080240"/>
                <a:ext cx="305250" cy="599994"/>
              </a:xfrm>
              <a:custGeom>
                <a:avLst/>
                <a:gdLst>
                  <a:gd name="connsiteX0" fmla="*/ 260156 w 275531"/>
                  <a:gd name="connsiteY0" fmla="*/ 599994 h 599994"/>
                  <a:gd name="connsiteX1" fmla="*/ 250631 w 275531"/>
                  <a:gd name="connsiteY1" fmla="*/ 161844 h 599994"/>
                  <a:gd name="connsiteX2" fmla="*/ 26793 w 275531"/>
                  <a:gd name="connsiteY2" fmla="*/ 14206 h 599994"/>
                  <a:gd name="connsiteX3" fmla="*/ 12506 w 275531"/>
                  <a:gd name="connsiteY3" fmla="*/ 14206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1" h="599994">
                    <a:moveTo>
                      <a:pt x="260156" y="599994"/>
                    </a:moveTo>
                    <a:cubicBezTo>
                      <a:pt x="274840" y="429734"/>
                      <a:pt x="289525" y="259475"/>
                      <a:pt x="250631" y="161844"/>
                    </a:cubicBezTo>
                    <a:cubicBezTo>
                      <a:pt x="211737" y="64213"/>
                      <a:pt x="66480" y="38812"/>
                      <a:pt x="26793" y="14206"/>
                    </a:cubicBezTo>
                    <a:cubicBezTo>
                      <a:pt x="-12894" y="-10400"/>
                      <a:pt x="-194" y="1903"/>
                      <a:pt x="12506" y="14206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5" name="Fräi Form 184"/>
              <p:cNvSpPr/>
              <p:nvPr/>
            </p:nvSpPr>
            <p:spPr bwMode="auto">
              <a:xfrm rot="21381520">
                <a:off x="2967729" y="3009403"/>
                <a:ext cx="149738" cy="666750"/>
              </a:xfrm>
              <a:custGeom>
                <a:avLst/>
                <a:gdLst>
                  <a:gd name="connsiteX0" fmla="*/ 142875 w 149738"/>
                  <a:gd name="connsiteY0" fmla="*/ 666750 h 666750"/>
                  <a:gd name="connsiteX1" fmla="*/ 133350 w 149738"/>
                  <a:gd name="connsiteY1" fmla="*/ 176212 h 666750"/>
                  <a:gd name="connsiteX2" fmla="*/ 0 w 149738"/>
                  <a:gd name="connsiteY2" fmla="*/ 0 h 666750"/>
                  <a:gd name="connsiteX3" fmla="*/ 0 w 149738"/>
                  <a:gd name="connsiteY3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38" h="666750">
                    <a:moveTo>
                      <a:pt x="142875" y="666750"/>
                    </a:moveTo>
                    <a:cubicBezTo>
                      <a:pt x="150019" y="477043"/>
                      <a:pt x="157163" y="287337"/>
                      <a:pt x="133350" y="176212"/>
                    </a:cubicBezTo>
                    <a:cubicBezTo>
                      <a:pt x="109537" y="6508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6" name="Fräi Form 185"/>
              <p:cNvSpPr/>
              <p:nvPr/>
            </p:nvSpPr>
            <p:spPr bwMode="auto">
              <a:xfrm rot="166575" flipH="1">
                <a:off x="3170962" y="2993426"/>
                <a:ext cx="184557" cy="666750"/>
              </a:xfrm>
              <a:custGeom>
                <a:avLst/>
                <a:gdLst>
                  <a:gd name="connsiteX0" fmla="*/ 142875 w 149738"/>
                  <a:gd name="connsiteY0" fmla="*/ 666750 h 666750"/>
                  <a:gd name="connsiteX1" fmla="*/ 133350 w 149738"/>
                  <a:gd name="connsiteY1" fmla="*/ 176212 h 666750"/>
                  <a:gd name="connsiteX2" fmla="*/ 0 w 149738"/>
                  <a:gd name="connsiteY2" fmla="*/ 0 h 666750"/>
                  <a:gd name="connsiteX3" fmla="*/ 0 w 149738"/>
                  <a:gd name="connsiteY3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38" h="666750">
                    <a:moveTo>
                      <a:pt x="142875" y="666750"/>
                    </a:moveTo>
                    <a:cubicBezTo>
                      <a:pt x="150019" y="477043"/>
                      <a:pt x="157163" y="287337"/>
                      <a:pt x="133350" y="176212"/>
                    </a:cubicBezTo>
                    <a:cubicBezTo>
                      <a:pt x="109537" y="6508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7" name="Fräi Form 186"/>
              <p:cNvSpPr/>
              <p:nvPr/>
            </p:nvSpPr>
            <p:spPr bwMode="auto">
              <a:xfrm>
                <a:off x="3140913" y="3004943"/>
                <a:ext cx="6799" cy="656056"/>
              </a:xfrm>
              <a:custGeom>
                <a:avLst/>
                <a:gdLst>
                  <a:gd name="connsiteX0" fmla="*/ 0 w 6799"/>
                  <a:gd name="connsiteY0" fmla="*/ 656056 h 656056"/>
                  <a:gd name="connsiteX1" fmla="*/ 6799 w 6799"/>
                  <a:gd name="connsiteY1" fmla="*/ 0 h 656056"/>
                  <a:gd name="connsiteX2" fmla="*/ 6799 w 6799"/>
                  <a:gd name="connsiteY2" fmla="*/ 0 h 656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99" h="656056">
                    <a:moveTo>
                      <a:pt x="0" y="656056"/>
                    </a:moveTo>
                    <a:lnTo>
                      <a:pt x="6799" y="0"/>
                    </a:lnTo>
                    <a:lnTo>
                      <a:pt x="6799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8" name="Fräi Form 187"/>
              <p:cNvSpPr/>
              <p:nvPr/>
            </p:nvSpPr>
            <p:spPr bwMode="auto">
              <a:xfrm rot="9657457">
                <a:off x="2968008" y="2647514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Fräi Form 188"/>
              <p:cNvSpPr/>
              <p:nvPr/>
            </p:nvSpPr>
            <p:spPr bwMode="auto">
              <a:xfrm rot="4099818">
                <a:off x="2557138" y="3093103"/>
                <a:ext cx="93972" cy="154843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" name="Fräi Form 189"/>
              <p:cNvSpPr/>
              <p:nvPr/>
            </p:nvSpPr>
            <p:spPr bwMode="auto">
              <a:xfrm rot="15204277">
                <a:off x="3545336" y="2834396"/>
                <a:ext cx="96042" cy="168846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Fräi Form 190"/>
              <p:cNvSpPr/>
              <p:nvPr/>
            </p:nvSpPr>
            <p:spPr bwMode="auto">
              <a:xfrm rot="18079045">
                <a:off x="3668870" y="3088125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Fräi Form 191"/>
              <p:cNvSpPr/>
              <p:nvPr/>
            </p:nvSpPr>
            <p:spPr bwMode="auto">
              <a:xfrm rot="6911312">
                <a:off x="2681892" y="2821454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" name="Fräi Form 192"/>
              <p:cNvSpPr/>
              <p:nvPr/>
            </p:nvSpPr>
            <p:spPr bwMode="auto">
              <a:xfrm rot="12690523">
                <a:off x="3268569" y="2674498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81" name="Textfeld 180"/>
            <p:cNvSpPr txBox="1"/>
            <p:nvPr/>
          </p:nvSpPr>
          <p:spPr>
            <a:xfrm>
              <a:off x="1817625" y="3934170"/>
              <a:ext cx="1987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sz="2400" b="1" dirty="0" smtClean="0"/>
                <a:t>Korrosioun</a:t>
              </a:r>
              <a:endParaRPr lang="lb-LU" sz="2400" b="1" dirty="0"/>
            </a:p>
          </p:txBody>
        </p:sp>
      </p:grpSp>
      <p:grpSp>
        <p:nvGrpSpPr>
          <p:cNvPr id="194" name="Grupp 193"/>
          <p:cNvGrpSpPr/>
          <p:nvPr/>
        </p:nvGrpSpPr>
        <p:grpSpPr>
          <a:xfrm>
            <a:off x="6703641" y="313403"/>
            <a:ext cx="1914258" cy="2892484"/>
            <a:chOff x="6563710" y="3615409"/>
            <a:chExt cx="1914258" cy="2892484"/>
          </a:xfrm>
        </p:grpSpPr>
        <p:grpSp>
          <p:nvGrpSpPr>
            <p:cNvPr id="195" name="Grupp 194"/>
            <p:cNvGrpSpPr/>
            <p:nvPr/>
          </p:nvGrpSpPr>
          <p:grpSpPr>
            <a:xfrm>
              <a:off x="6595430" y="3615409"/>
              <a:ext cx="1882538" cy="2892484"/>
              <a:chOff x="3755772" y="2799088"/>
              <a:chExt cx="2128944" cy="3510230"/>
            </a:xfrm>
          </p:grpSpPr>
          <p:sp>
            <p:nvSpPr>
              <p:cNvPr id="197" name="Organigramm: Manuell Operatioun 196"/>
              <p:cNvSpPr/>
              <p:nvPr/>
            </p:nvSpPr>
            <p:spPr bwMode="auto">
              <a:xfrm flipV="1">
                <a:off x="3755772" y="4350521"/>
                <a:ext cx="1656184" cy="1958797"/>
              </a:xfrm>
              <a:prstGeom prst="flowChartManualOperation">
                <a:avLst/>
              </a:prstGeom>
              <a:solidFill>
                <a:srgbClr val="FFCC99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8" name="Organigramm: Connecteur zu enger anerer Säit 197"/>
              <p:cNvSpPr/>
              <p:nvPr/>
            </p:nvSpPr>
            <p:spPr bwMode="auto">
              <a:xfrm rot="10800000">
                <a:off x="4951693" y="3289455"/>
                <a:ext cx="933023" cy="821059"/>
              </a:xfrm>
              <a:prstGeom prst="flowChartOffpageConnector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270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1680"/>
                  </a:lnSpc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9" name="Fräi Form 198"/>
              <p:cNvSpPr/>
              <p:nvPr/>
            </p:nvSpPr>
            <p:spPr bwMode="auto">
              <a:xfrm>
                <a:off x="4470047" y="2799088"/>
                <a:ext cx="952743" cy="1558227"/>
              </a:xfrm>
              <a:custGeom>
                <a:avLst/>
                <a:gdLst>
                  <a:gd name="connsiteX0" fmla="*/ 125807 w 952743"/>
                  <a:gd name="connsiteY0" fmla="*/ 1558227 h 1558227"/>
                  <a:gd name="connsiteX1" fmla="*/ 38343 w 952743"/>
                  <a:gd name="connsiteY1" fmla="*/ 254213 h 1558227"/>
                  <a:gd name="connsiteX2" fmla="*/ 674447 w 952743"/>
                  <a:gd name="connsiteY2" fmla="*/ 15674 h 1558227"/>
                  <a:gd name="connsiteX3" fmla="*/ 952743 w 952743"/>
                  <a:gd name="connsiteY3" fmla="*/ 492752 h 1558227"/>
                  <a:gd name="connsiteX4" fmla="*/ 952743 w 952743"/>
                  <a:gd name="connsiteY4" fmla="*/ 492752 h 155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743" h="1558227">
                    <a:moveTo>
                      <a:pt x="125807" y="1558227"/>
                    </a:moveTo>
                    <a:cubicBezTo>
                      <a:pt x="36355" y="1034766"/>
                      <a:pt x="-53097" y="511305"/>
                      <a:pt x="38343" y="254213"/>
                    </a:cubicBezTo>
                    <a:cubicBezTo>
                      <a:pt x="129783" y="-2879"/>
                      <a:pt x="522047" y="-24083"/>
                      <a:pt x="674447" y="15674"/>
                    </a:cubicBezTo>
                    <a:cubicBezTo>
                      <a:pt x="826847" y="55431"/>
                      <a:pt x="952743" y="492752"/>
                      <a:pt x="952743" y="492752"/>
                    </a:cubicBezTo>
                    <a:lnTo>
                      <a:pt x="952743" y="492752"/>
                    </a:lnTo>
                  </a:path>
                </a:pathLst>
              </a:custGeom>
              <a:no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00" name="Riichte Connecteur 199"/>
              <p:cNvCxnSpPr/>
              <p:nvPr/>
            </p:nvCxnSpPr>
            <p:spPr bwMode="auto">
              <a:xfrm>
                <a:off x="3755772" y="6237312"/>
                <a:ext cx="153384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Riichte Connecteur 200"/>
              <p:cNvCxnSpPr/>
              <p:nvPr/>
            </p:nvCxnSpPr>
            <p:spPr bwMode="auto">
              <a:xfrm>
                <a:off x="5076056" y="4350521"/>
                <a:ext cx="213563" cy="18867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2" name="Riichte Connecteur 201"/>
              <p:cNvCxnSpPr/>
              <p:nvPr/>
            </p:nvCxnSpPr>
            <p:spPr bwMode="auto">
              <a:xfrm>
                <a:off x="5289619" y="6237312"/>
                <a:ext cx="122337" cy="7200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96" name="Textfeld 195"/>
            <p:cNvSpPr txBox="1"/>
            <p:nvPr/>
          </p:nvSpPr>
          <p:spPr>
            <a:xfrm>
              <a:off x="6563710" y="5647229"/>
              <a:ext cx="1419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400" b="1" dirty="0" smtClean="0"/>
                <a:t>geléist</a:t>
              </a:r>
              <a:endParaRPr lang="lb-LU" sz="2400" b="1" dirty="0"/>
            </a:p>
            <a:p>
              <a:pPr algn="ctr"/>
              <a:r>
                <a:rPr lang="lb-LU" sz="2400" b="1" dirty="0" err="1" smtClean="0"/>
                <a:t>Organik</a:t>
              </a:r>
              <a:endParaRPr lang="lb-LU" sz="2400" b="1" dirty="0"/>
            </a:p>
          </p:txBody>
        </p:sp>
      </p:grpSp>
      <p:grpSp>
        <p:nvGrpSpPr>
          <p:cNvPr id="203" name="Grupp 202"/>
          <p:cNvGrpSpPr/>
          <p:nvPr/>
        </p:nvGrpSpPr>
        <p:grpSpPr>
          <a:xfrm>
            <a:off x="5852734" y="3446800"/>
            <a:ext cx="3096344" cy="3247891"/>
            <a:chOff x="2852980" y="2689418"/>
            <a:chExt cx="3411620" cy="3940517"/>
          </a:xfrm>
        </p:grpSpPr>
        <p:grpSp>
          <p:nvGrpSpPr>
            <p:cNvPr id="204" name="Grupp 203"/>
            <p:cNvGrpSpPr/>
            <p:nvPr/>
          </p:nvGrpSpPr>
          <p:grpSpPr>
            <a:xfrm>
              <a:off x="2852980" y="2689418"/>
              <a:ext cx="3411620" cy="3940517"/>
              <a:chOff x="4763237" y="425752"/>
              <a:chExt cx="3411620" cy="3940517"/>
            </a:xfrm>
          </p:grpSpPr>
          <p:sp>
            <p:nvSpPr>
              <p:cNvPr id="206" name="Fräi Form 205"/>
              <p:cNvSpPr/>
              <p:nvPr/>
            </p:nvSpPr>
            <p:spPr bwMode="auto">
              <a:xfrm>
                <a:off x="4763237" y="3437187"/>
                <a:ext cx="3411620" cy="929082"/>
              </a:xfrm>
              <a:custGeom>
                <a:avLst/>
                <a:gdLst>
                  <a:gd name="connsiteX0" fmla="*/ 1168581 w 3411620"/>
                  <a:gd name="connsiteY0" fmla="*/ 79665 h 929082"/>
                  <a:gd name="connsiteX1" fmla="*/ 956232 w 3411620"/>
                  <a:gd name="connsiteY1" fmla="*/ 40662 h 929082"/>
                  <a:gd name="connsiteX2" fmla="*/ 882560 w 3411620"/>
                  <a:gd name="connsiteY2" fmla="*/ 96999 h 929082"/>
                  <a:gd name="connsiteX3" fmla="*/ 756884 w 3411620"/>
                  <a:gd name="connsiteY3" fmla="*/ 79665 h 929082"/>
                  <a:gd name="connsiteX4" fmla="*/ 561870 w 3411620"/>
                  <a:gd name="connsiteY4" fmla="*/ 110000 h 929082"/>
                  <a:gd name="connsiteX5" fmla="*/ 449195 w 3411620"/>
                  <a:gd name="connsiteY5" fmla="*/ 149003 h 929082"/>
                  <a:gd name="connsiteX6" fmla="*/ 362522 w 3411620"/>
                  <a:gd name="connsiteY6" fmla="*/ 201007 h 929082"/>
                  <a:gd name="connsiteX7" fmla="*/ 275849 w 3411620"/>
                  <a:gd name="connsiteY7" fmla="*/ 248677 h 929082"/>
                  <a:gd name="connsiteX8" fmla="*/ 119838 w 3411620"/>
                  <a:gd name="connsiteY8" fmla="*/ 309348 h 929082"/>
                  <a:gd name="connsiteX9" fmla="*/ 33165 w 3411620"/>
                  <a:gd name="connsiteY9" fmla="*/ 383020 h 929082"/>
                  <a:gd name="connsiteX10" fmla="*/ 11497 w 3411620"/>
                  <a:gd name="connsiteY10" fmla="*/ 508696 h 929082"/>
                  <a:gd name="connsiteX11" fmla="*/ 206511 w 3411620"/>
                  <a:gd name="connsiteY11" fmla="*/ 461026 h 929082"/>
                  <a:gd name="connsiteX12" fmla="*/ 336520 w 3411620"/>
                  <a:gd name="connsiteY12" fmla="*/ 422023 h 929082"/>
                  <a:gd name="connsiteX13" fmla="*/ 410192 w 3411620"/>
                  <a:gd name="connsiteY13" fmla="*/ 387354 h 929082"/>
                  <a:gd name="connsiteX14" fmla="*/ 410192 w 3411620"/>
                  <a:gd name="connsiteY14" fmla="*/ 469693 h 929082"/>
                  <a:gd name="connsiteX15" fmla="*/ 332187 w 3411620"/>
                  <a:gd name="connsiteY15" fmla="*/ 521697 h 929082"/>
                  <a:gd name="connsiteX16" fmla="*/ 366856 w 3411620"/>
                  <a:gd name="connsiteY16" fmla="*/ 595369 h 929082"/>
                  <a:gd name="connsiteX17" fmla="*/ 501199 w 3411620"/>
                  <a:gd name="connsiteY17" fmla="*/ 539032 h 929082"/>
                  <a:gd name="connsiteX18" fmla="*/ 596539 w 3411620"/>
                  <a:gd name="connsiteY18" fmla="*/ 521697 h 929082"/>
                  <a:gd name="connsiteX19" fmla="*/ 605207 w 3411620"/>
                  <a:gd name="connsiteY19" fmla="*/ 582368 h 929082"/>
                  <a:gd name="connsiteX20" fmla="*/ 518534 w 3411620"/>
                  <a:gd name="connsiteY20" fmla="*/ 638706 h 929082"/>
                  <a:gd name="connsiteX21" fmla="*/ 535868 w 3411620"/>
                  <a:gd name="connsiteY21" fmla="*/ 760048 h 929082"/>
                  <a:gd name="connsiteX22" fmla="*/ 683212 w 3411620"/>
                  <a:gd name="connsiteY22" fmla="*/ 773049 h 929082"/>
                  <a:gd name="connsiteX23" fmla="*/ 748217 w 3411620"/>
                  <a:gd name="connsiteY23" fmla="*/ 712378 h 929082"/>
                  <a:gd name="connsiteX24" fmla="*/ 938898 w 3411620"/>
                  <a:gd name="connsiteY24" fmla="*/ 677708 h 929082"/>
                  <a:gd name="connsiteX25" fmla="*/ 1094909 w 3411620"/>
                  <a:gd name="connsiteY25" fmla="*/ 721045 h 929082"/>
                  <a:gd name="connsiteX26" fmla="*/ 1237919 w 3411620"/>
                  <a:gd name="connsiteY26" fmla="*/ 725379 h 929082"/>
                  <a:gd name="connsiteX27" fmla="*/ 1337593 w 3411620"/>
                  <a:gd name="connsiteY27" fmla="*/ 669041 h 929082"/>
                  <a:gd name="connsiteX28" fmla="*/ 1402598 w 3411620"/>
                  <a:gd name="connsiteY28" fmla="*/ 664708 h 929082"/>
                  <a:gd name="connsiteX29" fmla="*/ 1393931 w 3411620"/>
                  <a:gd name="connsiteY29" fmla="*/ 721045 h 929082"/>
                  <a:gd name="connsiteX30" fmla="*/ 1346261 w 3411620"/>
                  <a:gd name="connsiteY30" fmla="*/ 838054 h 929082"/>
                  <a:gd name="connsiteX31" fmla="*/ 1441601 w 3411620"/>
                  <a:gd name="connsiteY31" fmla="*/ 929060 h 929082"/>
                  <a:gd name="connsiteX32" fmla="*/ 1623614 w 3411620"/>
                  <a:gd name="connsiteY32" fmla="*/ 846721 h 929082"/>
                  <a:gd name="connsiteX33" fmla="*/ 1796960 w 3411620"/>
                  <a:gd name="connsiteY33" fmla="*/ 838054 h 929082"/>
                  <a:gd name="connsiteX34" fmla="*/ 2004975 w 3411620"/>
                  <a:gd name="connsiteY34" fmla="*/ 920393 h 929082"/>
                  <a:gd name="connsiteX35" fmla="*/ 2156653 w 3411620"/>
                  <a:gd name="connsiteY35" fmla="*/ 868389 h 929082"/>
                  <a:gd name="connsiteX36" fmla="*/ 2290996 w 3411620"/>
                  <a:gd name="connsiteY36" fmla="*/ 768715 h 929082"/>
                  <a:gd name="connsiteX37" fmla="*/ 2486010 w 3411620"/>
                  <a:gd name="connsiteY37" fmla="*/ 786050 h 929082"/>
                  <a:gd name="connsiteX38" fmla="*/ 2594352 w 3411620"/>
                  <a:gd name="connsiteY38" fmla="*/ 794717 h 929082"/>
                  <a:gd name="connsiteX39" fmla="*/ 2698359 w 3411620"/>
                  <a:gd name="connsiteY39" fmla="*/ 712378 h 929082"/>
                  <a:gd name="connsiteX40" fmla="*/ 2867372 w 3411620"/>
                  <a:gd name="connsiteY40" fmla="*/ 708044 h 929082"/>
                  <a:gd name="connsiteX41" fmla="*/ 2971379 w 3411620"/>
                  <a:gd name="connsiteY41" fmla="*/ 612704 h 929082"/>
                  <a:gd name="connsiteX42" fmla="*/ 3162060 w 3411620"/>
                  <a:gd name="connsiteY42" fmla="*/ 621371 h 929082"/>
                  <a:gd name="connsiteX43" fmla="*/ 3296403 w 3411620"/>
                  <a:gd name="connsiteY43" fmla="*/ 625705 h 929082"/>
                  <a:gd name="connsiteX44" fmla="*/ 3322405 w 3411620"/>
                  <a:gd name="connsiteY44" fmla="*/ 530364 h 929082"/>
                  <a:gd name="connsiteX45" fmla="*/ 3136058 w 3411620"/>
                  <a:gd name="connsiteY45" fmla="*/ 461026 h 929082"/>
                  <a:gd name="connsiteX46" fmla="*/ 2919375 w 3411620"/>
                  <a:gd name="connsiteY46" fmla="*/ 487028 h 929082"/>
                  <a:gd name="connsiteX47" fmla="*/ 2858704 w 3411620"/>
                  <a:gd name="connsiteY47" fmla="*/ 417690 h 929082"/>
                  <a:gd name="connsiteX48" fmla="*/ 2858704 w 3411620"/>
                  <a:gd name="connsiteY48" fmla="*/ 335350 h 929082"/>
                  <a:gd name="connsiteX49" fmla="*/ 3036384 w 3411620"/>
                  <a:gd name="connsiteY49" fmla="*/ 322349 h 929082"/>
                  <a:gd name="connsiteX50" fmla="*/ 3183728 w 3411620"/>
                  <a:gd name="connsiteY50" fmla="*/ 357018 h 929082"/>
                  <a:gd name="connsiteX51" fmla="*/ 3253066 w 3411620"/>
                  <a:gd name="connsiteY51" fmla="*/ 261678 h 929082"/>
                  <a:gd name="connsiteX52" fmla="*/ 3127391 w 3411620"/>
                  <a:gd name="connsiteY52" fmla="*/ 218342 h 929082"/>
                  <a:gd name="connsiteX53" fmla="*/ 2980046 w 3411620"/>
                  <a:gd name="connsiteY53" fmla="*/ 209674 h 929082"/>
                  <a:gd name="connsiteX54" fmla="*/ 2980046 w 3411620"/>
                  <a:gd name="connsiteY54" fmla="*/ 140336 h 929082"/>
                  <a:gd name="connsiteX55" fmla="*/ 3105722 w 3411620"/>
                  <a:gd name="connsiteY55" fmla="*/ 118668 h 929082"/>
                  <a:gd name="connsiteX56" fmla="*/ 3296403 w 3411620"/>
                  <a:gd name="connsiteY56" fmla="*/ 136002 h 929082"/>
                  <a:gd name="connsiteX57" fmla="*/ 3409078 w 3411620"/>
                  <a:gd name="connsiteY57" fmla="*/ 88332 h 929082"/>
                  <a:gd name="connsiteX58" fmla="*/ 3361408 w 3411620"/>
                  <a:gd name="connsiteY58" fmla="*/ 1659 h 929082"/>
                  <a:gd name="connsiteX59" fmla="*/ 3209730 w 3411620"/>
                  <a:gd name="connsiteY59" fmla="*/ 31995 h 929082"/>
                  <a:gd name="connsiteX60" fmla="*/ 3066719 w 3411620"/>
                  <a:gd name="connsiteY60" fmla="*/ 40662 h 929082"/>
                  <a:gd name="connsiteX61" fmla="*/ 2919375 w 3411620"/>
                  <a:gd name="connsiteY61" fmla="*/ 36328 h 929082"/>
                  <a:gd name="connsiteX62" fmla="*/ 2793700 w 3411620"/>
                  <a:gd name="connsiteY62" fmla="*/ 140336 h 929082"/>
                  <a:gd name="connsiteX63" fmla="*/ 2720027 w 3411620"/>
                  <a:gd name="connsiteY63" fmla="*/ 79665 h 929082"/>
                  <a:gd name="connsiteX64" fmla="*/ 2620354 w 3411620"/>
                  <a:gd name="connsiteY64" fmla="*/ 75331 h 929082"/>
                  <a:gd name="connsiteX65" fmla="*/ 2416672 w 3411620"/>
                  <a:gd name="connsiteY65" fmla="*/ 110000 h 929082"/>
                  <a:gd name="connsiteX66" fmla="*/ 2030977 w 3411620"/>
                  <a:gd name="connsiteY66" fmla="*/ 123001 h 929082"/>
                  <a:gd name="connsiteX67" fmla="*/ 1913969 w 3411620"/>
                  <a:gd name="connsiteY67" fmla="*/ 201007 h 929082"/>
                  <a:gd name="connsiteX68" fmla="*/ 1727622 w 3411620"/>
                  <a:gd name="connsiteY68" fmla="*/ 222675 h 929082"/>
                  <a:gd name="connsiteX69" fmla="*/ 1545609 w 3411620"/>
                  <a:gd name="connsiteY69" fmla="*/ 222675 h 929082"/>
                  <a:gd name="connsiteX70" fmla="*/ 1441601 w 3411620"/>
                  <a:gd name="connsiteY70" fmla="*/ 170672 h 929082"/>
                  <a:gd name="connsiteX71" fmla="*/ 1519607 w 3411620"/>
                  <a:gd name="connsiteY71" fmla="*/ 127335 h 929082"/>
                  <a:gd name="connsiteX72" fmla="*/ 1441601 w 3411620"/>
                  <a:gd name="connsiteY72" fmla="*/ 70998 h 929082"/>
                  <a:gd name="connsiteX73" fmla="*/ 1168581 w 3411620"/>
                  <a:gd name="connsiteY73" fmla="*/ 79665 h 92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3411620" h="929082">
                    <a:moveTo>
                      <a:pt x="1168581" y="79665"/>
                    </a:moveTo>
                    <a:cubicBezTo>
                      <a:pt x="1087686" y="74609"/>
                      <a:pt x="1003902" y="37773"/>
                      <a:pt x="956232" y="40662"/>
                    </a:cubicBezTo>
                    <a:cubicBezTo>
                      <a:pt x="908562" y="43551"/>
                      <a:pt x="915785" y="90499"/>
                      <a:pt x="882560" y="96999"/>
                    </a:cubicBezTo>
                    <a:cubicBezTo>
                      <a:pt x="849335" y="103500"/>
                      <a:pt x="810332" y="77498"/>
                      <a:pt x="756884" y="79665"/>
                    </a:cubicBezTo>
                    <a:cubicBezTo>
                      <a:pt x="703436" y="81832"/>
                      <a:pt x="613151" y="98444"/>
                      <a:pt x="561870" y="110000"/>
                    </a:cubicBezTo>
                    <a:cubicBezTo>
                      <a:pt x="510589" y="121556"/>
                      <a:pt x="482420" y="133835"/>
                      <a:pt x="449195" y="149003"/>
                    </a:cubicBezTo>
                    <a:cubicBezTo>
                      <a:pt x="415970" y="164171"/>
                      <a:pt x="391413" y="184395"/>
                      <a:pt x="362522" y="201007"/>
                    </a:cubicBezTo>
                    <a:cubicBezTo>
                      <a:pt x="333631" y="217619"/>
                      <a:pt x="316296" y="230620"/>
                      <a:pt x="275849" y="248677"/>
                    </a:cubicBezTo>
                    <a:cubicBezTo>
                      <a:pt x="235402" y="266734"/>
                      <a:pt x="160285" y="286957"/>
                      <a:pt x="119838" y="309348"/>
                    </a:cubicBezTo>
                    <a:cubicBezTo>
                      <a:pt x="79391" y="331739"/>
                      <a:pt x="51222" y="349795"/>
                      <a:pt x="33165" y="383020"/>
                    </a:cubicBezTo>
                    <a:cubicBezTo>
                      <a:pt x="15108" y="416245"/>
                      <a:pt x="-17394" y="495695"/>
                      <a:pt x="11497" y="508696"/>
                    </a:cubicBezTo>
                    <a:cubicBezTo>
                      <a:pt x="40388" y="521697"/>
                      <a:pt x="152341" y="475471"/>
                      <a:pt x="206511" y="461026"/>
                    </a:cubicBezTo>
                    <a:cubicBezTo>
                      <a:pt x="260681" y="446581"/>
                      <a:pt x="302573" y="434302"/>
                      <a:pt x="336520" y="422023"/>
                    </a:cubicBezTo>
                    <a:cubicBezTo>
                      <a:pt x="370467" y="409744"/>
                      <a:pt x="397913" y="379409"/>
                      <a:pt x="410192" y="387354"/>
                    </a:cubicBezTo>
                    <a:cubicBezTo>
                      <a:pt x="422471" y="395299"/>
                      <a:pt x="423193" y="447302"/>
                      <a:pt x="410192" y="469693"/>
                    </a:cubicBezTo>
                    <a:cubicBezTo>
                      <a:pt x="397191" y="492084"/>
                      <a:pt x="339410" y="500751"/>
                      <a:pt x="332187" y="521697"/>
                    </a:cubicBezTo>
                    <a:cubicBezTo>
                      <a:pt x="324964" y="542643"/>
                      <a:pt x="338687" y="592480"/>
                      <a:pt x="366856" y="595369"/>
                    </a:cubicBezTo>
                    <a:cubicBezTo>
                      <a:pt x="395025" y="598258"/>
                      <a:pt x="462919" y="551311"/>
                      <a:pt x="501199" y="539032"/>
                    </a:cubicBezTo>
                    <a:cubicBezTo>
                      <a:pt x="539479" y="526753"/>
                      <a:pt x="579204" y="514474"/>
                      <a:pt x="596539" y="521697"/>
                    </a:cubicBezTo>
                    <a:cubicBezTo>
                      <a:pt x="613874" y="528920"/>
                      <a:pt x="618208" y="562867"/>
                      <a:pt x="605207" y="582368"/>
                    </a:cubicBezTo>
                    <a:cubicBezTo>
                      <a:pt x="592206" y="601869"/>
                      <a:pt x="530090" y="609093"/>
                      <a:pt x="518534" y="638706"/>
                    </a:cubicBezTo>
                    <a:cubicBezTo>
                      <a:pt x="506978" y="668319"/>
                      <a:pt x="508422" y="737658"/>
                      <a:pt x="535868" y="760048"/>
                    </a:cubicBezTo>
                    <a:cubicBezTo>
                      <a:pt x="563314" y="782439"/>
                      <a:pt x="647821" y="780994"/>
                      <a:pt x="683212" y="773049"/>
                    </a:cubicBezTo>
                    <a:cubicBezTo>
                      <a:pt x="718603" y="765104"/>
                      <a:pt x="705603" y="728268"/>
                      <a:pt x="748217" y="712378"/>
                    </a:cubicBezTo>
                    <a:cubicBezTo>
                      <a:pt x="790831" y="696488"/>
                      <a:pt x="881116" y="676264"/>
                      <a:pt x="938898" y="677708"/>
                    </a:cubicBezTo>
                    <a:cubicBezTo>
                      <a:pt x="996680" y="679153"/>
                      <a:pt x="1045072" y="713100"/>
                      <a:pt x="1094909" y="721045"/>
                    </a:cubicBezTo>
                    <a:cubicBezTo>
                      <a:pt x="1144746" y="728990"/>
                      <a:pt x="1197472" y="734046"/>
                      <a:pt x="1237919" y="725379"/>
                    </a:cubicBezTo>
                    <a:cubicBezTo>
                      <a:pt x="1278366" y="716712"/>
                      <a:pt x="1310147" y="679153"/>
                      <a:pt x="1337593" y="669041"/>
                    </a:cubicBezTo>
                    <a:cubicBezTo>
                      <a:pt x="1365040" y="658929"/>
                      <a:pt x="1393208" y="656041"/>
                      <a:pt x="1402598" y="664708"/>
                    </a:cubicBezTo>
                    <a:cubicBezTo>
                      <a:pt x="1411988" y="673375"/>
                      <a:pt x="1403320" y="692154"/>
                      <a:pt x="1393931" y="721045"/>
                    </a:cubicBezTo>
                    <a:cubicBezTo>
                      <a:pt x="1384542" y="749936"/>
                      <a:pt x="1338316" y="803385"/>
                      <a:pt x="1346261" y="838054"/>
                    </a:cubicBezTo>
                    <a:cubicBezTo>
                      <a:pt x="1354206" y="872723"/>
                      <a:pt x="1395376" y="927616"/>
                      <a:pt x="1441601" y="929060"/>
                    </a:cubicBezTo>
                    <a:cubicBezTo>
                      <a:pt x="1487826" y="930504"/>
                      <a:pt x="1564388" y="861889"/>
                      <a:pt x="1623614" y="846721"/>
                    </a:cubicBezTo>
                    <a:cubicBezTo>
                      <a:pt x="1682840" y="831553"/>
                      <a:pt x="1733400" y="825775"/>
                      <a:pt x="1796960" y="838054"/>
                    </a:cubicBezTo>
                    <a:cubicBezTo>
                      <a:pt x="1860520" y="850333"/>
                      <a:pt x="1945026" y="915337"/>
                      <a:pt x="2004975" y="920393"/>
                    </a:cubicBezTo>
                    <a:cubicBezTo>
                      <a:pt x="2064924" y="925449"/>
                      <a:pt x="2108983" y="893669"/>
                      <a:pt x="2156653" y="868389"/>
                    </a:cubicBezTo>
                    <a:cubicBezTo>
                      <a:pt x="2204323" y="843109"/>
                      <a:pt x="2236103" y="782438"/>
                      <a:pt x="2290996" y="768715"/>
                    </a:cubicBezTo>
                    <a:cubicBezTo>
                      <a:pt x="2345889" y="754992"/>
                      <a:pt x="2486010" y="786050"/>
                      <a:pt x="2486010" y="786050"/>
                    </a:cubicBezTo>
                    <a:cubicBezTo>
                      <a:pt x="2536569" y="790384"/>
                      <a:pt x="2558961" y="806996"/>
                      <a:pt x="2594352" y="794717"/>
                    </a:cubicBezTo>
                    <a:cubicBezTo>
                      <a:pt x="2629743" y="782438"/>
                      <a:pt x="2652856" y="726823"/>
                      <a:pt x="2698359" y="712378"/>
                    </a:cubicBezTo>
                    <a:cubicBezTo>
                      <a:pt x="2743862" y="697933"/>
                      <a:pt x="2821869" y="724656"/>
                      <a:pt x="2867372" y="708044"/>
                    </a:cubicBezTo>
                    <a:cubicBezTo>
                      <a:pt x="2912875" y="691432"/>
                      <a:pt x="2922264" y="627149"/>
                      <a:pt x="2971379" y="612704"/>
                    </a:cubicBezTo>
                    <a:cubicBezTo>
                      <a:pt x="3020494" y="598259"/>
                      <a:pt x="3162060" y="621371"/>
                      <a:pt x="3162060" y="621371"/>
                    </a:cubicBezTo>
                    <a:cubicBezTo>
                      <a:pt x="3216231" y="623538"/>
                      <a:pt x="3269679" y="640873"/>
                      <a:pt x="3296403" y="625705"/>
                    </a:cubicBezTo>
                    <a:cubicBezTo>
                      <a:pt x="3323127" y="610537"/>
                      <a:pt x="3349129" y="557811"/>
                      <a:pt x="3322405" y="530364"/>
                    </a:cubicBezTo>
                    <a:cubicBezTo>
                      <a:pt x="3295681" y="502918"/>
                      <a:pt x="3203230" y="468249"/>
                      <a:pt x="3136058" y="461026"/>
                    </a:cubicBezTo>
                    <a:cubicBezTo>
                      <a:pt x="3068886" y="453803"/>
                      <a:pt x="2965601" y="494251"/>
                      <a:pt x="2919375" y="487028"/>
                    </a:cubicBezTo>
                    <a:cubicBezTo>
                      <a:pt x="2873149" y="479805"/>
                      <a:pt x="2868816" y="442970"/>
                      <a:pt x="2858704" y="417690"/>
                    </a:cubicBezTo>
                    <a:cubicBezTo>
                      <a:pt x="2848592" y="392410"/>
                      <a:pt x="2829091" y="351240"/>
                      <a:pt x="2858704" y="335350"/>
                    </a:cubicBezTo>
                    <a:cubicBezTo>
                      <a:pt x="2888317" y="319460"/>
                      <a:pt x="2982213" y="318738"/>
                      <a:pt x="3036384" y="322349"/>
                    </a:cubicBezTo>
                    <a:cubicBezTo>
                      <a:pt x="3090555" y="325960"/>
                      <a:pt x="3147614" y="367130"/>
                      <a:pt x="3183728" y="357018"/>
                    </a:cubicBezTo>
                    <a:cubicBezTo>
                      <a:pt x="3219842" y="346906"/>
                      <a:pt x="3262455" y="284791"/>
                      <a:pt x="3253066" y="261678"/>
                    </a:cubicBezTo>
                    <a:cubicBezTo>
                      <a:pt x="3243677" y="238565"/>
                      <a:pt x="3172894" y="227009"/>
                      <a:pt x="3127391" y="218342"/>
                    </a:cubicBezTo>
                    <a:cubicBezTo>
                      <a:pt x="3081888" y="209675"/>
                      <a:pt x="3004604" y="222675"/>
                      <a:pt x="2980046" y="209674"/>
                    </a:cubicBezTo>
                    <a:cubicBezTo>
                      <a:pt x="2955488" y="196673"/>
                      <a:pt x="2959100" y="155504"/>
                      <a:pt x="2980046" y="140336"/>
                    </a:cubicBezTo>
                    <a:cubicBezTo>
                      <a:pt x="3000992" y="125168"/>
                      <a:pt x="3052996" y="119390"/>
                      <a:pt x="3105722" y="118668"/>
                    </a:cubicBezTo>
                    <a:cubicBezTo>
                      <a:pt x="3158448" y="117946"/>
                      <a:pt x="3245844" y="141058"/>
                      <a:pt x="3296403" y="136002"/>
                    </a:cubicBezTo>
                    <a:cubicBezTo>
                      <a:pt x="3346962" y="130946"/>
                      <a:pt x="3398244" y="110722"/>
                      <a:pt x="3409078" y="88332"/>
                    </a:cubicBezTo>
                    <a:cubicBezTo>
                      <a:pt x="3419912" y="65942"/>
                      <a:pt x="3394633" y="11049"/>
                      <a:pt x="3361408" y="1659"/>
                    </a:cubicBezTo>
                    <a:cubicBezTo>
                      <a:pt x="3328183" y="-7731"/>
                      <a:pt x="3258845" y="25495"/>
                      <a:pt x="3209730" y="31995"/>
                    </a:cubicBezTo>
                    <a:cubicBezTo>
                      <a:pt x="3160615" y="38495"/>
                      <a:pt x="3115111" y="39940"/>
                      <a:pt x="3066719" y="40662"/>
                    </a:cubicBezTo>
                    <a:cubicBezTo>
                      <a:pt x="3018327" y="41384"/>
                      <a:pt x="2964878" y="19716"/>
                      <a:pt x="2919375" y="36328"/>
                    </a:cubicBezTo>
                    <a:cubicBezTo>
                      <a:pt x="2873872" y="52940"/>
                      <a:pt x="2826925" y="133113"/>
                      <a:pt x="2793700" y="140336"/>
                    </a:cubicBezTo>
                    <a:cubicBezTo>
                      <a:pt x="2760475" y="147559"/>
                      <a:pt x="2748918" y="90499"/>
                      <a:pt x="2720027" y="79665"/>
                    </a:cubicBezTo>
                    <a:cubicBezTo>
                      <a:pt x="2691136" y="68831"/>
                      <a:pt x="2670913" y="70275"/>
                      <a:pt x="2620354" y="75331"/>
                    </a:cubicBezTo>
                    <a:cubicBezTo>
                      <a:pt x="2569795" y="80387"/>
                      <a:pt x="2514901" y="102055"/>
                      <a:pt x="2416672" y="110000"/>
                    </a:cubicBezTo>
                    <a:cubicBezTo>
                      <a:pt x="2318443" y="117945"/>
                      <a:pt x="2114761" y="107833"/>
                      <a:pt x="2030977" y="123001"/>
                    </a:cubicBezTo>
                    <a:cubicBezTo>
                      <a:pt x="1947193" y="138169"/>
                      <a:pt x="1964528" y="184395"/>
                      <a:pt x="1913969" y="201007"/>
                    </a:cubicBezTo>
                    <a:cubicBezTo>
                      <a:pt x="1863410" y="217619"/>
                      <a:pt x="1789015" y="219064"/>
                      <a:pt x="1727622" y="222675"/>
                    </a:cubicBezTo>
                    <a:cubicBezTo>
                      <a:pt x="1666229" y="226286"/>
                      <a:pt x="1593279" y="231342"/>
                      <a:pt x="1545609" y="222675"/>
                    </a:cubicBezTo>
                    <a:cubicBezTo>
                      <a:pt x="1497939" y="214008"/>
                      <a:pt x="1445935" y="186562"/>
                      <a:pt x="1441601" y="170672"/>
                    </a:cubicBezTo>
                    <a:cubicBezTo>
                      <a:pt x="1437267" y="154782"/>
                      <a:pt x="1519607" y="143947"/>
                      <a:pt x="1519607" y="127335"/>
                    </a:cubicBezTo>
                    <a:cubicBezTo>
                      <a:pt x="1519607" y="110723"/>
                      <a:pt x="1506606" y="81110"/>
                      <a:pt x="1441601" y="70998"/>
                    </a:cubicBezTo>
                    <a:cubicBezTo>
                      <a:pt x="1376596" y="60886"/>
                      <a:pt x="1249476" y="84721"/>
                      <a:pt x="1168581" y="79665"/>
                    </a:cubicBezTo>
                    <a:close/>
                  </a:path>
                </a:pathLst>
              </a:custGeom>
              <a:solidFill>
                <a:srgbClr val="FF9900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07" name="Grupp 206"/>
              <p:cNvGrpSpPr/>
              <p:nvPr/>
            </p:nvGrpSpPr>
            <p:grpSpPr>
              <a:xfrm>
                <a:off x="5543454" y="425752"/>
                <a:ext cx="1997274" cy="3599992"/>
                <a:chOff x="1804150" y="1939226"/>
                <a:chExt cx="1997274" cy="3599992"/>
              </a:xfrm>
            </p:grpSpPr>
            <p:sp>
              <p:nvSpPr>
                <p:cNvPr id="210" name="Fräi Form 209"/>
                <p:cNvSpPr/>
                <p:nvPr/>
              </p:nvSpPr>
              <p:spPr bwMode="auto">
                <a:xfrm>
                  <a:off x="1804150" y="1939226"/>
                  <a:ext cx="1997274" cy="3577510"/>
                </a:xfrm>
                <a:custGeom>
                  <a:avLst/>
                  <a:gdLst>
                    <a:gd name="connsiteX0" fmla="*/ 197996 w 1997274"/>
                    <a:gd name="connsiteY0" fmla="*/ 3577510 h 3577510"/>
                    <a:gd name="connsiteX1" fmla="*/ 176328 w 1997274"/>
                    <a:gd name="connsiteY1" fmla="*/ 3438833 h 3577510"/>
                    <a:gd name="connsiteX2" fmla="*/ 180661 w 1997274"/>
                    <a:gd name="connsiteY2" fmla="*/ 3222150 h 3577510"/>
                    <a:gd name="connsiteX3" fmla="*/ 189329 w 1997274"/>
                    <a:gd name="connsiteY3" fmla="*/ 3131144 h 3577510"/>
                    <a:gd name="connsiteX4" fmla="*/ 184995 w 1997274"/>
                    <a:gd name="connsiteY4" fmla="*/ 3044471 h 3577510"/>
                    <a:gd name="connsiteX5" fmla="*/ 115657 w 1997274"/>
                    <a:gd name="connsiteY5" fmla="*/ 2966465 h 3577510"/>
                    <a:gd name="connsiteX6" fmla="*/ 80987 w 1997274"/>
                    <a:gd name="connsiteY6" fmla="*/ 2910128 h 3577510"/>
                    <a:gd name="connsiteX7" fmla="*/ 63653 w 1997274"/>
                    <a:gd name="connsiteY7" fmla="*/ 2845123 h 3577510"/>
                    <a:gd name="connsiteX8" fmla="*/ 7315 w 1997274"/>
                    <a:gd name="connsiteY8" fmla="*/ 2736782 h 3577510"/>
                    <a:gd name="connsiteX9" fmla="*/ 7315 w 1997274"/>
                    <a:gd name="connsiteY9" fmla="*/ 2667443 h 3577510"/>
                    <a:gd name="connsiteX10" fmla="*/ 67986 w 1997274"/>
                    <a:gd name="connsiteY10" fmla="*/ 2676110 h 3577510"/>
                    <a:gd name="connsiteX11" fmla="*/ 128658 w 1997274"/>
                    <a:gd name="connsiteY11" fmla="*/ 2814787 h 3577510"/>
                    <a:gd name="connsiteX12" fmla="*/ 176328 w 1997274"/>
                    <a:gd name="connsiteY12" fmla="*/ 2936129 h 3577510"/>
                    <a:gd name="connsiteX13" fmla="*/ 197996 w 1997274"/>
                    <a:gd name="connsiteY13" fmla="*/ 2879792 h 3577510"/>
                    <a:gd name="connsiteX14" fmla="*/ 241332 w 1997274"/>
                    <a:gd name="connsiteY14" fmla="*/ 2775784 h 3577510"/>
                    <a:gd name="connsiteX15" fmla="*/ 236999 w 1997274"/>
                    <a:gd name="connsiteY15" fmla="*/ 2481096 h 3577510"/>
                    <a:gd name="connsiteX16" fmla="*/ 154659 w 1997274"/>
                    <a:gd name="connsiteY16" fmla="*/ 2160406 h 3577510"/>
                    <a:gd name="connsiteX17" fmla="*/ 63653 w 1997274"/>
                    <a:gd name="connsiteY17" fmla="*/ 2008729 h 3577510"/>
                    <a:gd name="connsiteX18" fmla="*/ 72320 w 1997274"/>
                    <a:gd name="connsiteY18" fmla="*/ 1969726 h 3577510"/>
                    <a:gd name="connsiteX19" fmla="*/ 145992 w 1997274"/>
                    <a:gd name="connsiteY19" fmla="*/ 2000061 h 3577510"/>
                    <a:gd name="connsiteX20" fmla="*/ 163327 w 1997274"/>
                    <a:gd name="connsiteY20" fmla="*/ 1731375 h 3577510"/>
                    <a:gd name="connsiteX21" fmla="*/ 202330 w 1997274"/>
                    <a:gd name="connsiteY21" fmla="*/ 1601365 h 3577510"/>
                    <a:gd name="connsiteX22" fmla="*/ 184995 w 1997274"/>
                    <a:gd name="connsiteY22" fmla="*/ 1445354 h 3577510"/>
                    <a:gd name="connsiteX23" fmla="*/ 202330 w 1997274"/>
                    <a:gd name="connsiteY23" fmla="*/ 1332679 h 3577510"/>
                    <a:gd name="connsiteX24" fmla="*/ 258667 w 1997274"/>
                    <a:gd name="connsiteY24" fmla="*/ 1454021 h 3577510"/>
                    <a:gd name="connsiteX25" fmla="*/ 250000 w 1997274"/>
                    <a:gd name="connsiteY25" fmla="*/ 1566696 h 3577510"/>
                    <a:gd name="connsiteX26" fmla="*/ 245666 w 1997274"/>
                    <a:gd name="connsiteY26" fmla="*/ 1631701 h 3577510"/>
                    <a:gd name="connsiteX27" fmla="*/ 315005 w 1997274"/>
                    <a:gd name="connsiteY27" fmla="*/ 1545028 h 3577510"/>
                    <a:gd name="connsiteX28" fmla="*/ 306337 w 1997274"/>
                    <a:gd name="connsiteY28" fmla="*/ 1462689 h 3577510"/>
                    <a:gd name="connsiteX29" fmla="*/ 310671 w 1997274"/>
                    <a:gd name="connsiteY29" fmla="*/ 1354347 h 3577510"/>
                    <a:gd name="connsiteX30" fmla="*/ 349674 w 1997274"/>
                    <a:gd name="connsiteY30" fmla="*/ 1341347 h 3577510"/>
                    <a:gd name="connsiteX31" fmla="*/ 367008 w 1997274"/>
                    <a:gd name="connsiteY31" fmla="*/ 1432353 h 3577510"/>
                    <a:gd name="connsiteX32" fmla="*/ 393010 w 1997274"/>
                    <a:gd name="connsiteY32" fmla="*/ 1350014 h 3577510"/>
                    <a:gd name="connsiteX33" fmla="*/ 414678 w 1997274"/>
                    <a:gd name="connsiteY33" fmla="*/ 1467022 h 3577510"/>
                    <a:gd name="connsiteX34" fmla="*/ 388677 w 1997274"/>
                    <a:gd name="connsiteY34" fmla="*/ 1553695 h 3577510"/>
                    <a:gd name="connsiteX35" fmla="*/ 466682 w 1997274"/>
                    <a:gd name="connsiteY35" fmla="*/ 1878719 h 3577510"/>
                    <a:gd name="connsiteX36" fmla="*/ 310671 w 1997274"/>
                    <a:gd name="connsiteY36" fmla="*/ 2398757 h 3577510"/>
                    <a:gd name="connsiteX37" fmla="*/ 315005 w 1997274"/>
                    <a:gd name="connsiteY37" fmla="*/ 2689111 h 3577510"/>
                    <a:gd name="connsiteX38" fmla="*/ 497018 w 1997274"/>
                    <a:gd name="connsiteY38" fmla="*/ 2918795 h 3577510"/>
                    <a:gd name="connsiteX39" fmla="*/ 562023 w 1997274"/>
                    <a:gd name="connsiteY39" fmla="*/ 2927462 h 3577510"/>
                    <a:gd name="connsiteX40" fmla="*/ 588024 w 1997274"/>
                    <a:gd name="connsiteY40" fmla="*/ 2758450 h 3577510"/>
                    <a:gd name="connsiteX41" fmla="*/ 557689 w 1997274"/>
                    <a:gd name="connsiteY41" fmla="*/ 2563436 h 3577510"/>
                    <a:gd name="connsiteX42" fmla="*/ 471016 w 1997274"/>
                    <a:gd name="connsiteY42" fmla="*/ 2411758 h 3577510"/>
                    <a:gd name="connsiteX43" fmla="*/ 436347 w 1997274"/>
                    <a:gd name="connsiteY43" fmla="*/ 2299083 h 3577510"/>
                    <a:gd name="connsiteX44" fmla="*/ 406011 w 1997274"/>
                    <a:gd name="connsiteY44" fmla="*/ 2138738 h 3577510"/>
                    <a:gd name="connsiteX45" fmla="*/ 401677 w 1997274"/>
                    <a:gd name="connsiteY45" fmla="*/ 2108402 h 3577510"/>
                    <a:gd name="connsiteX46" fmla="*/ 432013 w 1997274"/>
                    <a:gd name="connsiteY46" fmla="*/ 2043398 h 3577510"/>
                    <a:gd name="connsiteX47" fmla="*/ 497018 w 1997274"/>
                    <a:gd name="connsiteY47" fmla="*/ 2242746 h 3577510"/>
                    <a:gd name="connsiteX48" fmla="*/ 553355 w 1997274"/>
                    <a:gd name="connsiteY48" fmla="*/ 2385756 h 3577510"/>
                    <a:gd name="connsiteX49" fmla="*/ 627027 w 1997274"/>
                    <a:gd name="connsiteY49" fmla="*/ 2541767 h 3577510"/>
                    <a:gd name="connsiteX50" fmla="*/ 640028 w 1997274"/>
                    <a:gd name="connsiteY50" fmla="*/ 2580770 h 3577510"/>
                    <a:gd name="connsiteX51" fmla="*/ 687698 w 1997274"/>
                    <a:gd name="connsiteY51" fmla="*/ 2255747 h 3577510"/>
                    <a:gd name="connsiteX52" fmla="*/ 575023 w 1997274"/>
                    <a:gd name="connsiteY52" fmla="*/ 1904721 h 3577510"/>
                    <a:gd name="connsiteX53" fmla="*/ 562023 w 1997274"/>
                    <a:gd name="connsiteY53" fmla="*/ 1731375 h 3577510"/>
                    <a:gd name="connsiteX54" fmla="*/ 601025 w 1997274"/>
                    <a:gd name="connsiteY54" fmla="*/ 1523360 h 3577510"/>
                    <a:gd name="connsiteX55" fmla="*/ 540354 w 1997274"/>
                    <a:gd name="connsiteY55" fmla="*/ 1237339 h 3577510"/>
                    <a:gd name="connsiteX56" fmla="*/ 544688 w 1997274"/>
                    <a:gd name="connsiteY56" fmla="*/ 1059659 h 3577510"/>
                    <a:gd name="connsiteX57" fmla="*/ 484017 w 1997274"/>
                    <a:gd name="connsiteY57" fmla="*/ 972986 h 3577510"/>
                    <a:gd name="connsiteX58" fmla="*/ 518686 w 1997274"/>
                    <a:gd name="connsiteY58" fmla="*/ 938317 h 3577510"/>
                    <a:gd name="connsiteX59" fmla="*/ 566356 w 1997274"/>
                    <a:gd name="connsiteY59" fmla="*/ 1003322 h 3577510"/>
                    <a:gd name="connsiteX60" fmla="*/ 592358 w 1997274"/>
                    <a:gd name="connsiteY60" fmla="*/ 946984 h 3577510"/>
                    <a:gd name="connsiteX61" fmla="*/ 653029 w 1997274"/>
                    <a:gd name="connsiteY61" fmla="*/ 907982 h 3577510"/>
                    <a:gd name="connsiteX62" fmla="*/ 618360 w 1997274"/>
                    <a:gd name="connsiteY62" fmla="*/ 1211337 h 3577510"/>
                    <a:gd name="connsiteX63" fmla="*/ 644362 w 1997274"/>
                    <a:gd name="connsiteY63" fmla="*/ 1354347 h 3577510"/>
                    <a:gd name="connsiteX64" fmla="*/ 648695 w 1997274"/>
                    <a:gd name="connsiteY64" fmla="*/ 1363015 h 3577510"/>
                    <a:gd name="connsiteX65" fmla="*/ 709367 w 1997274"/>
                    <a:gd name="connsiteY65" fmla="*/ 1207003 h 3577510"/>
                    <a:gd name="connsiteX66" fmla="*/ 696366 w 1997274"/>
                    <a:gd name="connsiteY66" fmla="*/ 1007656 h 3577510"/>
                    <a:gd name="connsiteX67" fmla="*/ 635695 w 1997274"/>
                    <a:gd name="connsiteY67" fmla="*/ 864645 h 3577510"/>
                    <a:gd name="connsiteX68" fmla="*/ 614026 w 1997274"/>
                    <a:gd name="connsiteY68" fmla="*/ 803974 h 3577510"/>
                    <a:gd name="connsiteX69" fmla="*/ 631361 w 1997274"/>
                    <a:gd name="connsiteY69" fmla="*/ 678298 h 3577510"/>
                    <a:gd name="connsiteX70" fmla="*/ 731035 w 1997274"/>
                    <a:gd name="connsiteY70" fmla="*/ 959985 h 3577510"/>
                    <a:gd name="connsiteX71" fmla="*/ 778705 w 1997274"/>
                    <a:gd name="connsiteY71" fmla="*/ 825642 h 3577510"/>
                    <a:gd name="connsiteX72" fmla="*/ 895714 w 1997274"/>
                    <a:gd name="connsiteY72" fmla="*/ 734636 h 3577510"/>
                    <a:gd name="connsiteX73" fmla="*/ 986720 w 1997274"/>
                    <a:gd name="connsiteY73" fmla="*/ 756304 h 3577510"/>
                    <a:gd name="connsiteX74" fmla="*/ 865378 w 1997274"/>
                    <a:gd name="connsiteY74" fmla="*/ 860311 h 3577510"/>
                    <a:gd name="connsiteX75" fmla="*/ 839376 w 1997274"/>
                    <a:gd name="connsiteY75" fmla="*/ 959985 h 3577510"/>
                    <a:gd name="connsiteX76" fmla="*/ 843710 w 1997274"/>
                    <a:gd name="connsiteY76" fmla="*/ 1050992 h 3577510"/>
                    <a:gd name="connsiteX77" fmla="*/ 887046 w 1997274"/>
                    <a:gd name="connsiteY77" fmla="*/ 1215671 h 3577510"/>
                    <a:gd name="connsiteX78" fmla="*/ 917382 w 1997274"/>
                    <a:gd name="connsiteY78" fmla="*/ 959985 h 3577510"/>
                    <a:gd name="connsiteX79" fmla="*/ 1004055 w 1997274"/>
                    <a:gd name="connsiteY79" fmla="*/ 790973 h 3577510"/>
                    <a:gd name="connsiteX80" fmla="*/ 1082060 w 1997274"/>
                    <a:gd name="connsiteY80" fmla="*/ 539621 h 3577510"/>
                    <a:gd name="connsiteX81" fmla="*/ 1082060 w 1997274"/>
                    <a:gd name="connsiteY81" fmla="*/ 517953 h 3577510"/>
                    <a:gd name="connsiteX82" fmla="*/ 1103729 w 1997274"/>
                    <a:gd name="connsiteY82" fmla="*/ 764971 h 3577510"/>
                    <a:gd name="connsiteX83" fmla="*/ 999721 w 1997274"/>
                    <a:gd name="connsiteY83" fmla="*/ 946984 h 3577510"/>
                    <a:gd name="connsiteX84" fmla="*/ 956385 w 1997274"/>
                    <a:gd name="connsiteY84" fmla="*/ 1315345 h 3577510"/>
                    <a:gd name="connsiteX85" fmla="*/ 1008388 w 1997274"/>
                    <a:gd name="connsiteY85" fmla="*/ 1683705 h 3577510"/>
                    <a:gd name="connsiteX86" fmla="*/ 1017056 w 1997274"/>
                    <a:gd name="connsiteY86" fmla="*/ 1705373 h 3577510"/>
                    <a:gd name="connsiteX87" fmla="*/ 1116730 w 1997274"/>
                    <a:gd name="connsiteY87" fmla="*/ 1471356 h 3577510"/>
                    <a:gd name="connsiteX88" fmla="*/ 1125397 w 1997274"/>
                    <a:gd name="connsiteY88" fmla="*/ 1055326 h 3577510"/>
                    <a:gd name="connsiteX89" fmla="*/ 1116730 w 1997274"/>
                    <a:gd name="connsiteY89" fmla="*/ 1046658 h 3577510"/>
                    <a:gd name="connsiteX90" fmla="*/ 1177401 w 1997274"/>
                    <a:gd name="connsiteY90" fmla="*/ 1124664 h 3577510"/>
                    <a:gd name="connsiteX91" fmla="*/ 1181734 w 1997274"/>
                    <a:gd name="connsiteY91" fmla="*/ 1315345 h 3577510"/>
                    <a:gd name="connsiteX92" fmla="*/ 1285742 w 1997274"/>
                    <a:gd name="connsiteY92" fmla="*/ 1168001 h 3577510"/>
                    <a:gd name="connsiteX93" fmla="*/ 1329078 w 1997274"/>
                    <a:gd name="connsiteY93" fmla="*/ 1016323 h 3577510"/>
                    <a:gd name="connsiteX94" fmla="*/ 1303077 w 1997274"/>
                    <a:gd name="connsiteY94" fmla="*/ 769305 h 3577510"/>
                    <a:gd name="connsiteX95" fmla="*/ 1207736 w 1997274"/>
                    <a:gd name="connsiteY95" fmla="*/ 678298 h 3577510"/>
                    <a:gd name="connsiteX96" fmla="*/ 1147065 w 1997274"/>
                    <a:gd name="connsiteY96" fmla="*/ 574291 h 3577510"/>
                    <a:gd name="connsiteX97" fmla="*/ 1142732 w 1997274"/>
                    <a:gd name="connsiteY97" fmla="*/ 504952 h 3577510"/>
                    <a:gd name="connsiteX98" fmla="*/ 1329078 w 1997274"/>
                    <a:gd name="connsiteY98" fmla="*/ 604626 h 3577510"/>
                    <a:gd name="connsiteX99" fmla="*/ 1372415 w 1997274"/>
                    <a:gd name="connsiteY99" fmla="*/ 795307 h 3577510"/>
                    <a:gd name="connsiteX100" fmla="*/ 1389750 w 1997274"/>
                    <a:gd name="connsiteY100" fmla="*/ 829976 h 3577510"/>
                    <a:gd name="connsiteX101" fmla="*/ 1480756 w 1997274"/>
                    <a:gd name="connsiteY101" fmla="*/ 630628 h 3577510"/>
                    <a:gd name="connsiteX102" fmla="*/ 1511092 w 1997274"/>
                    <a:gd name="connsiteY102" fmla="*/ 370609 h 3577510"/>
                    <a:gd name="connsiteX103" fmla="*/ 1554428 w 1997274"/>
                    <a:gd name="connsiteY103" fmla="*/ 370609 h 3577510"/>
                    <a:gd name="connsiteX104" fmla="*/ 1563095 w 1997274"/>
                    <a:gd name="connsiteY104" fmla="*/ 600292 h 3577510"/>
                    <a:gd name="connsiteX105" fmla="*/ 1415751 w 1997274"/>
                    <a:gd name="connsiteY105" fmla="*/ 1016323 h 3577510"/>
                    <a:gd name="connsiteX106" fmla="*/ 1407084 w 1997274"/>
                    <a:gd name="connsiteY106" fmla="*/ 1345680 h 3577510"/>
                    <a:gd name="connsiteX107" fmla="*/ 1402750 w 1997274"/>
                    <a:gd name="connsiteY107" fmla="*/ 1376016 h 3577510"/>
                    <a:gd name="connsiteX108" fmla="*/ 1489423 w 1997274"/>
                    <a:gd name="connsiteY108" fmla="*/ 1345680 h 3577510"/>
                    <a:gd name="connsiteX109" fmla="*/ 1498091 w 1997274"/>
                    <a:gd name="connsiteY109" fmla="*/ 1354347 h 3577510"/>
                    <a:gd name="connsiteX110" fmla="*/ 1589097 w 1997274"/>
                    <a:gd name="connsiteY110" fmla="*/ 1042325 h 3577510"/>
                    <a:gd name="connsiteX111" fmla="*/ 1610766 w 1997274"/>
                    <a:gd name="connsiteY111" fmla="*/ 383610 h 3577510"/>
                    <a:gd name="connsiteX112" fmla="*/ 1641101 w 1997274"/>
                    <a:gd name="connsiteY112" fmla="*/ 361942 h 3577510"/>
                    <a:gd name="connsiteX113" fmla="*/ 1701772 w 1997274"/>
                    <a:gd name="connsiteY113" fmla="*/ 634962 h 3577510"/>
                    <a:gd name="connsiteX114" fmla="*/ 1671437 w 1997274"/>
                    <a:gd name="connsiteY114" fmla="*/ 1016323 h 3577510"/>
                    <a:gd name="connsiteX115" fmla="*/ 1667103 w 1997274"/>
                    <a:gd name="connsiteY115" fmla="*/ 1024990 h 3577510"/>
                    <a:gd name="connsiteX116" fmla="*/ 1788445 w 1997274"/>
                    <a:gd name="connsiteY116" fmla="*/ 855978 h 3577510"/>
                    <a:gd name="connsiteX117" fmla="*/ 1762443 w 1997274"/>
                    <a:gd name="connsiteY117" fmla="*/ 543955 h 3577510"/>
                    <a:gd name="connsiteX118" fmla="*/ 1684438 w 1997274"/>
                    <a:gd name="connsiteY118" fmla="*/ 327273 h 3577510"/>
                    <a:gd name="connsiteX119" fmla="*/ 1710440 w 1997274"/>
                    <a:gd name="connsiteY119" fmla="*/ 62920 h 3577510"/>
                    <a:gd name="connsiteX120" fmla="*/ 1736441 w 1997274"/>
                    <a:gd name="connsiteY120" fmla="*/ 23917 h 3577510"/>
                    <a:gd name="connsiteX121" fmla="*/ 1779778 w 1997274"/>
                    <a:gd name="connsiteY121" fmla="*/ 370609 h 3577510"/>
                    <a:gd name="connsiteX122" fmla="*/ 1883786 w 1997274"/>
                    <a:gd name="connsiteY122" fmla="*/ 673965 h 3577510"/>
                    <a:gd name="connsiteX123" fmla="*/ 1797113 w 1997274"/>
                    <a:gd name="connsiteY123" fmla="*/ 1085661 h 3577510"/>
                    <a:gd name="connsiteX124" fmla="*/ 1615099 w 1997274"/>
                    <a:gd name="connsiteY124" fmla="*/ 1233005 h 3577510"/>
                    <a:gd name="connsiteX125" fmla="*/ 1563095 w 1997274"/>
                    <a:gd name="connsiteY125" fmla="*/ 1475690 h 3577510"/>
                    <a:gd name="connsiteX126" fmla="*/ 1580430 w 1997274"/>
                    <a:gd name="connsiteY126" fmla="*/ 1605699 h 3577510"/>
                    <a:gd name="connsiteX127" fmla="*/ 1597765 w 1997274"/>
                    <a:gd name="connsiteY127" fmla="*/ 1610033 h 3577510"/>
                    <a:gd name="connsiteX128" fmla="*/ 1706106 w 1997274"/>
                    <a:gd name="connsiteY128" fmla="*/ 1475690 h 3577510"/>
                    <a:gd name="connsiteX129" fmla="*/ 1836115 w 1997274"/>
                    <a:gd name="connsiteY129" fmla="*/ 1215671 h 3577510"/>
                    <a:gd name="connsiteX130" fmla="*/ 1888119 w 1997274"/>
                    <a:gd name="connsiteY130" fmla="*/ 1011989 h 3577510"/>
                    <a:gd name="connsiteX131" fmla="*/ 1909787 w 1997274"/>
                    <a:gd name="connsiteY131" fmla="*/ 985987 h 3577510"/>
                    <a:gd name="connsiteX132" fmla="*/ 1901120 w 1997274"/>
                    <a:gd name="connsiteY132" fmla="*/ 1293676 h 3577510"/>
                    <a:gd name="connsiteX133" fmla="*/ 1654102 w 1997274"/>
                    <a:gd name="connsiteY133" fmla="*/ 1701039 h 3577510"/>
                    <a:gd name="connsiteX134" fmla="*/ 1606432 w 1997274"/>
                    <a:gd name="connsiteY134" fmla="*/ 1766044 h 3577510"/>
                    <a:gd name="connsiteX135" fmla="*/ 1372415 w 1997274"/>
                    <a:gd name="connsiteY135" fmla="*/ 2299083 h 3577510"/>
                    <a:gd name="connsiteX136" fmla="*/ 1372415 w 1997274"/>
                    <a:gd name="connsiteY136" fmla="*/ 2299083 h 3577510"/>
                    <a:gd name="connsiteX137" fmla="*/ 1493757 w 1997274"/>
                    <a:gd name="connsiteY137" fmla="*/ 2550435 h 3577510"/>
                    <a:gd name="connsiteX138" fmla="*/ 1480756 w 1997274"/>
                    <a:gd name="connsiteY138" fmla="*/ 2819121 h 3577510"/>
                    <a:gd name="connsiteX139" fmla="*/ 1485090 w 1997274"/>
                    <a:gd name="connsiteY139" fmla="*/ 2775784 h 3577510"/>
                    <a:gd name="connsiteX140" fmla="*/ 1558762 w 1997274"/>
                    <a:gd name="connsiteY140" fmla="*/ 2732448 h 3577510"/>
                    <a:gd name="connsiteX141" fmla="*/ 1576096 w 1997274"/>
                    <a:gd name="connsiteY141" fmla="*/ 2524433 h 3577510"/>
                    <a:gd name="connsiteX142" fmla="*/ 1662769 w 1997274"/>
                    <a:gd name="connsiteY142" fmla="*/ 2251413 h 3577510"/>
                    <a:gd name="connsiteX143" fmla="*/ 1814447 w 1997274"/>
                    <a:gd name="connsiteY143" fmla="*/ 2056399 h 3577510"/>
                    <a:gd name="connsiteX144" fmla="*/ 1775444 w 1997274"/>
                    <a:gd name="connsiteY144" fmla="*/ 1805047 h 3577510"/>
                    <a:gd name="connsiteX145" fmla="*/ 1818781 w 1997274"/>
                    <a:gd name="connsiteY145" fmla="*/ 1614366 h 3577510"/>
                    <a:gd name="connsiteX146" fmla="*/ 1836115 w 1997274"/>
                    <a:gd name="connsiteY146" fmla="*/ 1605699 h 3577510"/>
                    <a:gd name="connsiteX147" fmla="*/ 1857784 w 1997274"/>
                    <a:gd name="connsiteY147" fmla="*/ 1883053 h 3577510"/>
                    <a:gd name="connsiteX148" fmla="*/ 1905454 w 1997274"/>
                    <a:gd name="connsiteY148" fmla="*/ 2138738 h 3577510"/>
                    <a:gd name="connsiteX149" fmla="*/ 1723441 w 1997274"/>
                    <a:gd name="connsiteY149" fmla="*/ 2390090 h 3577510"/>
                    <a:gd name="connsiteX150" fmla="*/ 1714773 w 1997274"/>
                    <a:gd name="connsiteY150" fmla="*/ 2437760 h 3577510"/>
                    <a:gd name="connsiteX151" fmla="*/ 1714773 w 1997274"/>
                    <a:gd name="connsiteY151" fmla="*/ 2437760 h 3577510"/>
                    <a:gd name="connsiteX152" fmla="*/ 1875118 w 1997274"/>
                    <a:gd name="connsiteY152" fmla="*/ 2299083 h 3577510"/>
                    <a:gd name="connsiteX153" fmla="*/ 1957458 w 1997274"/>
                    <a:gd name="connsiteY153" fmla="*/ 2251413 h 3577510"/>
                    <a:gd name="connsiteX154" fmla="*/ 1987793 w 1997274"/>
                    <a:gd name="connsiteY154" fmla="*/ 2234078 h 3577510"/>
                    <a:gd name="connsiteX155" fmla="*/ 1792779 w 1997274"/>
                    <a:gd name="connsiteY155" fmla="*/ 2450761 h 3577510"/>
                    <a:gd name="connsiteX156" fmla="*/ 1693105 w 1997274"/>
                    <a:gd name="connsiteY156" fmla="*/ 2706446 h 3577510"/>
                    <a:gd name="connsiteX157" fmla="*/ 1649768 w 1997274"/>
                    <a:gd name="connsiteY157" fmla="*/ 2866791 h 3577510"/>
                    <a:gd name="connsiteX158" fmla="*/ 1636768 w 1997274"/>
                    <a:gd name="connsiteY158" fmla="*/ 3105142 h 3577510"/>
                    <a:gd name="connsiteX159" fmla="*/ 1632434 w 1997274"/>
                    <a:gd name="connsiteY159" fmla="*/ 3178814 h 3577510"/>
                    <a:gd name="connsiteX160" fmla="*/ 1576096 w 1997274"/>
                    <a:gd name="connsiteY160" fmla="*/ 3196148 h 3577510"/>
                    <a:gd name="connsiteX161" fmla="*/ 1541427 w 1997274"/>
                    <a:gd name="connsiteY161" fmla="*/ 2918795 h 3577510"/>
                    <a:gd name="connsiteX162" fmla="*/ 1459088 w 1997274"/>
                    <a:gd name="connsiteY162" fmla="*/ 2992467 h 3577510"/>
                    <a:gd name="connsiteX163" fmla="*/ 1342079 w 1997274"/>
                    <a:gd name="connsiteY163" fmla="*/ 3152812 h 3577510"/>
                    <a:gd name="connsiteX164" fmla="*/ 1259740 w 1997274"/>
                    <a:gd name="connsiteY164" fmla="*/ 3451834 h 3577510"/>
                    <a:gd name="connsiteX165" fmla="*/ 1212070 w 1997274"/>
                    <a:gd name="connsiteY165" fmla="*/ 3451834 h 3577510"/>
                    <a:gd name="connsiteX166" fmla="*/ 1203403 w 1997274"/>
                    <a:gd name="connsiteY166" fmla="*/ 3217817 h 3577510"/>
                    <a:gd name="connsiteX167" fmla="*/ 1112396 w 1997274"/>
                    <a:gd name="connsiteY167" fmla="*/ 3022802 h 3577510"/>
                    <a:gd name="connsiteX168" fmla="*/ 1086394 w 1997274"/>
                    <a:gd name="connsiteY168" fmla="*/ 2697779 h 3577510"/>
                    <a:gd name="connsiteX169" fmla="*/ 1203403 w 1997274"/>
                    <a:gd name="connsiteY169" fmla="*/ 2437760 h 3577510"/>
                    <a:gd name="connsiteX170" fmla="*/ 1155732 w 1997274"/>
                    <a:gd name="connsiteY170" fmla="*/ 2177741 h 3577510"/>
                    <a:gd name="connsiteX171" fmla="*/ 1147065 w 1997274"/>
                    <a:gd name="connsiteY171" fmla="*/ 1961058 h 3577510"/>
                    <a:gd name="connsiteX172" fmla="*/ 1207736 w 1997274"/>
                    <a:gd name="connsiteY172" fmla="*/ 1792046 h 3577510"/>
                    <a:gd name="connsiteX173" fmla="*/ 1233738 w 1997274"/>
                    <a:gd name="connsiteY173" fmla="*/ 1705373 h 3577510"/>
                    <a:gd name="connsiteX174" fmla="*/ 1264074 w 1997274"/>
                    <a:gd name="connsiteY174" fmla="*/ 1705373 h 3577510"/>
                    <a:gd name="connsiteX175" fmla="*/ 1251073 w 1997274"/>
                    <a:gd name="connsiteY175" fmla="*/ 1900387 h 3577510"/>
                    <a:gd name="connsiteX176" fmla="*/ 1216404 w 1997274"/>
                    <a:gd name="connsiteY176" fmla="*/ 2082401 h 3577510"/>
                    <a:gd name="connsiteX177" fmla="*/ 1238072 w 1997274"/>
                    <a:gd name="connsiteY177" fmla="*/ 2216744 h 3577510"/>
                    <a:gd name="connsiteX178" fmla="*/ 1268407 w 1997274"/>
                    <a:gd name="connsiteY178" fmla="*/ 2277415 h 3577510"/>
                    <a:gd name="connsiteX179" fmla="*/ 1290076 w 1997274"/>
                    <a:gd name="connsiteY179" fmla="*/ 1883053 h 3577510"/>
                    <a:gd name="connsiteX180" fmla="*/ 1285742 w 1997274"/>
                    <a:gd name="connsiteY180" fmla="*/ 1666370 h 3577510"/>
                    <a:gd name="connsiteX181" fmla="*/ 1324745 w 1997274"/>
                    <a:gd name="connsiteY181" fmla="*/ 1198336 h 3577510"/>
                    <a:gd name="connsiteX182" fmla="*/ 1199069 w 1997274"/>
                    <a:gd name="connsiteY182" fmla="*/ 1449688 h 3577510"/>
                    <a:gd name="connsiteX183" fmla="*/ 1082060 w 1997274"/>
                    <a:gd name="connsiteY183" fmla="*/ 1805047 h 3577510"/>
                    <a:gd name="connsiteX184" fmla="*/ 1129731 w 1997274"/>
                    <a:gd name="connsiteY184" fmla="*/ 2134404 h 3577510"/>
                    <a:gd name="connsiteX185" fmla="*/ 1138398 w 1997274"/>
                    <a:gd name="connsiteY185" fmla="*/ 2424759 h 3577510"/>
                    <a:gd name="connsiteX186" fmla="*/ 952051 w 1997274"/>
                    <a:gd name="connsiteY186" fmla="*/ 2914461 h 3577510"/>
                    <a:gd name="connsiteX187" fmla="*/ 891380 w 1997274"/>
                    <a:gd name="connsiteY187" fmla="*/ 3066139 h 3577510"/>
                    <a:gd name="connsiteX188" fmla="*/ 839376 w 1997274"/>
                    <a:gd name="connsiteY188" fmla="*/ 3321824 h 3577510"/>
                    <a:gd name="connsiteX189" fmla="*/ 778705 w 1997274"/>
                    <a:gd name="connsiteY189" fmla="*/ 3365161 h 3577510"/>
                    <a:gd name="connsiteX190" fmla="*/ 783039 w 1997274"/>
                    <a:gd name="connsiteY190" fmla="*/ 3027136 h 3577510"/>
                    <a:gd name="connsiteX191" fmla="*/ 644362 w 1997274"/>
                    <a:gd name="connsiteY191" fmla="*/ 2849456 h 3577510"/>
                    <a:gd name="connsiteX192" fmla="*/ 596692 w 1997274"/>
                    <a:gd name="connsiteY192" fmla="*/ 3165813 h 3577510"/>
                    <a:gd name="connsiteX193" fmla="*/ 596692 w 1997274"/>
                    <a:gd name="connsiteY193" fmla="*/ 3274154 h 3577510"/>
                    <a:gd name="connsiteX194" fmla="*/ 557689 w 1997274"/>
                    <a:gd name="connsiteY194" fmla="*/ 3304490 h 3577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997274" h="3577510">
                      <a:moveTo>
                        <a:pt x="197996" y="3577510"/>
                      </a:moveTo>
                      <a:cubicBezTo>
                        <a:pt x="188606" y="3537785"/>
                        <a:pt x="179217" y="3498060"/>
                        <a:pt x="176328" y="3438833"/>
                      </a:cubicBezTo>
                      <a:cubicBezTo>
                        <a:pt x="173439" y="3379606"/>
                        <a:pt x="178494" y="3273431"/>
                        <a:pt x="180661" y="3222150"/>
                      </a:cubicBezTo>
                      <a:cubicBezTo>
                        <a:pt x="182828" y="3170869"/>
                        <a:pt x="188607" y="3160757"/>
                        <a:pt x="189329" y="3131144"/>
                      </a:cubicBezTo>
                      <a:cubicBezTo>
                        <a:pt x="190051" y="3101531"/>
                        <a:pt x="197274" y="3071917"/>
                        <a:pt x="184995" y="3044471"/>
                      </a:cubicBezTo>
                      <a:cubicBezTo>
                        <a:pt x="172716" y="3017025"/>
                        <a:pt x="132992" y="2988855"/>
                        <a:pt x="115657" y="2966465"/>
                      </a:cubicBezTo>
                      <a:cubicBezTo>
                        <a:pt x="98322" y="2944074"/>
                        <a:pt x="89654" y="2930352"/>
                        <a:pt x="80987" y="2910128"/>
                      </a:cubicBezTo>
                      <a:cubicBezTo>
                        <a:pt x="72320" y="2889904"/>
                        <a:pt x="75932" y="2874014"/>
                        <a:pt x="63653" y="2845123"/>
                      </a:cubicBezTo>
                      <a:cubicBezTo>
                        <a:pt x="51374" y="2816232"/>
                        <a:pt x="16705" y="2766395"/>
                        <a:pt x="7315" y="2736782"/>
                      </a:cubicBezTo>
                      <a:cubicBezTo>
                        <a:pt x="-2075" y="2707169"/>
                        <a:pt x="-2797" y="2677555"/>
                        <a:pt x="7315" y="2667443"/>
                      </a:cubicBezTo>
                      <a:cubicBezTo>
                        <a:pt x="17427" y="2657331"/>
                        <a:pt x="47762" y="2651553"/>
                        <a:pt x="67986" y="2676110"/>
                      </a:cubicBezTo>
                      <a:cubicBezTo>
                        <a:pt x="88210" y="2700667"/>
                        <a:pt x="110601" y="2771451"/>
                        <a:pt x="128658" y="2814787"/>
                      </a:cubicBezTo>
                      <a:cubicBezTo>
                        <a:pt x="146715" y="2858123"/>
                        <a:pt x="164772" y="2925295"/>
                        <a:pt x="176328" y="2936129"/>
                      </a:cubicBezTo>
                      <a:cubicBezTo>
                        <a:pt x="187884" y="2946963"/>
                        <a:pt x="187162" y="2906516"/>
                        <a:pt x="197996" y="2879792"/>
                      </a:cubicBezTo>
                      <a:cubicBezTo>
                        <a:pt x="208830" y="2853068"/>
                        <a:pt x="234832" y="2842233"/>
                        <a:pt x="241332" y="2775784"/>
                      </a:cubicBezTo>
                      <a:cubicBezTo>
                        <a:pt x="247832" y="2709335"/>
                        <a:pt x="251445" y="2583659"/>
                        <a:pt x="236999" y="2481096"/>
                      </a:cubicBezTo>
                      <a:cubicBezTo>
                        <a:pt x="222554" y="2378533"/>
                        <a:pt x="183550" y="2239134"/>
                        <a:pt x="154659" y="2160406"/>
                      </a:cubicBezTo>
                      <a:cubicBezTo>
                        <a:pt x="125768" y="2081678"/>
                        <a:pt x="77376" y="2040509"/>
                        <a:pt x="63653" y="2008729"/>
                      </a:cubicBezTo>
                      <a:cubicBezTo>
                        <a:pt x="49930" y="1976949"/>
                        <a:pt x="58597" y="1971171"/>
                        <a:pt x="72320" y="1969726"/>
                      </a:cubicBezTo>
                      <a:cubicBezTo>
                        <a:pt x="86043" y="1968281"/>
                        <a:pt x="130824" y="2039786"/>
                        <a:pt x="145992" y="2000061"/>
                      </a:cubicBezTo>
                      <a:cubicBezTo>
                        <a:pt x="161160" y="1960336"/>
                        <a:pt x="153937" y="1797824"/>
                        <a:pt x="163327" y="1731375"/>
                      </a:cubicBezTo>
                      <a:cubicBezTo>
                        <a:pt x="172717" y="1664926"/>
                        <a:pt x="198719" y="1649035"/>
                        <a:pt x="202330" y="1601365"/>
                      </a:cubicBezTo>
                      <a:cubicBezTo>
                        <a:pt x="205941" y="1553695"/>
                        <a:pt x="184995" y="1490135"/>
                        <a:pt x="184995" y="1445354"/>
                      </a:cubicBezTo>
                      <a:cubicBezTo>
                        <a:pt x="184995" y="1400573"/>
                        <a:pt x="190051" y="1331234"/>
                        <a:pt x="202330" y="1332679"/>
                      </a:cubicBezTo>
                      <a:cubicBezTo>
                        <a:pt x="214609" y="1334124"/>
                        <a:pt x="250722" y="1415018"/>
                        <a:pt x="258667" y="1454021"/>
                      </a:cubicBezTo>
                      <a:cubicBezTo>
                        <a:pt x="266612" y="1493024"/>
                        <a:pt x="252167" y="1537083"/>
                        <a:pt x="250000" y="1566696"/>
                      </a:cubicBezTo>
                      <a:cubicBezTo>
                        <a:pt x="247833" y="1596309"/>
                        <a:pt x="234832" y="1635312"/>
                        <a:pt x="245666" y="1631701"/>
                      </a:cubicBezTo>
                      <a:cubicBezTo>
                        <a:pt x="256500" y="1628090"/>
                        <a:pt x="304893" y="1573197"/>
                        <a:pt x="315005" y="1545028"/>
                      </a:cubicBezTo>
                      <a:cubicBezTo>
                        <a:pt x="325117" y="1516859"/>
                        <a:pt x="307059" y="1494469"/>
                        <a:pt x="306337" y="1462689"/>
                      </a:cubicBezTo>
                      <a:cubicBezTo>
                        <a:pt x="305615" y="1430909"/>
                        <a:pt x="303448" y="1374571"/>
                        <a:pt x="310671" y="1354347"/>
                      </a:cubicBezTo>
                      <a:cubicBezTo>
                        <a:pt x="317894" y="1334123"/>
                        <a:pt x="340285" y="1328346"/>
                        <a:pt x="349674" y="1341347"/>
                      </a:cubicBezTo>
                      <a:cubicBezTo>
                        <a:pt x="359063" y="1354348"/>
                        <a:pt x="359785" y="1430909"/>
                        <a:pt x="367008" y="1432353"/>
                      </a:cubicBezTo>
                      <a:cubicBezTo>
                        <a:pt x="374231" y="1433797"/>
                        <a:pt x="385065" y="1344236"/>
                        <a:pt x="393010" y="1350014"/>
                      </a:cubicBezTo>
                      <a:cubicBezTo>
                        <a:pt x="400955" y="1355792"/>
                        <a:pt x="415400" y="1433075"/>
                        <a:pt x="414678" y="1467022"/>
                      </a:cubicBezTo>
                      <a:cubicBezTo>
                        <a:pt x="413956" y="1500969"/>
                        <a:pt x="380010" y="1485079"/>
                        <a:pt x="388677" y="1553695"/>
                      </a:cubicBezTo>
                      <a:cubicBezTo>
                        <a:pt x="397344" y="1622311"/>
                        <a:pt x="479683" y="1737875"/>
                        <a:pt x="466682" y="1878719"/>
                      </a:cubicBezTo>
                      <a:cubicBezTo>
                        <a:pt x="453681" y="2019563"/>
                        <a:pt x="335951" y="2263692"/>
                        <a:pt x="310671" y="2398757"/>
                      </a:cubicBezTo>
                      <a:cubicBezTo>
                        <a:pt x="285392" y="2533822"/>
                        <a:pt x="283947" y="2602438"/>
                        <a:pt x="315005" y="2689111"/>
                      </a:cubicBezTo>
                      <a:cubicBezTo>
                        <a:pt x="346063" y="2775784"/>
                        <a:pt x="455848" y="2879070"/>
                        <a:pt x="497018" y="2918795"/>
                      </a:cubicBezTo>
                      <a:cubicBezTo>
                        <a:pt x="538188" y="2958520"/>
                        <a:pt x="546855" y="2954186"/>
                        <a:pt x="562023" y="2927462"/>
                      </a:cubicBezTo>
                      <a:cubicBezTo>
                        <a:pt x="577191" y="2900738"/>
                        <a:pt x="588746" y="2819121"/>
                        <a:pt x="588024" y="2758450"/>
                      </a:cubicBezTo>
                      <a:cubicBezTo>
                        <a:pt x="587302" y="2697779"/>
                        <a:pt x="577190" y="2621218"/>
                        <a:pt x="557689" y="2563436"/>
                      </a:cubicBezTo>
                      <a:cubicBezTo>
                        <a:pt x="538188" y="2505654"/>
                        <a:pt x="491240" y="2455817"/>
                        <a:pt x="471016" y="2411758"/>
                      </a:cubicBezTo>
                      <a:cubicBezTo>
                        <a:pt x="450792" y="2367699"/>
                        <a:pt x="447181" y="2344586"/>
                        <a:pt x="436347" y="2299083"/>
                      </a:cubicBezTo>
                      <a:cubicBezTo>
                        <a:pt x="425513" y="2253580"/>
                        <a:pt x="411789" y="2170518"/>
                        <a:pt x="406011" y="2138738"/>
                      </a:cubicBezTo>
                      <a:cubicBezTo>
                        <a:pt x="400233" y="2106958"/>
                        <a:pt x="397343" y="2124292"/>
                        <a:pt x="401677" y="2108402"/>
                      </a:cubicBezTo>
                      <a:cubicBezTo>
                        <a:pt x="406011" y="2092512"/>
                        <a:pt x="416123" y="2021007"/>
                        <a:pt x="432013" y="2043398"/>
                      </a:cubicBezTo>
                      <a:cubicBezTo>
                        <a:pt x="447903" y="2065789"/>
                        <a:pt x="476794" y="2185686"/>
                        <a:pt x="497018" y="2242746"/>
                      </a:cubicBezTo>
                      <a:cubicBezTo>
                        <a:pt x="517242" y="2299806"/>
                        <a:pt x="531687" y="2335919"/>
                        <a:pt x="553355" y="2385756"/>
                      </a:cubicBezTo>
                      <a:cubicBezTo>
                        <a:pt x="575023" y="2435593"/>
                        <a:pt x="612582" y="2509265"/>
                        <a:pt x="627027" y="2541767"/>
                      </a:cubicBezTo>
                      <a:cubicBezTo>
                        <a:pt x="641472" y="2574269"/>
                        <a:pt x="629916" y="2628440"/>
                        <a:pt x="640028" y="2580770"/>
                      </a:cubicBezTo>
                      <a:cubicBezTo>
                        <a:pt x="650140" y="2533100"/>
                        <a:pt x="698532" y="2368422"/>
                        <a:pt x="687698" y="2255747"/>
                      </a:cubicBezTo>
                      <a:cubicBezTo>
                        <a:pt x="676864" y="2143072"/>
                        <a:pt x="595969" y="1992116"/>
                        <a:pt x="575023" y="1904721"/>
                      </a:cubicBezTo>
                      <a:cubicBezTo>
                        <a:pt x="554077" y="1817326"/>
                        <a:pt x="557689" y="1794935"/>
                        <a:pt x="562023" y="1731375"/>
                      </a:cubicBezTo>
                      <a:cubicBezTo>
                        <a:pt x="566357" y="1667815"/>
                        <a:pt x="604636" y="1605699"/>
                        <a:pt x="601025" y="1523360"/>
                      </a:cubicBezTo>
                      <a:cubicBezTo>
                        <a:pt x="597414" y="1441021"/>
                        <a:pt x="549743" y="1314622"/>
                        <a:pt x="540354" y="1237339"/>
                      </a:cubicBezTo>
                      <a:cubicBezTo>
                        <a:pt x="530965" y="1160056"/>
                        <a:pt x="554078" y="1103718"/>
                        <a:pt x="544688" y="1059659"/>
                      </a:cubicBezTo>
                      <a:cubicBezTo>
                        <a:pt x="535299" y="1015600"/>
                        <a:pt x="488351" y="993210"/>
                        <a:pt x="484017" y="972986"/>
                      </a:cubicBezTo>
                      <a:cubicBezTo>
                        <a:pt x="479683" y="952762"/>
                        <a:pt x="504963" y="933261"/>
                        <a:pt x="518686" y="938317"/>
                      </a:cubicBezTo>
                      <a:cubicBezTo>
                        <a:pt x="532409" y="943373"/>
                        <a:pt x="554077" y="1001877"/>
                        <a:pt x="566356" y="1003322"/>
                      </a:cubicBezTo>
                      <a:cubicBezTo>
                        <a:pt x="578635" y="1004767"/>
                        <a:pt x="577913" y="962874"/>
                        <a:pt x="592358" y="946984"/>
                      </a:cubicBezTo>
                      <a:cubicBezTo>
                        <a:pt x="606803" y="931094"/>
                        <a:pt x="648695" y="863923"/>
                        <a:pt x="653029" y="907982"/>
                      </a:cubicBezTo>
                      <a:cubicBezTo>
                        <a:pt x="657363" y="952041"/>
                        <a:pt x="619804" y="1136943"/>
                        <a:pt x="618360" y="1211337"/>
                      </a:cubicBezTo>
                      <a:cubicBezTo>
                        <a:pt x="616916" y="1285731"/>
                        <a:pt x="639306" y="1329067"/>
                        <a:pt x="644362" y="1354347"/>
                      </a:cubicBezTo>
                      <a:cubicBezTo>
                        <a:pt x="649418" y="1379627"/>
                        <a:pt x="637861" y="1387572"/>
                        <a:pt x="648695" y="1363015"/>
                      </a:cubicBezTo>
                      <a:cubicBezTo>
                        <a:pt x="659529" y="1338458"/>
                        <a:pt x="701422" y="1266229"/>
                        <a:pt x="709367" y="1207003"/>
                      </a:cubicBezTo>
                      <a:cubicBezTo>
                        <a:pt x="717312" y="1147777"/>
                        <a:pt x="708645" y="1064716"/>
                        <a:pt x="696366" y="1007656"/>
                      </a:cubicBezTo>
                      <a:cubicBezTo>
                        <a:pt x="684087" y="950596"/>
                        <a:pt x="649418" y="898592"/>
                        <a:pt x="635695" y="864645"/>
                      </a:cubicBezTo>
                      <a:cubicBezTo>
                        <a:pt x="621972" y="830698"/>
                        <a:pt x="614748" y="835032"/>
                        <a:pt x="614026" y="803974"/>
                      </a:cubicBezTo>
                      <a:cubicBezTo>
                        <a:pt x="613304" y="772916"/>
                        <a:pt x="611860" y="652296"/>
                        <a:pt x="631361" y="678298"/>
                      </a:cubicBezTo>
                      <a:cubicBezTo>
                        <a:pt x="650863" y="704300"/>
                        <a:pt x="706478" y="935428"/>
                        <a:pt x="731035" y="959985"/>
                      </a:cubicBezTo>
                      <a:cubicBezTo>
                        <a:pt x="755592" y="984542"/>
                        <a:pt x="751259" y="863200"/>
                        <a:pt x="778705" y="825642"/>
                      </a:cubicBezTo>
                      <a:cubicBezTo>
                        <a:pt x="806151" y="788084"/>
                        <a:pt x="861045" y="746192"/>
                        <a:pt x="895714" y="734636"/>
                      </a:cubicBezTo>
                      <a:cubicBezTo>
                        <a:pt x="930383" y="723080"/>
                        <a:pt x="991776" y="735358"/>
                        <a:pt x="986720" y="756304"/>
                      </a:cubicBezTo>
                      <a:cubicBezTo>
                        <a:pt x="981664" y="777250"/>
                        <a:pt x="889935" y="826364"/>
                        <a:pt x="865378" y="860311"/>
                      </a:cubicBezTo>
                      <a:cubicBezTo>
                        <a:pt x="840821" y="894258"/>
                        <a:pt x="842987" y="928205"/>
                        <a:pt x="839376" y="959985"/>
                      </a:cubicBezTo>
                      <a:cubicBezTo>
                        <a:pt x="835765" y="991765"/>
                        <a:pt x="835765" y="1008378"/>
                        <a:pt x="843710" y="1050992"/>
                      </a:cubicBezTo>
                      <a:cubicBezTo>
                        <a:pt x="851655" y="1093606"/>
                        <a:pt x="874767" y="1230839"/>
                        <a:pt x="887046" y="1215671"/>
                      </a:cubicBezTo>
                      <a:cubicBezTo>
                        <a:pt x="899325" y="1200503"/>
                        <a:pt x="897881" y="1030768"/>
                        <a:pt x="917382" y="959985"/>
                      </a:cubicBezTo>
                      <a:cubicBezTo>
                        <a:pt x="936883" y="889202"/>
                        <a:pt x="976609" y="861034"/>
                        <a:pt x="1004055" y="790973"/>
                      </a:cubicBezTo>
                      <a:cubicBezTo>
                        <a:pt x="1031501" y="720912"/>
                        <a:pt x="1069059" y="585124"/>
                        <a:pt x="1082060" y="539621"/>
                      </a:cubicBezTo>
                      <a:cubicBezTo>
                        <a:pt x="1095061" y="494118"/>
                        <a:pt x="1078449" y="480395"/>
                        <a:pt x="1082060" y="517953"/>
                      </a:cubicBezTo>
                      <a:cubicBezTo>
                        <a:pt x="1085672" y="555511"/>
                        <a:pt x="1117452" y="693466"/>
                        <a:pt x="1103729" y="764971"/>
                      </a:cubicBezTo>
                      <a:cubicBezTo>
                        <a:pt x="1090006" y="836476"/>
                        <a:pt x="1024278" y="855255"/>
                        <a:pt x="999721" y="946984"/>
                      </a:cubicBezTo>
                      <a:cubicBezTo>
                        <a:pt x="975164" y="1038713"/>
                        <a:pt x="954941" y="1192558"/>
                        <a:pt x="956385" y="1315345"/>
                      </a:cubicBezTo>
                      <a:cubicBezTo>
                        <a:pt x="957829" y="1438132"/>
                        <a:pt x="998276" y="1618701"/>
                        <a:pt x="1008388" y="1683705"/>
                      </a:cubicBezTo>
                      <a:cubicBezTo>
                        <a:pt x="1018500" y="1748709"/>
                        <a:pt x="998999" y="1740764"/>
                        <a:pt x="1017056" y="1705373"/>
                      </a:cubicBezTo>
                      <a:cubicBezTo>
                        <a:pt x="1035113" y="1669982"/>
                        <a:pt x="1098673" y="1579697"/>
                        <a:pt x="1116730" y="1471356"/>
                      </a:cubicBezTo>
                      <a:cubicBezTo>
                        <a:pt x="1134787" y="1363015"/>
                        <a:pt x="1125397" y="1126109"/>
                        <a:pt x="1125397" y="1055326"/>
                      </a:cubicBezTo>
                      <a:cubicBezTo>
                        <a:pt x="1125397" y="984543"/>
                        <a:pt x="1108063" y="1035102"/>
                        <a:pt x="1116730" y="1046658"/>
                      </a:cubicBezTo>
                      <a:cubicBezTo>
                        <a:pt x="1125397" y="1058214"/>
                        <a:pt x="1166567" y="1079883"/>
                        <a:pt x="1177401" y="1124664"/>
                      </a:cubicBezTo>
                      <a:cubicBezTo>
                        <a:pt x="1188235" y="1169445"/>
                        <a:pt x="1163677" y="1308122"/>
                        <a:pt x="1181734" y="1315345"/>
                      </a:cubicBezTo>
                      <a:cubicBezTo>
                        <a:pt x="1199791" y="1322568"/>
                        <a:pt x="1261185" y="1217838"/>
                        <a:pt x="1285742" y="1168001"/>
                      </a:cubicBezTo>
                      <a:cubicBezTo>
                        <a:pt x="1310299" y="1118164"/>
                        <a:pt x="1326189" y="1082772"/>
                        <a:pt x="1329078" y="1016323"/>
                      </a:cubicBezTo>
                      <a:cubicBezTo>
                        <a:pt x="1331967" y="949874"/>
                        <a:pt x="1323301" y="825642"/>
                        <a:pt x="1303077" y="769305"/>
                      </a:cubicBezTo>
                      <a:cubicBezTo>
                        <a:pt x="1282853" y="712968"/>
                        <a:pt x="1233738" y="710800"/>
                        <a:pt x="1207736" y="678298"/>
                      </a:cubicBezTo>
                      <a:cubicBezTo>
                        <a:pt x="1181734" y="645796"/>
                        <a:pt x="1157899" y="603182"/>
                        <a:pt x="1147065" y="574291"/>
                      </a:cubicBezTo>
                      <a:cubicBezTo>
                        <a:pt x="1136231" y="545400"/>
                        <a:pt x="1112397" y="499896"/>
                        <a:pt x="1142732" y="504952"/>
                      </a:cubicBezTo>
                      <a:cubicBezTo>
                        <a:pt x="1173068" y="510008"/>
                        <a:pt x="1290798" y="556234"/>
                        <a:pt x="1329078" y="604626"/>
                      </a:cubicBezTo>
                      <a:cubicBezTo>
                        <a:pt x="1367358" y="653018"/>
                        <a:pt x="1362303" y="757749"/>
                        <a:pt x="1372415" y="795307"/>
                      </a:cubicBezTo>
                      <a:cubicBezTo>
                        <a:pt x="1382527" y="832865"/>
                        <a:pt x="1371693" y="857422"/>
                        <a:pt x="1389750" y="829976"/>
                      </a:cubicBezTo>
                      <a:cubicBezTo>
                        <a:pt x="1407807" y="802529"/>
                        <a:pt x="1460532" y="707189"/>
                        <a:pt x="1480756" y="630628"/>
                      </a:cubicBezTo>
                      <a:cubicBezTo>
                        <a:pt x="1500980" y="554067"/>
                        <a:pt x="1498813" y="413945"/>
                        <a:pt x="1511092" y="370609"/>
                      </a:cubicBezTo>
                      <a:cubicBezTo>
                        <a:pt x="1523371" y="327272"/>
                        <a:pt x="1545761" y="332329"/>
                        <a:pt x="1554428" y="370609"/>
                      </a:cubicBezTo>
                      <a:cubicBezTo>
                        <a:pt x="1563095" y="408889"/>
                        <a:pt x="1586208" y="492673"/>
                        <a:pt x="1563095" y="600292"/>
                      </a:cubicBezTo>
                      <a:cubicBezTo>
                        <a:pt x="1539982" y="707911"/>
                        <a:pt x="1441753" y="892092"/>
                        <a:pt x="1415751" y="1016323"/>
                      </a:cubicBezTo>
                      <a:cubicBezTo>
                        <a:pt x="1389749" y="1140554"/>
                        <a:pt x="1409251" y="1285731"/>
                        <a:pt x="1407084" y="1345680"/>
                      </a:cubicBezTo>
                      <a:cubicBezTo>
                        <a:pt x="1404917" y="1405629"/>
                        <a:pt x="1389027" y="1376016"/>
                        <a:pt x="1402750" y="1376016"/>
                      </a:cubicBezTo>
                      <a:cubicBezTo>
                        <a:pt x="1416473" y="1376016"/>
                        <a:pt x="1473533" y="1349291"/>
                        <a:pt x="1489423" y="1345680"/>
                      </a:cubicBezTo>
                      <a:cubicBezTo>
                        <a:pt x="1505313" y="1342068"/>
                        <a:pt x="1481479" y="1404906"/>
                        <a:pt x="1498091" y="1354347"/>
                      </a:cubicBezTo>
                      <a:cubicBezTo>
                        <a:pt x="1514703" y="1303788"/>
                        <a:pt x="1570318" y="1204114"/>
                        <a:pt x="1589097" y="1042325"/>
                      </a:cubicBezTo>
                      <a:cubicBezTo>
                        <a:pt x="1607876" y="880536"/>
                        <a:pt x="1602099" y="497007"/>
                        <a:pt x="1610766" y="383610"/>
                      </a:cubicBezTo>
                      <a:cubicBezTo>
                        <a:pt x="1619433" y="270213"/>
                        <a:pt x="1625933" y="320050"/>
                        <a:pt x="1641101" y="361942"/>
                      </a:cubicBezTo>
                      <a:cubicBezTo>
                        <a:pt x="1656269" y="403834"/>
                        <a:pt x="1696716" y="525899"/>
                        <a:pt x="1701772" y="634962"/>
                      </a:cubicBezTo>
                      <a:cubicBezTo>
                        <a:pt x="1706828" y="744025"/>
                        <a:pt x="1677215" y="951318"/>
                        <a:pt x="1671437" y="1016323"/>
                      </a:cubicBezTo>
                      <a:cubicBezTo>
                        <a:pt x="1665659" y="1081328"/>
                        <a:pt x="1647602" y="1051714"/>
                        <a:pt x="1667103" y="1024990"/>
                      </a:cubicBezTo>
                      <a:cubicBezTo>
                        <a:pt x="1686604" y="998266"/>
                        <a:pt x="1772555" y="936150"/>
                        <a:pt x="1788445" y="855978"/>
                      </a:cubicBezTo>
                      <a:cubicBezTo>
                        <a:pt x="1804335" y="775805"/>
                        <a:pt x="1779778" y="632072"/>
                        <a:pt x="1762443" y="543955"/>
                      </a:cubicBezTo>
                      <a:cubicBezTo>
                        <a:pt x="1745109" y="455837"/>
                        <a:pt x="1693105" y="407445"/>
                        <a:pt x="1684438" y="327273"/>
                      </a:cubicBezTo>
                      <a:cubicBezTo>
                        <a:pt x="1675771" y="247101"/>
                        <a:pt x="1701773" y="113479"/>
                        <a:pt x="1710440" y="62920"/>
                      </a:cubicBezTo>
                      <a:cubicBezTo>
                        <a:pt x="1719107" y="12361"/>
                        <a:pt x="1724885" y="-27364"/>
                        <a:pt x="1736441" y="23917"/>
                      </a:cubicBezTo>
                      <a:cubicBezTo>
                        <a:pt x="1747997" y="75198"/>
                        <a:pt x="1755221" y="262268"/>
                        <a:pt x="1779778" y="370609"/>
                      </a:cubicBezTo>
                      <a:cubicBezTo>
                        <a:pt x="1804335" y="478950"/>
                        <a:pt x="1880897" y="554790"/>
                        <a:pt x="1883786" y="673965"/>
                      </a:cubicBezTo>
                      <a:cubicBezTo>
                        <a:pt x="1886675" y="793140"/>
                        <a:pt x="1841894" y="992488"/>
                        <a:pt x="1797113" y="1085661"/>
                      </a:cubicBezTo>
                      <a:cubicBezTo>
                        <a:pt x="1752332" y="1178834"/>
                        <a:pt x="1654102" y="1168000"/>
                        <a:pt x="1615099" y="1233005"/>
                      </a:cubicBezTo>
                      <a:cubicBezTo>
                        <a:pt x="1576096" y="1298010"/>
                        <a:pt x="1568873" y="1413574"/>
                        <a:pt x="1563095" y="1475690"/>
                      </a:cubicBezTo>
                      <a:cubicBezTo>
                        <a:pt x="1557317" y="1537806"/>
                        <a:pt x="1574652" y="1583309"/>
                        <a:pt x="1580430" y="1605699"/>
                      </a:cubicBezTo>
                      <a:cubicBezTo>
                        <a:pt x="1586208" y="1628089"/>
                        <a:pt x="1576819" y="1631701"/>
                        <a:pt x="1597765" y="1610033"/>
                      </a:cubicBezTo>
                      <a:cubicBezTo>
                        <a:pt x="1618711" y="1588365"/>
                        <a:pt x="1666381" y="1541417"/>
                        <a:pt x="1706106" y="1475690"/>
                      </a:cubicBezTo>
                      <a:cubicBezTo>
                        <a:pt x="1745831" y="1409963"/>
                        <a:pt x="1805780" y="1292954"/>
                        <a:pt x="1836115" y="1215671"/>
                      </a:cubicBezTo>
                      <a:cubicBezTo>
                        <a:pt x="1866450" y="1138388"/>
                        <a:pt x="1875840" y="1050270"/>
                        <a:pt x="1888119" y="1011989"/>
                      </a:cubicBezTo>
                      <a:cubicBezTo>
                        <a:pt x="1900398" y="973708"/>
                        <a:pt x="1907620" y="939039"/>
                        <a:pt x="1909787" y="985987"/>
                      </a:cubicBezTo>
                      <a:cubicBezTo>
                        <a:pt x="1911954" y="1032935"/>
                        <a:pt x="1943734" y="1174501"/>
                        <a:pt x="1901120" y="1293676"/>
                      </a:cubicBezTo>
                      <a:cubicBezTo>
                        <a:pt x="1858506" y="1412851"/>
                        <a:pt x="1703217" y="1622311"/>
                        <a:pt x="1654102" y="1701039"/>
                      </a:cubicBezTo>
                      <a:cubicBezTo>
                        <a:pt x="1604987" y="1779767"/>
                        <a:pt x="1653380" y="1666370"/>
                        <a:pt x="1606432" y="1766044"/>
                      </a:cubicBezTo>
                      <a:cubicBezTo>
                        <a:pt x="1559484" y="1865718"/>
                        <a:pt x="1372415" y="2299083"/>
                        <a:pt x="1372415" y="2299083"/>
                      </a:cubicBezTo>
                      <a:lnTo>
                        <a:pt x="1372415" y="2299083"/>
                      </a:lnTo>
                      <a:cubicBezTo>
                        <a:pt x="1392639" y="2340975"/>
                        <a:pt x="1475700" y="2463762"/>
                        <a:pt x="1493757" y="2550435"/>
                      </a:cubicBezTo>
                      <a:cubicBezTo>
                        <a:pt x="1511814" y="2637108"/>
                        <a:pt x="1482200" y="2781563"/>
                        <a:pt x="1480756" y="2819121"/>
                      </a:cubicBezTo>
                      <a:cubicBezTo>
                        <a:pt x="1479312" y="2856679"/>
                        <a:pt x="1472089" y="2790229"/>
                        <a:pt x="1485090" y="2775784"/>
                      </a:cubicBezTo>
                      <a:cubicBezTo>
                        <a:pt x="1498091" y="2761339"/>
                        <a:pt x="1543594" y="2774340"/>
                        <a:pt x="1558762" y="2732448"/>
                      </a:cubicBezTo>
                      <a:cubicBezTo>
                        <a:pt x="1573930" y="2690556"/>
                        <a:pt x="1558762" y="2604605"/>
                        <a:pt x="1576096" y="2524433"/>
                      </a:cubicBezTo>
                      <a:cubicBezTo>
                        <a:pt x="1593430" y="2444261"/>
                        <a:pt x="1623044" y="2329419"/>
                        <a:pt x="1662769" y="2251413"/>
                      </a:cubicBezTo>
                      <a:cubicBezTo>
                        <a:pt x="1702494" y="2173407"/>
                        <a:pt x="1795668" y="2130793"/>
                        <a:pt x="1814447" y="2056399"/>
                      </a:cubicBezTo>
                      <a:cubicBezTo>
                        <a:pt x="1833226" y="1982005"/>
                        <a:pt x="1774722" y="1878719"/>
                        <a:pt x="1775444" y="1805047"/>
                      </a:cubicBezTo>
                      <a:cubicBezTo>
                        <a:pt x="1776166" y="1731375"/>
                        <a:pt x="1808669" y="1647591"/>
                        <a:pt x="1818781" y="1614366"/>
                      </a:cubicBezTo>
                      <a:cubicBezTo>
                        <a:pt x="1828893" y="1581141"/>
                        <a:pt x="1829615" y="1560918"/>
                        <a:pt x="1836115" y="1605699"/>
                      </a:cubicBezTo>
                      <a:cubicBezTo>
                        <a:pt x="1842615" y="1650480"/>
                        <a:pt x="1846228" y="1794213"/>
                        <a:pt x="1857784" y="1883053"/>
                      </a:cubicBezTo>
                      <a:cubicBezTo>
                        <a:pt x="1869341" y="1971893"/>
                        <a:pt x="1927844" y="2054232"/>
                        <a:pt x="1905454" y="2138738"/>
                      </a:cubicBezTo>
                      <a:cubicBezTo>
                        <a:pt x="1883064" y="2223244"/>
                        <a:pt x="1755221" y="2340253"/>
                        <a:pt x="1723441" y="2390090"/>
                      </a:cubicBezTo>
                      <a:cubicBezTo>
                        <a:pt x="1691661" y="2439927"/>
                        <a:pt x="1714773" y="2437760"/>
                        <a:pt x="1714773" y="2437760"/>
                      </a:cubicBezTo>
                      <a:lnTo>
                        <a:pt x="1714773" y="2437760"/>
                      </a:lnTo>
                      <a:cubicBezTo>
                        <a:pt x="1741497" y="2414647"/>
                        <a:pt x="1834670" y="2330141"/>
                        <a:pt x="1875118" y="2299083"/>
                      </a:cubicBezTo>
                      <a:cubicBezTo>
                        <a:pt x="1915566" y="2268025"/>
                        <a:pt x="1957458" y="2251413"/>
                        <a:pt x="1957458" y="2251413"/>
                      </a:cubicBezTo>
                      <a:cubicBezTo>
                        <a:pt x="1976237" y="2240579"/>
                        <a:pt x="2015239" y="2200853"/>
                        <a:pt x="1987793" y="2234078"/>
                      </a:cubicBezTo>
                      <a:cubicBezTo>
                        <a:pt x="1960347" y="2267303"/>
                        <a:pt x="1841894" y="2372033"/>
                        <a:pt x="1792779" y="2450761"/>
                      </a:cubicBezTo>
                      <a:cubicBezTo>
                        <a:pt x="1743664" y="2529489"/>
                        <a:pt x="1716940" y="2637108"/>
                        <a:pt x="1693105" y="2706446"/>
                      </a:cubicBezTo>
                      <a:cubicBezTo>
                        <a:pt x="1669270" y="2775784"/>
                        <a:pt x="1659157" y="2800342"/>
                        <a:pt x="1649768" y="2866791"/>
                      </a:cubicBezTo>
                      <a:cubicBezTo>
                        <a:pt x="1640379" y="2933240"/>
                        <a:pt x="1639657" y="3053138"/>
                        <a:pt x="1636768" y="3105142"/>
                      </a:cubicBezTo>
                      <a:cubicBezTo>
                        <a:pt x="1633879" y="3157146"/>
                        <a:pt x="1642546" y="3163646"/>
                        <a:pt x="1632434" y="3178814"/>
                      </a:cubicBezTo>
                      <a:cubicBezTo>
                        <a:pt x="1622322" y="3193982"/>
                        <a:pt x="1591264" y="3239484"/>
                        <a:pt x="1576096" y="3196148"/>
                      </a:cubicBezTo>
                      <a:cubicBezTo>
                        <a:pt x="1560928" y="3152812"/>
                        <a:pt x="1560928" y="2952742"/>
                        <a:pt x="1541427" y="2918795"/>
                      </a:cubicBezTo>
                      <a:cubicBezTo>
                        <a:pt x="1521926" y="2884848"/>
                        <a:pt x="1492313" y="2953464"/>
                        <a:pt x="1459088" y="2992467"/>
                      </a:cubicBezTo>
                      <a:cubicBezTo>
                        <a:pt x="1425863" y="3031470"/>
                        <a:pt x="1375304" y="3076251"/>
                        <a:pt x="1342079" y="3152812"/>
                      </a:cubicBezTo>
                      <a:cubicBezTo>
                        <a:pt x="1308854" y="3229373"/>
                        <a:pt x="1281408" y="3401997"/>
                        <a:pt x="1259740" y="3451834"/>
                      </a:cubicBezTo>
                      <a:cubicBezTo>
                        <a:pt x="1238072" y="3501671"/>
                        <a:pt x="1221459" y="3490837"/>
                        <a:pt x="1212070" y="3451834"/>
                      </a:cubicBezTo>
                      <a:cubicBezTo>
                        <a:pt x="1202681" y="3412831"/>
                        <a:pt x="1220015" y="3289322"/>
                        <a:pt x="1203403" y="3217817"/>
                      </a:cubicBezTo>
                      <a:cubicBezTo>
                        <a:pt x="1186791" y="3146312"/>
                        <a:pt x="1131897" y="3109475"/>
                        <a:pt x="1112396" y="3022802"/>
                      </a:cubicBezTo>
                      <a:cubicBezTo>
                        <a:pt x="1092895" y="2936129"/>
                        <a:pt x="1071226" y="2795286"/>
                        <a:pt x="1086394" y="2697779"/>
                      </a:cubicBezTo>
                      <a:cubicBezTo>
                        <a:pt x="1101562" y="2600272"/>
                        <a:pt x="1191847" y="2524433"/>
                        <a:pt x="1203403" y="2437760"/>
                      </a:cubicBezTo>
                      <a:cubicBezTo>
                        <a:pt x="1214959" y="2351087"/>
                        <a:pt x="1165122" y="2257191"/>
                        <a:pt x="1155732" y="2177741"/>
                      </a:cubicBezTo>
                      <a:cubicBezTo>
                        <a:pt x="1146342" y="2098291"/>
                        <a:pt x="1138398" y="2025341"/>
                        <a:pt x="1147065" y="1961058"/>
                      </a:cubicBezTo>
                      <a:cubicBezTo>
                        <a:pt x="1155732" y="1896775"/>
                        <a:pt x="1193291" y="1834660"/>
                        <a:pt x="1207736" y="1792046"/>
                      </a:cubicBezTo>
                      <a:cubicBezTo>
                        <a:pt x="1222182" y="1749432"/>
                        <a:pt x="1224348" y="1719818"/>
                        <a:pt x="1233738" y="1705373"/>
                      </a:cubicBezTo>
                      <a:cubicBezTo>
                        <a:pt x="1243128" y="1690928"/>
                        <a:pt x="1261185" y="1672871"/>
                        <a:pt x="1264074" y="1705373"/>
                      </a:cubicBezTo>
                      <a:cubicBezTo>
                        <a:pt x="1266963" y="1737875"/>
                        <a:pt x="1259018" y="1837549"/>
                        <a:pt x="1251073" y="1900387"/>
                      </a:cubicBezTo>
                      <a:cubicBezTo>
                        <a:pt x="1243128" y="1963225"/>
                        <a:pt x="1218571" y="2029675"/>
                        <a:pt x="1216404" y="2082401"/>
                      </a:cubicBezTo>
                      <a:cubicBezTo>
                        <a:pt x="1214237" y="2135127"/>
                        <a:pt x="1229405" y="2184242"/>
                        <a:pt x="1238072" y="2216744"/>
                      </a:cubicBezTo>
                      <a:cubicBezTo>
                        <a:pt x="1246739" y="2249246"/>
                        <a:pt x="1259740" y="2333030"/>
                        <a:pt x="1268407" y="2277415"/>
                      </a:cubicBezTo>
                      <a:cubicBezTo>
                        <a:pt x="1277074" y="2221800"/>
                        <a:pt x="1287187" y="1984894"/>
                        <a:pt x="1290076" y="1883053"/>
                      </a:cubicBezTo>
                      <a:cubicBezTo>
                        <a:pt x="1292965" y="1781212"/>
                        <a:pt x="1279964" y="1780489"/>
                        <a:pt x="1285742" y="1666370"/>
                      </a:cubicBezTo>
                      <a:cubicBezTo>
                        <a:pt x="1291520" y="1552251"/>
                        <a:pt x="1339191" y="1234450"/>
                        <a:pt x="1324745" y="1198336"/>
                      </a:cubicBezTo>
                      <a:cubicBezTo>
                        <a:pt x="1310300" y="1162222"/>
                        <a:pt x="1239517" y="1348569"/>
                        <a:pt x="1199069" y="1449688"/>
                      </a:cubicBezTo>
                      <a:cubicBezTo>
                        <a:pt x="1158622" y="1550806"/>
                        <a:pt x="1093616" y="1690928"/>
                        <a:pt x="1082060" y="1805047"/>
                      </a:cubicBezTo>
                      <a:cubicBezTo>
                        <a:pt x="1070504" y="1919166"/>
                        <a:pt x="1120341" y="2031119"/>
                        <a:pt x="1129731" y="2134404"/>
                      </a:cubicBezTo>
                      <a:cubicBezTo>
                        <a:pt x="1139121" y="2237689"/>
                        <a:pt x="1168011" y="2294749"/>
                        <a:pt x="1138398" y="2424759"/>
                      </a:cubicBezTo>
                      <a:cubicBezTo>
                        <a:pt x="1108785" y="2554769"/>
                        <a:pt x="993221" y="2807564"/>
                        <a:pt x="952051" y="2914461"/>
                      </a:cubicBezTo>
                      <a:cubicBezTo>
                        <a:pt x="910881" y="3021358"/>
                        <a:pt x="910159" y="2998245"/>
                        <a:pt x="891380" y="3066139"/>
                      </a:cubicBezTo>
                      <a:cubicBezTo>
                        <a:pt x="872601" y="3134033"/>
                        <a:pt x="858155" y="3271987"/>
                        <a:pt x="839376" y="3321824"/>
                      </a:cubicBezTo>
                      <a:cubicBezTo>
                        <a:pt x="820597" y="3371661"/>
                        <a:pt x="788094" y="3414276"/>
                        <a:pt x="778705" y="3365161"/>
                      </a:cubicBezTo>
                      <a:cubicBezTo>
                        <a:pt x="769316" y="3316046"/>
                        <a:pt x="805430" y="3113087"/>
                        <a:pt x="783039" y="3027136"/>
                      </a:cubicBezTo>
                      <a:cubicBezTo>
                        <a:pt x="760649" y="2941185"/>
                        <a:pt x="675420" y="2826343"/>
                        <a:pt x="644362" y="2849456"/>
                      </a:cubicBezTo>
                      <a:cubicBezTo>
                        <a:pt x="613304" y="2872569"/>
                        <a:pt x="604637" y="3095030"/>
                        <a:pt x="596692" y="3165813"/>
                      </a:cubicBezTo>
                      <a:cubicBezTo>
                        <a:pt x="588747" y="3236596"/>
                        <a:pt x="603193" y="3251041"/>
                        <a:pt x="596692" y="3274154"/>
                      </a:cubicBezTo>
                      <a:cubicBezTo>
                        <a:pt x="590192" y="3297267"/>
                        <a:pt x="573940" y="3300878"/>
                        <a:pt x="557689" y="3304490"/>
                      </a:cubicBezTo>
                    </a:path>
                  </a:pathLst>
                </a:custGeom>
                <a:solidFill>
                  <a:schemeClr val="accent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1" name="Fräi Form 210"/>
                <p:cNvSpPr/>
                <p:nvPr/>
              </p:nvSpPr>
              <p:spPr bwMode="auto">
                <a:xfrm>
                  <a:off x="2006480" y="4851026"/>
                  <a:ext cx="354033" cy="688192"/>
                </a:xfrm>
                <a:custGeom>
                  <a:avLst/>
                  <a:gdLst>
                    <a:gd name="connsiteX0" fmla="*/ 351025 w 354033"/>
                    <a:gd name="connsiteY0" fmla="*/ 388356 h 688192"/>
                    <a:gd name="connsiteX1" fmla="*/ 329357 w 354033"/>
                    <a:gd name="connsiteY1" fmla="*/ 306017 h 688192"/>
                    <a:gd name="connsiteX2" fmla="*/ 346692 w 354033"/>
                    <a:gd name="connsiteY2" fmla="*/ 150005 h 688192"/>
                    <a:gd name="connsiteX3" fmla="*/ 186347 w 354033"/>
                    <a:gd name="connsiteY3" fmla="*/ 93668 h 688192"/>
                    <a:gd name="connsiteX4" fmla="*/ 151677 w 354033"/>
                    <a:gd name="connsiteY4" fmla="*/ 11329 h 688192"/>
                    <a:gd name="connsiteX5" fmla="*/ 208015 w 354033"/>
                    <a:gd name="connsiteY5" fmla="*/ 366688 h 688192"/>
                    <a:gd name="connsiteX6" fmla="*/ 143010 w 354033"/>
                    <a:gd name="connsiteY6" fmla="*/ 379689 h 688192"/>
                    <a:gd name="connsiteX7" fmla="*/ 86673 w 354033"/>
                    <a:gd name="connsiteY7" fmla="*/ 19996 h 688192"/>
                    <a:gd name="connsiteX8" fmla="*/ 43336 w 354033"/>
                    <a:gd name="connsiteY8" fmla="*/ 132671 h 688192"/>
                    <a:gd name="connsiteX9" fmla="*/ 43336 w 354033"/>
                    <a:gd name="connsiteY9" fmla="*/ 635374 h 688192"/>
                    <a:gd name="connsiteX10" fmla="*/ 0 w 354033"/>
                    <a:gd name="connsiteY10" fmla="*/ 648375 h 688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54033" h="688192">
                      <a:moveTo>
                        <a:pt x="351025" y="388356"/>
                      </a:moveTo>
                      <a:cubicBezTo>
                        <a:pt x="340552" y="367049"/>
                        <a:pt x="330079" y="345742"/>
                        <a:pt x="329357" y="306017"/>
                      </a:cubicBezTo>
                      <a:cubicBezTo>
                        <a:pt x="328635" y="266292"/>
                        <a:pt x="370527" y="185396"/>
                        <a:pt x="346692" y="150005"/>
                      </a:cubicBezTo>
                      <a:cubicBezTo>
                        <a:pt x="322857" y="114613"/>
                        <a:pt x="218849" y="116781"/>
                        <a:pt x="186347" y="93668"/>
                      </a:cubicBezTo>
                      <a:cubicBezTo>
                        <a:pt x="153844" y="70555"/>
                        <a:pt x="148066" y="-34174"/>
                        <a:pt x="151677" y="11329"/>
                      </a:cubicBezTo>
                      <a:cubicBezTo>
                        <a:pt x="155288" y="56832"/>
                        <a:pt x="209459" y="305295"/>
                        <a:pt x="208015" y="366688"/>
                      </a:cubicBezTo>
                      <a:cubicBezTo>
                        <a:pt x="206570" y="428081"/>
                        <a:pt x="163234" y="437471"/>
                        <a:pt x="143010" y="379689"/>
                      </a:cubicBezTo>
                      <a:cubicBezTo>
                        <a:pt x="122786" y="321907"/>
                        <a:pt x="103285" y="61166"/>
                        <a:pt x="86673" y="19996"/>
                      </a:cubicBezTo>
                      <a:cubicBezTo>
                        <a:pt x="70061" y="-21174"/>
                        <a:pt x="50559" y="30108"/>
                        <a:pt x="43336" y="132671"/>
                      </a:cubicBezTo>
                      <a:cubicBezTo>
                        <a:pt x="36113" y="235234"/>
                        <a:pt x="50559" y="549424"/>
                        <a:pt x="43336" y="635374"/>
                      </a:cubicBezTo>
                      <a:cubicBezTo>
                        <a:pt x="36113" y="721324"/>
                        <a:pt x="18056" y="684849"/>
                        <a:pt x="0" y="64837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2" name="Fräi Form 211"/>
                <p:cNvSpPr/>
                <p:nvPr/>
              </p:nvSpPr>
              <p:spPr bwMode="auto">
                <a:xfrm>
                  <a:off x="2009983" y="3575622"/>
                  <a:ext cx="176668" cy="619207"/>
                </a:xfrm>
                <a:custGeom>
                  <a:avLst/>
                  <a:gdLst>
                    <a:gd name="connsiteX0" fmla="*/ 57168 w 176668"/>
                    <a:gd name="connsiteY0" fmla="*/ 615017 h 619207"/>
                    <a:gd name="connsiteX1" fmla="*/ 830 w 176668"/>
                    <a:gd name="connsiteY1" fmla="*/ 450338 h 619207"/>
                    <a:gd name="connsiteX2" fmla="*/ 31166 w 176668"/>
                    <a:gd name="connsiteY2" fmla="*/ 142649 h 619207"/>
                    <a:gd name="connsiteX3" fmla="*/ 130840 w 176668"/>
                    <a:gd name="connsiteY3" fmla="*/ 3972 h 619207"/>
                    <a:gd name="connsiteX4" fmla="*/ 174176 w 176668"/>
                    <a:gd name="connsiteY4" fmla="*/ 285660 h 619207"/>
                    <a:gd name="connsiteX5" fmla="*/ 57168 w 176668"/>
                    <a:gd name="connsiteY5" fmla="*/ 615017 h 619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668" h="619207">
                      <a:moveTo>
                        <a:pt x="57168" y="615017"/>
                      </a:moveTo>
                      <a:cubicBezTo>
                        <a:pt x="28277" y="642463"/>
                        <a:pt x="5164" y="529066"/>
                        <a:pt x="830" y="450338"/>
                      </a:cubicBezTo>
                      <a:cubicBezTo>
                        <a:pt x="-3504" y="371610"/>
                        <a:pt x="9498" y="217043"/>
                        <a:pt x="31166" y="142649"/>
                      </a:cubicBezTo>
                      <a:cubicBezTo>
                        <a:pt x="52834" y="68255"/>
                        <a:pt x="107005" y="-19863"/>
                        <a:pt x="130840" y="3972"/>
                      </a:cubicBezTo>
                      <a:cubicBezTo>
                        <a:pt x="154675" y="27807"/>
                        <a:pt x="185733" y="187430"/>
                        <a:pt x="174176" y="285660"/>
                      </a:cubicBezTo>
                      <a:cubicBezTo>
                        <a:pt x="162620" y="383889"/>
                        <a:pt x="86059" y="587571"/>
                        <a:pt x="57168" y="615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3" name="Fräi Form 212"/>
                <p:cNvSpPr/>
                <p:nvPr/>
              </p:nvSpPr>
              <p:spPr bwMode="auto">
                <a:xfrm>
                  <a:off x="2443359" y="3109124"/>
                  <a:ext cx="354550" cy="1082176"/>
                </a:xfrm>
                <a:custGeom>
                  <a:avLst/>
                  <a:gdLst>
                    <a:gd name="connsiteX0" fmla="*/ 156831 w 354550"/>
                    <a:gd name="connsiteY0" fmla="*/ 2436 h 1082176"/>
                    <a:gd name="connsiteX1" fmla="*/ 113494 w 354550"/>
                    <a:gd name="connsiteY1" fmla="*/ 249454 h 1082176"/>
                    <a:gd name="connsiteX2" fmla="*/ 39822 w 354550"/>
                    <a:gd name="connsiteY2" fmla="*/ 401132 h 1082176"/>
                    <a:gd name="connsiteX3" fmla="*/ 819 w 354550"/>
                    <a:gd name="connsiteY3" fmla="*/ 639483 h 1082176"/>
                    <a:gd name="connsiteX4" fmla="*/ 74491 w 354550"/>
                    <a:gd name="connsiteY4" fmla="*/ 825830 h 1082176"/>
                    <a:gd name="connsiteX5" fmla="*/ 109160 w 354550"/>
                    <a:gd name="connsiteY5" fmla="*/ 1025177 h 1082176"/>
                    <a:gd name="connsiteX6" fmla="*/ 117828 w 354550"/>
                    <a:gd name="connsiteY6" fmla="*/ 1077181 h 1082176"/>
                    <a:gd name="connsiteX7" fmla="*/ 178499 w 354550"/>
                    <a:gd name="connsiteY7" fmla="*/ 925503 h 1082176"/>
                    <a:gd name="connsiteX8" fmla="*/ 321509 w 354550"/>
                    <a:gd name="connsiteY8" fmla="*/ 721822 h 1082176"/>
                    <a:gd name="connsiteX9" fmla="*/ 351845 w 354550"/>
                    <a:gd name="connsiteY9" fmla="*/ 652484 h 1082176"/>
                    <a:gd name="connsiteX10" fmla="*/ 273839 w 354550"/>
                    <a:gd name="connsiteY10" fmla="*/ 492139 h 1082176"/>
                    <a:gd name="connsiteX11" fmla="*/ 247837 w 354550"/>
                    <a:gd name="connsiteY11" fmla="*/ 145447 h 1082176"/>
                    <a:gd name="connsiteX12" fmla="*/ 156831 w 354550"/>
                    <a:gd name="connsiteY12" fmla="*/ 2436 h 1082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4550" h="1082176">
                      <a:moveTo>
                        <a:pt x="156831" y="2436"/>
                      </a:moveTo>
                      <a:cubicBezTo>
                        <a:pt x="134441" y="19770"/>
                        <a:pt x="132995" y="183005"/>
                        <a:pt x="113494" y="249454"/>
                      </a:cubicBezTo>
                      <a:cubicBezTo>
                        <a:pt x="93992" y="315903"/>
                        <a:pt x="58601" y="336127"/>
                        <a:pt x="39822" y="401132"/>
                      </a:cubicBezTo>
                      <a:cubicBezTo>
                        <a:pt x="21043" y="466137"/>
                        <a:pt x="-4959" y="568700"/>
                        <a:pt x="819" y="639483"/>
                      </a:cubicBezTo>
                      <a:cubicBezTo>
                        <a:pt x="6597" y="710266"/>
                        <a:pt x="56434" y="761548"/>
                        <a:pt x="74491" y="825830"/>
                      </a:cubicBezTo>
                      <a:cubicBezTo>
                        <a:pt x="92548" y="890112"/>
                        <a:pt x="101937" y="983285"/>
                        <a:pt x="109160" y="1025177"/>
                      </a:cubicBezTo>
                      <a:cubicBezTo>
                        <a:pt x="116383" y="1067069"/>
                        <a:pt x="106272" y="1093793"/>
                        <a:pt x="117828" y="1077181"/>
                      </a:cubicBezTo>
                      <a:cubicBezTo>
                        <a:pt x="129384" y="1060569"/>
                        <a:pt x="144552" y="984729"/>
                        <a:pt x="178499" y="925503"/>
                      </a:cubicBezTo>
                      <a:cubicBezTo>
                        <a:pt x="212446" y="866277"/>
                        <a:pt x="292618" y="767325"/>
                        <a:pt x="321509" y="721822"/>
                      </a:cubicBezTo>
                      <a:cubicBezTo>
                        <a:pt x="350400" y="676319"/>
                        <a:pt x="359790" y="690764"/>
                        <a:pt x="351845" y="652484"/>
                      </a:cubicBezTo>
                      <a:cubicBezTo>
                        <a:pt x="343900" y="614204"/>
                        <a:pt x="291174" y="576645"/>
                        <a:pt x="273839" y="492139"/>
                      </a:cubicBezTo>
                      <a:cubicBezTo>
                        <a:pt x="256504" y="407633"/>
                        <a:pt x="265894" y="227786"/>
                        <a:pt x="247837" y="145447"/>
                      </a:cubicBezTo>
                      <a:cubicBezTo>
                        <a:pt x="229780" y="63108"/>
                        <a:pt x="179221" y="-14898"/>
                        <a:pt x="156831" y="24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4" name="Fräi Form 213"/>
                <p:cNvSpPr/>
                <p:nvPr/>
              </p:nvSpPr>
              <p:spPr bwMode="auto">
                <a:xfrm>
                  <a:off x="2629882" y="3833769"/>
                  <a:ext cx="241562" cy="829541"/>
                </a:xfrm>
                <a:custGeom>
                  <a:avLst/>
                  <a:gdLst>
                    <a:gd name="connsiteX0" fmla="*/ 100317 w 241562"/>
                    <a:gd name="connsiteY0" fmla="*/ 829238 h 829541"/>
                    <a:gd name="connsiteX1" fmla="*/ 65648 w 241562"/>
                    <a:gd name="connsiteY1" fmla="*/ 625556 h 829541"/>
                    <a:gd name="connsiteX2" fmla="*/ 643 w 241562"/>
                    <a:gd name="connsiteY2" fmla="*/ 460877 h 829541"/>
                    <a:gd name="connsiteX3" fmla="*/ 108984 w 241562"/>
                    <a:gd name="connsiteY3" fmla="*/ 257196 h 829541"/>
                    <a:gd name="connsiteX4" fmla="*/ 191324 w 241562"/>
                    <a:gd name="connsiteY4" fmla="*/ 57848 h 829541"/>
                    <a:gd name="connsiteX5" fmla="*/ 195657 w 241562"/>
                    <a:gd name="connsiteY5" fmla="*/ 23179 h 829541"/>
                    <a:gd name="connsiteX6" fmla="*/ 238994 w 241562"/>
                    <a:gd name="connsiteY6" fmla="*/ 374204 h 829541"/>
                    <a:gd name="connsiteX7" fmla="*/ 221659 w 241562"/>
                    <a:gd name="connsiteY7" fmla="*/ 577886 h 829541"/>
                    <a:gd name="connsiteX8" fmla="*/ 100317 w 241562"/>
                    <a:gd name="connsiteY8" fmla="*/ 829238 h 829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1562" h="829541">
                      <a:moveTo>
                        <a:pt x="100317" y="829238"/>
                      </a:moveTo>
                      <a:cubicBezTo>
                        <a:pt x="74315" y="837183"/>
                        <a:pt x="82260" y="686949"/>
                        <a:pt x="65648" y="625556"/>
                      </a:cubicBezTo>
                      <a:cubicBezTo>
                        <a:pt x="49036" y="564163"/>
                        <a:pt x="-6580" y="522270"/>
                        <a:pt x="643" y="460877"/>
                      </a:cubicBezTo>
                      <a:cubicBezTo>
                        <a:pt x="7866" y="399484"/>
                        <a:pt x="77204" y="324367"/>
                        <a:pt x="108984" y="257196"/>
                      </a:cubicBezTo>
                      <a:cubicBezTo>
                        <a:pt x="140764" y="190025"/>
                        <a:pt x="176878" y="96851"/>
                        <a:pt x="191324" y="57848"/>
                      </a:cubicBezTo>
                      <a:cubicBezTo>
                        <a:pt x="205770" y="18845"/>
                        <a:pt x="187712" y="-29547"/>
                        <a:pt x="195657" y="23179"/>
                      </a:cubicBezTo>
                      <a:cubicBezTo>
                        <a:pt x="203602" y="75905"/>
                        <a:pt x="234660" y="281753"/>
                        <a:pt x="238994" y="374204"/>
                      </a:cubicBezTo>
                      <a:cubicBezTo>
                        <a:pt x="243328" y="466655"/>
                        <a:pt x="244772" y="502047"/>
                        <a:pt x="221659" y="577886"/>
                      </a:cubicBezTo>
                      <a:cubicBezTo>
                        <a:pt x="198546" y="653725"/>
                        <a:pt x="126319" y="821293"/>
                        <a:pt x="100317" y="8292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5" name="Fräi Form 214"/>
                <p:cNvSpPr/>
                <p:nvPr/>
              </p:nvSpPr>
              <p:spPr bwMode="auto">
                <a:xfrm>
                  <a:off x="2970928" y="4266989"/>
                  <a:ext cx="257848" cy="799082"/>
                </a:xfrm>
                <a:custGeom>
                  <a:avLst/>
                  <a:gdLst>
                    <a:gd name="connsiteX0" fmla="*/ 79961 w 257848"/>
                    <a:gd name="connsiteY0" fmla="*/ 799047 h 799082"/>
                    <a:gd name="connsiteX1" fmla="*/ 10623 w 257848"/>
                    <a:gd name="connsiteY1" fmla="*/ 647369 h 799082"/>
                    <a:gd name="connsiteX2" fmla="*/ 1955 w 257848"/>
                    <a:gd name="connsiteY2" fmla="*/ 465356 h 799082"/>
                    <a:gd name="connsiteX3" fmla="*/ 27957 w 257848"/>
                    <a:gd name="connsiteY3" fmla="*/ 313678 h 799082"/>
                    <a:gd name="connsiteX4" fmla="*/ 88628 w 257848"/>
                    <a:gd name="connsiteY4" fmla="*/ 192336 h 799082"/>
                    <a:gd name="connsiteX5" fmla="*/ 153633 w 257848"/>
                    <a:gd name="connsiteY5" fmla="*/ 40658 h 799082"/>
                    <a:gd name="connsiteX6" fmla="*/ 166634 w 257848"/>
                    <a:gd name="connsiteY6" fmla="*/ 14656 h 799082"/>
                    <a:gd name="connsiteX7" fmla="*/ 214304 w 257848"/>
                    <a:gd name="connsiteY7" fmla="*/ 240006 h 799082"/>
                    <a:gd name="connsiteX8" fmla="*/ 257641 w 257848"/>
                    <a:gd name="connsiteY8" fmla="*/ 404685 h 799082"/>
                    <a:gd name="connsiteX9" fmla="*/ 227305 w 257848"/>
                    <a:gd name="connsiteY9" fmla="*/ 543362 h 799082"/>
                    <a:gd name="connsiteX10" fmla="*/ 153633 w 257848"/>
                    <a:gd name="connsiteY10" fmla="*/ 660370 h 799082"/>
                    <a:gd name="connsiteX11" fmla="*/ 79961 w 257848"/>
                    <a:gd name="connsiteY11" fmla="*/ 799047 h 79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48" h="799082">
                      <a:moveTo>
                        <a:pt x="79961" y="799047"/>
                      </a:moveTo>
                      <a:cubicBezTo>
                        <a:pt x="56126" y="796880"/>
                        <a:pt x="23624" y="702984"/>
                        <a:pt x="10623" y="647369"/>
                      </a:cubicBezTo>
                      <a:cubicBezTo>
                        <a:pt x="-2378" y="591754"/>
                        <a:pt x="-934" y="520971"/>
                        <a:pt x="1955" y="465356"/>
                      </a:cubicBezTo>
                      <a:cubicBezTo>
                        <a:pt x="4844" y="409741"/>
                        <a:pt x="13512" y="359181"/>
                        <a:pt x="27957" y="313678"/>
                      </a:cubicBezTo>
                      <a:cubicBezTo>
                        <a:pt x="42402" y="268175"/>
                        <a:pt x="67682" y="237839"/>
                        <a:pt x="88628" y="192336"/>
                      </a:cubicBezTo>
                      <a:cubicBezTo>
                        <a:pt x="109574" y="146833"/>
                        <a:pt x="140632" y="70271"/>
                        <a:pt x="153633" y="40658"/>
                      </a:cubicBezTo>
                      <a:cubicBezTo>
                        <a:pt x="166634" y="11045"/>
                        <a:pt x="156522" y="-18569"/>
                        <a:pt x="166634" y="14656"/>
                      </a:cubicBezTo>
                      <a:cubicBezTo>
                        <a:pt x="176746" y="47881"/>
                        <a:pt x="199136" y="175001"/>
                        <a:pt x="214304" y="240006"/>
                      </a:cubicBezTo>
                      <a:cubicBezTo>
                        <a:pt x="229472" y="305011"/>
                        <a:pt x="255474" y="354126"/>
                        <a:pt x="257641" y="404685"/>
                      </a:cubicBezTo>
                      <a:cubicBezTo>
                        <a:pt x="259808" y="455244"/>
                        <a:pt x="244640" y="500748"/>
                        <a:pt x="227305" y="543362"/>
                      </a:cubicBezTo>
                      <a:cubicBezTo>
                        <a:pt x="209970" y="585976"/>
                        <a:pt x="176023" y="617034"/>
                        <a:pt x="153633" y="660370"/>
                      </a:cubicBezTo>
                      <a:cubicBezTo>
                        <a:pt x="131243" y="703706"/>
                        <a:pt x="103796" y="801214"/>
                        <a:pt x="79961" y="7990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6" name="Fräi Form 215"/>
                <p:cNvSpPr/>
                <p:nvPr/>
              </p:nvSpPr>
              <p:spPr bwMode="auto">
                <a:xfrm>
                  <a:off x="3169902" y="3388299"/>
                  <a:ext cx="182545" cy="712609"/>
                </a:xfrm>
                <a:custGeom>
                  <a:avLst/>
                  <a:gdLst>
                    <a:gd name="connsiteX0" fmla="*/ 2329 w 182545"/>
                    <a:gd name="connsiteY0" fmla="*/ 711333 h 712609"/>
                    <a:gd name="connsiteX1" fmla="*/ 19664 w 182545"/>
                    <a:gd name="connsiteY1" fmla="*/ 429646 h 712609"/>
                    <a:gd name="connsiteX2" fmla="*/ 10997 w 182545"/>
                    <a:gd name="connsiteY2" fmla="*/ 316971 h 712609"/>
                    <a:gd name="connsiteX3" fmla="*/ 28331 w 182545"/>
                    <a:gd name="connsiteY3" fmla="*/ 121957 h 712609"/>
                    <a:gd name="connsiteX4" fmla="*/ 41332 w 182545"/>
                    <a:gd name="connsiteY4" fmla="*/ 9282 h 712609"/>
                    <a:gd name="connsiteX5" fmla="*/ 115004 w 182545"/>
                    <a:gd name="connsiteY5" fmla="*/ 22283 h 712609"/>
                    <a:gd name="connsiteX6" fmla="*/ 149673 w 182545"/>
                    <a:gd name="connsiteY6" fmla="*/ 147959 h 712609"/>
                    <a:gd name="connsiteX7" fmla="*/ 180009 w 182545"/>
                    <a:gd name="connsiteY7" fmla="*/ 290969 h 712609"/>
                    <a:gd name="connsiteX8" fmla="*/ 80335 w 182545"/>
                    <a:gd name="connsiteY8" fmla="*/ 524986 h 712609"/>
                    <a:gd name="connsiteX9" fmla="*/ 2329 w 182545"/>
                    <a:gd name="connsiteY9" fmla="*/ 711333 h 71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2545" h="712609">
                      <a:moveTo>
                        <a:pt x="2329" y="711333"/>
                      </a:moveTo>
                      <a:cubicBezTo>
                        <a:pt x="-7783" y="695443"/>
                        <a:pt x="18219" y="495373"/>
                        <a:pt x="19664" y="429646"/>
                      </a:cubicBezTo>
                      <a:cubicBezTo>
                        <a:pt x="21109" y="363919"/>
                        <a:pt x="9553" y="368252"/>
                        <a:pt x="10997" y="316971"/>
                      </a:cubicBezTo>
                      <a:cubicBezTo>
                        <a:pt x="12441" y="265690"/>
                        <a:pt x="23275" y="173238"/>
                        <a:pt x="28331" y="121957"/>
                      </a:cubicBezTo>
                      <a:cubicBezTo>
                        <a:pt x="33387" y="70676"/>
                        <a:pt x="26887" y="25894"/>
                        <a:pt x="41332" y="9282"/>
                      </a:cubicBezTo>
                      <a:cubicBezTo>
                        <a:pt x="55778" y="-7330"/>
                        <a:pt x="96947" y="-830"/>
                        <a:pt x="115004" y="22283"/>
                      </a:cubicBezTo>
                      <a:cubicBezTo>
                        <a:pt x="133061" y="45396"/>
                        <a:pt x="138839" y="103178"/>
                        <a:pt x="149673" y="147959"/>
                      </a:cubicBezTo>
                      <a:cubicBezTo>
                        <a:pt x="160507" y="192740"/>
                        <a:pt x="191565" y="228131"/>
                        <a:pt x="180009" y="290969"/>
                      </a:cubicBezTo>
                      <a:cubicBezTo>
                        <a:pt x="168453" y="353807"/>
                        <a:pt x="111393" y="459259"/>
                        <a:pt x="80335" y="524986"/>
                      </a:cubicBezTo>
                      <a:cubicBezTo>
                        <a:pt x="49277" y="590713"/>
                        <a:pt x="12441" y="727223"/>
                        <a:pt x="2329" y="711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7" name="Fräi Form 216"/>
                <p:cNvSpPr/>
                <p:nvPr/>
              </p:nvSpPr>
              <p:spPr bwMode="auto">
                <a:xfrm>
                  <a:off x="2502268" y="4389178"/>
                  <a:ext cx="177529" cy="498884"/>
                </a:xfrm>
                <a:custGeom>
                  <a:avLst/>
                  <a:gdLst>
                    <a:gd name="connsiteX0" fmla="*/ 132591 w 177529"/>
                    <a:gd name="connsiteY0" fmla="*/ 494845 h 498884"/>
                    <a:gd name="connsiteX1" fmla="*/ 2581 w 177529"/>
                    <a:gd name="connsiteY1" fmla="*/ 278162 h 498884"/>
                    <a:gd name="connsiteX2" fmla="*/ 45918 w 177529"/>
                    <a:gd name="connsiteY2" fmla="*/ 135152 h 498884"/>
                    <a:gd name="connsiteX3" fmla="*/ 45918 w 177529"/>
                    <a:gd name="connsiteY3" fmla="*/ 65813 h 498884"/>
                    <a:gd name="connsiteX4" fmla="*/ 45918 w 177529"/>
                    <a:gd name="connsiteY4" fmla="*/ 9476 h 498884"/>
                    <a:gd name="connsiteX5" fmla="*/ 149925 w 177529"/>
                    <a:gd name="connsiteY5" fmla="*/ 273829 h 498884"/>
                    <a:gd name="connsiteX6" fmla="*/ 175927 w 177529"/>
                    <a:gd name="connsiteY6" fmla="*/ 408172 h 498884"/>
                    <a:gd name="connsiteX7" fmla="*/ 132591 w 177529"/>
                    <a:gd name="connsiteY7" fmla="*/ 494845 h 498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7529" h="498884">
                      <a:moveTo>
                        <a:pt x="132591" y="494845"/>
                      </a:moveTo>
                      <a:cubicBezTo>
                        <a:pt x="103700" y="473177"/>
                        <a:pt x="17026" y="338111"/>
                        <a:pt x="2581" y="278162"/>
                      </a:cubicBezTo>
                      <a:cubicBezTo>
                        <a:pt x="-11865" y="218213"/>
                        <a:pt x="38695" y="170543"/>
                        <a:pt x="45918" y="135152"/>
                      </a:cubicBezTo>
                      <a:cubicBezTo>
                        <a:pt x="53141" y="99760"/>
                        <a:pt x="45918" y="65813"/>
                        <a:pt x="45918" y="65813"/>
                      </a:cubicBezTo>
                      <a:cubicBezTo>
                        <a:pt x="45918" y="44867"/>
                        <a:pt x="28584" y="-25193"/>
                        <a:pt x="45918" y="9476"/>
                      </a:cubicBezTo>
                      <a:cubicBezTo>
                        <a:pt x="63252" y="44145"/>
                        <a:pt x="128257" y="207380"/>
                        <a:pt x="149925" y="273829"/>
                      </a:cubicBezTo>
                      <a:cubicBezTo>
                        <a:pt x="171593" y="340278"/>
                        <a:pt x="181705" y="370614"/>
                        <a:pt x="175927" y="408172"/>
                      </a:cubicBezTo>
                      <a:cubicBezTo>
                        <a:pt x="170149" y="445730"/>
                        <a:pt x="161482" y="516513"/>
                        <a:pt x="132591" y="4948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8" name="Fräi Form 217"/>
                <p:cNvSpPr/>
                <p:nvPr/>
              </p:nvSpPr>
              <p:spPr bwMode="auto">
                <a:xfrm>
                  <a:off x="2040617" y="4797152"/>
                  <a:ext cx="339374" cy="692103"/>
                </a:xfrm>
                <a:custGeom>
                  <a:avLst/>
                  <a:gdLst>
                    <a:gd name="connsiteX0" fmla="*/ 17866 w 339374"/>
                    <a:gd name="connsiteY0" fmla="*/ 692103 h 692103"/>
                    <a:gd name="connsiteX1" fmla="*/ 532 w 339374"/>
                    <a:gd name="connsiteY1" fmla="*/ 397415 h 692103"/>
                    <a:gd name="connsiteX2" fmla="*/ 4865 w 339374"/>
                    <a:gd name="connsiteY2" fmla="*/ 258739 h 692103"/>
                    <a:gd name="connsiteX3" fmla="*/ 9199 w 339374"/>
                    <a:gd name="connsiteY3" fmla="*/ 146064 h 692103"/>
                    <a:gd name="connsiteX4" fmla="*/ 13533 w 339374"/>
                    <a:gd name="connsiteY4" fmla="*/ 33389 h 692103"/>
                    <a:gd name="connsiteX5" fmla="*/ 48202 w 339374"/>
                    <a:gd name="connsiteY5" fmla="*/ 16054 h 692103"/>
                    <a:gd name="connsiteX6" fmla="*/ 82871 w 339374"/>
                    <a:gd name="connsiteY6" fmla="*/ 245738 h 692103"/>
                    <a:gd name="connsiteX7" fmla="*/ 121874 w 339374"/>
                    <a:gd name="connsiteY7" fmla="*/ 401749 h 692103"/>
                    <a:gd name="connsiteX8" fmla="*/ 156543 w 339374"/>
                    <a:gd name="connsiteY8" fmla="*/ 432085 h 692103"/>
                    <a:gd name="connsiteX9" fmla="*/ 191212 w 339374"/>
                    <a:gd name="connsiteY9" fmla="*/ 410416 h 692103"/>
                    <a:gd name="connsiteX10" fmla="*/ 152210 w 339374"/>
                    <a:gd name="connsiteY10" fmla="*/ 237070 h 692103"/>
                    <a:gd name="connsiteX11" fmla="*/ 121874 w 339374"/>
                    <a:gd name="connsiteY11" fmla="*/ 59391 h 692103"/>
                    <a:gd name="connsiteX12" fmla="*/ 121874 w 339374"/>
                    <a:gd name="connsiteY12" fmla="*/ 24722 h 692103"/>
                    <a:gd name="connsiteX13" fmla="*/ 143542 w 339374"/>
                    <a:gd name="connsiteY13" fmla="*/ 128729 h 692103"/>
                    <a:gd name="connsiteX14" fmla="*/ 264884 w 339374"/>
                    <a:gd name="connsiteY14" fmla="*/ 150397 h 692103"/>
                    <a:gd name="connsiteX15" fmla="*/ 303887 w 339374"/>
                    <a:gd name="connsiteY15" fmla="*/ 228403 h 692103"/>
                    <a:gd name="connsiteX16" fmla="*/ 299554 w 339374"/>
                    <a:gd name="connsiteY16" fmla="*/ 293408 h 692103"/>
                    <a:gd name="connsiteX17" fmla="*/ 334223 w 339374"/>
                    <a:gd name="connsiteY17" fmla="*/ 401749 h 692103"/>
                    <a:gd name="connsiteX18" fmla="*/ 338556 w 339374"/>
                    <a:gd name="connsiteY18" fmla="*/ 410416 h 692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39374" h="692103">
                      <a:moveTo>
                        <a:pt x="17866" y="692103"/>
                      </a:moveTo>
                      <a:cubicBezTo>
                        <a:pt x="10282" y="580872"/>
                        <a:pt x="2699" y="469642"/>
                        <a:pt x="532" y="397415"/>
                      </a:cubicBezTo>
                      <a:cubicBezTo>
                        <a:pt x="-1635" y="325188"/>
                        <a:pt x="3421" y="300631"/>
                        <a:pt x="4865" y="258739"/>
                      </a:cubicBezTo>
                      <a:cubicBezTo>
                        <a:pt x="6309" y="216847"/>
                        <a:pt x="9199" y="146064"/>
                        <a:pt x="9199" y="146064"/>
                      </a:cubicBezTo>
                      <a:cubicBezTo>
                        <a:pt x="10644" y="108506"/>
                        <a:pt x="7032" y="55057"/>
                        <a:pt x="13533" y="33389"/>
                      </a:cubicBezTo>
                      <a:cubicBezTo>
                        <a:pt x="20034" y="11721"/>
                        <a:pt x="36646" y="-19337"/>
                        <a:pt x="48202" y="16054"/>
                      </a:cubicBezTo>
                      <a:cubicBezTo>
                        <a:pt x="59758" y="51445"/>
                        <a:pt x="70592" y="181455"/>
                        <a:pt x="82871" y="245738"/>
                      </a:cubicBezTo>
                      <a:cubicBezTo>
                        <a:pt x="95150" y="310020"/>
                        <a:pt x="109595" y="370691"/>
                        <a:pt x="121874" y="401749"/>
                      </a:cubicBezTo>
                      <a:cubicBezTo>
                        <a:pt x="134153" y="432807"/>
                        <a:pt x="144987" y="430641"/>
                        <a:pt x="156543" y="432085"/>
                      </a:cubicBezTo>
                      <a:cubicBezTo>
                        <a:pt x="168099" y="433529"/>
                        <a:pt x="191934" y="442918"/>
                        <a:pt x="191212" y="410416"/>
                      </a:cubicBezTo>
                      <a:cubicBezTo>
                        <a:pt x="190490" y="377914"/>
                        <a:pt x="163766" y="295574"/>
                        <a:pt x="152210" y="237070"/>
                      </a:cubicBezTo>
                      <a:cubicBezTo>
                        <a:pt x="140654" y="178566"/>
                        <a:pt x="126930" y="94782"/>
                        <a:pt x="121874" y="59391"/>
                      </a:cubicBezTo>
                      <a:cubicBezTo>
                        <a:pt x="116818" y="24000"/>
                        <a:pt x="118263" y="13166"/>
                        <a:pt x="121874" y="24722"/>
                      </a:cubicBezTo>
                      <a:cubicBezTo>
                        <a:pt x="125485" y="36278"/>
                        <a:pt x="119707" y="107783"/>
                        <a:pt x="143542" y="128729"/>
                      </a:cubicBezTo>
                      <a:cubicBezTo>
                        <a:pt x="167377" y="149675"/>
                        <a:pt x="238160" y="133785"/>
                        <a:pt x="264884" y="150397"/>
                      </a:cubicBezTo>
                      <a:cubicBezTo>
                        <a:pt x="291608" y="167009"/>
                        <a:pt x="298109" y="204568"/>
                        <a:pt x="303887" y="228403"/>
                      </a:cubicBezTo>
                      <a:cubicBezTo>
                        <a:pt x="309665" y="252238"/>
                        <a:pt x="294498" y="264517"/>
                        <a:pt x="299554" y="293408"/>
                      </a:cubicBezTo>
                      <a:cubicBezTo>
                        <a:pt x="304610" y="322299"/>
                        <a:pt x="327723" y="382248"/>
                        <a:pt x="334223" y="401749"/>
                      </a:cubicBezTo>
                      <a:cubicBezTo>
                        <a:pt x="340723" y="421250"/>
                        <a:pt x="339639" y="415833"/>
                        <a:pt x="338556" y="410416"/>
                      </a:cubicBezTo>
                    </a:path>
                  </a:pathLst>
                </a:custGeom>
                <a:solidFill>
                  <a:schemeClr val="bg1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08" name="Fräi Form 207"/>
              <p:cNvSpPr/>
              <p:nvPr/>
            </p:nvSpPr>
            <p:spPr bwMode="auto">
              <a:xfrm>
                <a:off x="5780342" y="3508335"/>
                <a:ext cx="385899" cy="478201"/>
              </a:xfrm>
              <a:custGeom>
                <a:avLst/>
                <a:gdLst>
                  <a:gd name="connsiteX0" fmla="*/ 22414 w 385899"/>
                  <a:gd name="connsiteY0" fmla="*/ 456954 h 478201"/>
                  <a:gd name="connsiteX1" fmla="*/ 5080 w 385899"/>
                  <a:gd name="connsiteY1" fmla="*/ 253273 h 478201"/>
                  <a:gd name="connsiteX2" fmla="*/ 746 w 385899"/>
                  <a:gd name="connsiteY2" fmla="*/ 62592 h 478201"/>
                  <a:gd name="connsiteX3" fmla="*/ 18081 w 385899"/>
                  <a:gd name="connsiteY3" fmla="*/ 6255 h 478201"/>
                  <a:gd name="connsiteX4" fmla="*/ 83085 w 385899"/>
                  <a:gd name="connsiteY4" fmla="*/ 6255 h 478201"/>
                  <a:gd name="connsiteX5" fmla="*/ 96086 w 385899"/>
                  <a:gd name="connsiteY5" fmla="*/ 49591 h 478201"/>
                  <a:gd name="connsiteX6" fmla="*/ 122088 w 385899"/>
                  <a:gd name="connsiteY6" fmla="*/ 140598 h 478201"/>
                  <a:gd name="connsiteX7" fmla="*/ 139423 w 385899"/>
                  <a:gd name="connsiteY7" fmla="*/ 205602 h 478201"/>
                  <a:gd name="connsiteX8" fmla="*/ 187093 w 385899"/>
                  <a:gd name="connsiteY8" fmla="*/ 205602 h 478201"/>
                  <a:gd name="connsiteX9" fmla="*/ 174092 w 385899"/>
                  <a:gd name="connsiteY9" fmla="*/ 110262 h 478201"/>
                  <a:gd name="connsiteX10" fmla="*/ 152424 w 385899"/>
                  <a:gd name="connsiteY10" fmla="*/ 27923 h 478201"/>
                  <a:gd name="connsiteX11" fmla="*/ 282433 w 385899"/>
                  <a:gd name="connsiteY11" fmla="*/ 23589 h 478201"/>
                  <a:gd name="connsiteX12" fmla="*/ 295434 w 385899"/>
                  <a:gd name="connsiteY12" fmla="*/ 19256 h 478201"/>
                  <a:gd name="connsiteX13" fmla="*/ 308435 w 385899"/>
                  <a:gd name="connsiteY13" fmla="*/ 110262 h 478201"/>
                  <a:gd name="connsiteX14" fmla="*/ 330103 w 385899"/>
                  <a:gd name="connsiteY14" fmla="*/ 175267 h 478201"/>
                  <a:gd name="connsiteX15" fmla="*/ 377774 w 385899"/>
                  <a:gd name="connsiteY15" fmla="*/ 183934 h 478201"/>
                  <a:gd name="connsiteX16" fmla="*/ 143757 w 385899"/>
                  <a:gd name="connsiteY16" fmla="*/ 439620 h 478201"/>
                  <a:gd name="connsiteX17" fmla="*/ 22414 w 385899"/>
                  <a:gd name="connsiteY17" fmla="*/ 456954 h 47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899" h="478201">
                    <a:moveTo>
                      <a:pt x="22414" y="456954"/>
                    </a:moveTo>
                    <a:cubicBezTo>
                      <a:pt x="-699" y="425896"/>
                      <a:pt x="8691" y="319000"/>
                      <a:pt x="5080" y="253273"/>
                    </a:cubicBezTo>
                    <a:cubicBezTo>
                      <a:pt x="1469" y="187546"/>
                      <a:pt x="-1421" y="103762"/>
                      <a:pt x="746" y="62592"/>
                    </a:cubicBezTo>
                    <a:cubicBezTo>
                      <a:pt x="2913" y="21422"/>
                      <a:pt x="4358" y="15644"/>
                      <a:pt x="18081" y="6255"/>
                    </a:cubicBezTo>
                    <a:cubicBezTo>
                      <a:pt x="31804" y="-3134"/>
                      <a:pt x="70084" y="-968"/>
                      <a:pt x="83085" y="6255"/>
                    </a:cubicBezTo>
                    <a:cubicBezTo>
                      <a:pt x="96086" y="13478"/>
                      <a:pt x="89585" y="27200"/>
                      <a:pt x="96086" y="49591"/>
                    </a:cubicBezTo>
                    <a:cubicBezTo>
                      <a:pt x="102587" y="71982"/>
                      <a:pt x="114865" y="114596"/>
                      <a:pt x="122088" y="140598"/>
                    </a:cubicBezTo>
                    <a:cubicBezTo>
                      <a:pt x="129311" y="166600"/>
                      <a:pt x="128589" y="194768"/>
                      <a:pt x="139423" y="205602"/>
                    </a:cubicBezTo>
                    <a:cubicBezTo>
                      <a:pt x="150257" y="216436"/>
                      <a:pt x="181315" y="221492"/>
                      <a:pt x="187093" y="205602"/>
                    </a:cubicBezTo>
                    <a:cubicBezTo>
                      <a:pt x="192871" y="189712"/>
                      <a:pt x="179870" y="139875"/>
                      <a:pt x="174092" y="110262"/>
                    </a:cubicBezTo>
                    <a:cubicBezTo>
                      <a:pt x="168314" y="80649"/>
                      <a:pt x="134367" y="42368"/>
                      <a:pt x="152424" y="27923"/>
                    </a:cubicBezTo>
                    <a:cubicBezTo>
                      <a:pt x="170481" y="13478"/>
                      <a:pt x="258598" y="25033"/>
                      <a:pt x="282433" y="23589"/>
                    </a:cubicBezTo>
                    <a:cubicBezTo>
                      <a:pt x="306268" y="22144"/>
                      <a:pt x="291100" y="4810"/>
                      <a:pt x="295434" y="19256"/>
                    </a:cubicBezTo>
                    <a:cubicBezTo>
                      <a:pt x="299768" y="33701"/>
                      <a:pt x="302657" y="84260"/>
                      <a:pt x="308435" y="110262"/>
                    </a:cubicBezTo>
                    <a:cubicBezTo>
                      <a:pt x="314213" y="136264"/>
                      <a:pt x="318546" y="162988"/>
                      <a:pt x="330103" y="175267"/>
                    </a:cubicBezTo>
                    <a:cubicBezTo>
                      <a:pt x="341660" y="187546"/>
                      <a:pt x="408832" y="139875"/>
                      <a:pt x="377774" y="183934"/>
                    </a:cubicBezTo>
                    <a:cubicBezTo>
                      <a:pt x="346716" y="227993"/>
                      <a:pt x="202984" y="391950"/>
                      <a:pt x="143757" y="439620"/>
                    </a:cubicBezTo>
                    <a:cubicBezTo>
                      <a:pt x="84530" y="487290"/>
                      <a:pt x="45527" y="488012"/>
                      <a:pt x="22414" y="456954"/>
                    </a:cubicBezTo>
                    <a:close/>
                  </a:path>
                </a:pathLst>
              </a:custGeom>
              <a:solidFill>
                <a:srgbClr val="FF99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 bwMode="auto">
              <a:xfrm rot="20193256">
                <a:off x="5793200" y="3721434"/>
                <a:ext cx="547537" cy="300639"/>
              </a:xfrm>
              <a:prstGeom prst="ellipse">
                <a:avLst/>
              </a:prstGeom>
              <a:solidFill>
                <a:srgbClr val="FF99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05" name="Textfeld 204"/>
            <p:cNvSpPr txBox="1"/>
            <p:nvPr/>
          </p:nvSpPr>
          <p:spPr>
            <a:xfrm>
              <a:off x="4027574" y="6029093"/>
              <a:ext cx="1419757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400" b="1" dirty="0" smtClean="0"/>
                <a:t>Algen</a:t>
              </a:r>
              <a:endParaRPr lang="lb-LU" sz="2400" b="1" dirty="0"/>
            </a:p>
          </p:txBody>
        </p:sp>
      </p:grpSp>
      <p:grpSp>
        <p:nvGrpSpPr>
          <p:cNvPr id="219" name="Grupp 218"/>
          <p:cNvGrpSpPr/>
          <p:nvPr/>
        </p:nvGrpSpPr>
        <p:grpSpPr>
          <a:xfrm>
            <a:off x="395536" y="3575145"/>
            <a:ext cx="2274641" cy="2237141"/>
            <a:chOff x="4901565" y="305134"/>
            <a:chExt cx="2274641" cy="2237141"/>
          </a:xfrm>
        </p:grpSpPr>
        <p:grpSp>
          <p:nvGrpSpPr>
            <p:cNvPr id="220" name="Grupp 219"/>
            <p:cNvGrpSpPr/>
            <p:nvPr/>
          </p:nvGrpSpPr>
          <p:grpSpPr>
            <a:xfrm>
              <a:off x="5528905" y="902621"/>
              <a:ext cx="1135083" cy="1361023"/>
              <a:chOff x="4619627" y="1945439"/>
              <a:chExt cx="3685036" cy="4422492"/>
            </a:xfrm>
          </p:grpSpPr>
          <p:sp>
            <p:nvSpPr>
              <p:cNvPr id="223" name="Fräi Form 222"/>
              <p:cNvSpPr/>
              <p:nvPr/>
            </p:nvSpPr>
            <p:spPr bwMode="auto">
              <a:xfrm>
                <a:off x="6397918" y="1945439"/>
                <a:ext cx="1906745" cy="3240710"/>
              </a:xfrm>
              <a:custGeom>
                <a:avLst/>
                <a:gdLst>
                  <a:gd name="connsiteX0" fmla="*/ 166655 w 1906745"/>
                  <a:gd name="connsiteY0" fmla="*/ 3192943 h 3240710"/>
                  <a:gd name="connsiteX1" fmla="*/ 2882 w 1906745"/>
                  <a:gd name="connsiteY1" fmla="*/ 2701624 h 3240710"/>
                  <a:gd name="connsiteX2" fmla="*/ 289485 w 1906745"/>
                  <a:gd name="connsiteY2" fmla="*/ 1138955 h 3240710"/>
                  <a:gd name="connsiteX3" fmla="*/ 1626966 w 1906745"/>
                  <a:gd name="connsiteY3" fmla="*/ 19839 h 3240710"/>
                  <a:gd name="connsiteX4" fmla="*/ 1906745 w 1906745"/>
                  <a:gd name="connsiteY4" fmla="*/ 565749 h 3240710"/>
                  <a:gd name="connsiteX5" fmla="*/ 1626966 w 1906745"/>
                  <a:gd name="connsiteY5" fmla="*/ 2305839 h 3240710"/>
                  <a:gd name="connsiteX6" fmla="*/ 337252 w 1906745"/>
                  <a:gd name="connsiteY6" fmla="*/ 3240710 h 324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6745" h="3240710">
                    <a:moveTo>
                      <a:pt x="166655" y="3192943"/>
                    </a:moveTo>
                    <a:cubicBezTo>
                      <a:pt x="74532" y="3118449"/>
                      <a:pt x="-17590" y="3043955"/>
                      <a:pt x="2882" y="2701624"/>
                    </a:cubicBezTo>
                    <a:cubicBezTo>
                      <a:pt x="23354" y="2359293"/>
                      <a:pt x="18804" y="1585919"/>
                      <a:pt x="289485" y="1138955"/>
                    </a:cubicBezTo>
                    <a:cubicBezTo>
                      <a:pt x="560166" y="691991"/>
                      <a:pt x="1357423" y="115373"/>
                      <a:pt x="1626966" y="19839"/>
                    </a:cubicBezTo>
                    <a:cubicBezTo>
                      <a:pt x="1896509" y="-75695"/>
                      <a:pt x="1906745" y="184749"/>
                      <a:pt x="1906745" y="565749"/>
                    </a:cubicBezTo>
                    <a:cubicBezTo>
                      <a:pt x="1906745" y="946749"/>
                      <a:pt x="1888548" y="1860012"/>
                      <a:pt x="1626966" y="2305839"/>
                    </a:cubicBezTo>
                    <a:cubicBezTo>
                      <a:pt x="1365384" y="2751666"/>
                      <a:pt x="851318" y="2996188"/>
                      <a:pt x="337252" y="3240710"/>
                    </a:cubicBez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4" name="Fräi Form 223"/>
              <p:cNvSpPr/>
              <p:nvPr/>
            </p:nvSpPr>
            <p:spPr bwMode="auto">
              <a:xfrm>
                <a:off x="4619627" y="1957720"/>
                <a:ext cx="1603957" cy="3310316"/>
              </a:xfrm>
              <a:custGeom>
                <a:avLst/>
                <a:gdLst>
                  <a:gd name="connsiteX0" fmla="*/ 996427 w 1603957"/>
                  <a:gd name="connsiteY0" fmla="*/ 3310316 h 3310316"/>
                  <a:gd name="connsiteX1" fmla="*/ 402749 w 1603957"/>
                  <a:gd name="connsiteY1" fmla="*/ 2962298 h 3310316"/>
                  <a:gd name="connsiteX2" fmla="*/ 140 w 1603957"/>
                  <a:gd name="connsiteY2" fmla="*/ 1276799 h 3310316"/>
                  <a:gd name="connsiteX3" fmla="*/ 443692 w 1603957"/>
                  <a:gd name="connsiteY3" fmla="*/ 734 h 3310316"/>
                  <a:gd name="connsiteX4" fmla="*/ 1344445 w 1603957"/>
                  <a:gd name="connsiteY4" fmla="*/ 1119850 h 3310316"/>
                  <a:gd name="connsiteX5" fmla="*/ 1603752 w 1603957"/>
                  <a:gd name="connsiteY5" fmla="*/ 2805349 h 3310316"/>
                  <a:gd name="connsiteX6" fmla="*/ 1317149 w 1603957"/>
                  <a:gd name="connsiteY6" fmla="*/ 3242077 h 3310316"/>
                  <a:gd name="connsiteX7" fmla="*/ 1317149 w 1603957"/>
                  <a:gd name="connsiteY7" fmla="*/ 3242077 h 331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957" h="3310316">
                    <a:moveTo>
                      <a:pt x="996427" y="3310316"/>
                    </a:moveTo>
                    <a:cubicBezTo>
                      <a:pt x="782612" y="3305766"/>
                      <a:pt x="568797" y="3301217"/>
                      <a:pt x="402749" y="2962298"/>
                    </a:cubicBezTo>
                    <a:cubicBezTo>
                      <a:pt x="236701" y="2623379"/>
                      <a:pt x="-6684" y="1770393"/>
                      <a:pt x="140" y="1276799"/>
                    </a:cubicBezTo>
                    <a:cubicBezTo>
                      <a:pt x="6964" y="783205"/>
                      <a:pt x="219641" y="26892"/>
                      <a:pt x="443692" y="734"/>
                    </a:cubicBezTo>
                    <a:cubicBezTo>
                      <a:pt x="667743" y="-25424"/>
                      <a:pt x="1151102" y="652414"/>
                      <a:pt x="1344445" y="1119850"/>
                    </a:cubicBezTo>
                    <a:cubicBezTo>
                      <a:pt x="1537788" y="1587286"/>
                      <a:pt x="1608301" y="2451645"/>
                      <a:pt x="1603752" y="2805349"/>
                    </a:cubicBezTo>
                    <a:cubicBezTo>
                      <a:pt x="1599203" y="3159053"/>
                      <a:pt x="1317149" y="3242077"/>
                      <a:pt x="1317149" y="3242077"/>
                    </a:cubicBezTo>
                    <a:lnTo>
                      <a:pt x="1317149" y="3242077"/>
                    </a:ln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5" name="Fräi Form 224"/>
              <p:cNvSpPr/>
              <p:nvPr/>
            </p:nvSpPr>
            <p:spPr bwMode="auto">
              <a:xfrm>
                <a:off x="5152864" y="3206407"/>
                <a:ext cx="2244825" cy="3161524"/>
              </a:xfrm>
              <a:custGeom>
                <a:avLst/>
                <a:gdLst>
                  <a:gd name="connsiteX0" fmla="*/ 128820 w 2244825"/>
                  <a:gd name="connsiteY0" fmla="*/ 3003324 h 3161524"/>
                  <a:gd name="connsiteX1" fmla="*/ 681554 w 2244825"/>
                  <a:gd name="connsiteY1" fmla="*/ 2737193 h 3161524"/>
                  <a:gd name="connsiteX2" fmla="*/ 381303 w 2244825"/>
                  <a:gd name="connsiteY2" fmla="*/ 1761378 h 3161524"/>
                  <a:gd name="connsiteX3" fmla="*/ 149291 w 2244825"/>
                  <a:gd name="connsiteY3" fmla="*/ 817 h 3161524"/>
                  <a:gd name="connsiteX4" fmla="*/ 777088 w 2244825"/>
                  <a:gd name="connsiteY4" fmla="*/ 1993390 h 3161524"/>
                  <a:gd name="connsiteX5" fmla="*/ 940861 w 2244825"/>
                  <a:gd name="connsiteY5" fmla="*/ 2395999 h 3161524"/>
                  <a:gd name="connsiteX6" fmla="*/ 1220640 w 2244825"/>
                  <a:gd name="connsiteY6" fmla="*/ 2279993 h 3161524"/>
                  <a:gd name="connsiteX7" fmla="*/ 2244223 w 2244825"/>
                  <a:gd name="connsiteY7" fmla="*/ 246477 h 3161524"/>
                  <a:gd name="connsiteX8" fmla="*/ 1377590 w 2244825"/>
                  <a:gd name="connsiteY8" fmla="*/ 2621187 h 3161524"/>
                  <a:gd name="connsiteX9" fmla="*/ 1889381 w 2244825"/>
                  <a:gd name="connsiteY9" fmla="*/ 3057915 h 3161524"/>
                  <a:gd name="connsiteX10" fmla="*/ 162939 w 2244825"/>
                  <a:gd name="connsiteY10" fmla="*/ 3160274 h 3161524"/>
                  <a:gd name="connsiteX11" fmla="*/ 128820 w 2244825"/>
                  <a:gd name="connsiteY11" fmla="*/ 3003324 h 316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4825" h="3161524">
                    <a:moveTo>
                      <a:pt x="128820" y="3003324"/>
                    </a:moveTo>
                    <a:cubicBezTo>
                      <a:pt x="215256" y="2932810"/>
                      <a:pt x="639473" y="2944184"/>
                      <a:pt x="681554" y="2737193"/>
                    </a:cubicBezTo>
                    <a:cubicBezTo>
                      <a:pt x="723635" y="2530202"/>
                      <a:pt x="470013" y="2217441"/>
                      <a:pt x="381303" y="1761378"/>
                    </a:cubicBezTo>
                    <a:cubicBezTo>
                      <a:pt x="292593" y="1305315"/>
                      <a:pt x="83327" y="-37852"/>
                      <a:pt x="149291" y="817"/>
                    </a:cubicBezTo>
                    <a:cubicBezTo>
                      <a:pt x="215255" y="39486"/>
                      <a:pt x="645160" y="1594193"/>
                      <a:pt x="777088" y="1993390"/>
                    </a:cubicBezTo>
                    <a:cubicBezTo>
                      <a:pt x="909016" y="2392587"/>
                      <a:pt x="866936" y="2348232"/>
                      <a:pt x="940861" y="2395999"/>
                    </a:cubicBezTo>
                    <a:cubicBezTo>
                      <a:pt x="1014786" y="2443766"/>
                      <a:pt x="1003413" y="2638247"/>
                      <a:pt x="1220640" y="2279993"/>
                    </a:cubicBezTo>
                    <a:cubicBezTo>
                      <a:pt x="1437867" y="1921739"/>
                      <a:pt x="2218065" y="189611"/>
                      <a:pt x="2244223" y="246477"/>
                    </a:cubicBezTo>
                    <a:cubicBezTo>
                      <a:pt x="2270381" y="303343"/>
                      <a:pt x="1436730" y="2152614"/>
                      <a:pt x="1377590" y="2621187"/>
                    </a:cubicBezTo>
                    <a:cubicBezTo>
                      <a:pt x="1318450" y="3089760"/>
                      <a:pt x="2091823" y="2968067"/>
                      <a:pt x="1889381" y="3057915"/>
                    </a:cubicBezTo>
                    <a:cubicBezTo>
                      <a:pt x="1686939" y="3147763"/>
                      <a:pt x="454091" y="3167098"/>
                      <a:pt x="162939" y="3160274"/>
                    </a:cubicBezTo>
                    <a:cubicBezTo>
                      <a:pt x="-128213" y="3153450"/>
                      <a:pt x="42384" y="3073838"/>
                      <a:pt x="128820" y="3003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21" name="&quot;Neen&quot;-Symbol 220"/>
            <p:cNvSpPr/>
            <p:nvPr/>
          </p:nvSpPr>
          <p:spPr bwMode="auto">
            <a:xfrm>
              <a:off x="4901565" y="305134"/>
              <a:ext cx="2274641" cy="2237141"/>
            </a:xfrm>
            <a:prstGeom prst="noSmoking">
              <a:avLst>
                <a:gd name="adj" fmla="val 7468"/>
              </a:avLst>
            </a:prstGeom>
            <a:solidFill>
              <a:srgbClr val="FF0000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b-L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2" name="Textfeld 221"/>
            <p:cNvSpPr txBox="1"/>
            <p:nvPr/>
          </p:nvSpPr>
          <p:spPr>
            <a:xfrm>
              <a:off x="5371639" y="514123"/>
              <a:ext cx="1419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000" b="1" dirty="0" smtClean="0"/>
                <a:t>Pestizid</a:t>
              </a:r>
              <a:endParaRPr lang="lb-LU" sz="2000" b="1" dirty="0"/>
            </a:p>
          </p:txBody>
        </p:sp>
      </p:grpSp>
      <p:sp>
        <p:nvSpPr>
          <p:cNvPr id="7" name="Rechteck 6"/>
          <p:cNvSpPr/>
          <p:nvPr/>
        </p:nvSpPr>
        <p:spPr bwMode="auto">
          <a:xfrm>
            <a:off x="0" y="921694"/>
            <a:ext cx="9144000" cy="594928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b-L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" name="Grupp 8"/>
          <p:cNvGrpSpPr/>
          <p:nvPr/>
        </p:nvGrpSpPr>
        <p:grpSpPr>
          <a:xfrm>
            <a:off x="6219583" y="1718014"/>
            <a:ext cx="2911220" cy="4235450"/>
            <a:chOff x="6122437" y="1714250"/>
            <a:chExt cx="2911220" cy="4235450"/>
          </a:xfrm>
        </p:grpSpPr>
        <p:sp>
          <p:nvSpPr>
            <p:cNvPr id="81949" name="Geschweifte Klammer rechts 36"/>
            <p:cNvSpPr>
              <a:spLocks/>
            </p:cNvSpPr>
            <p:nvPr/>
          </p:nvSpPr>
          <p:spPr bwMode="auto">
            <a:xfrm>
              <a:off x="6122437" y="1714250"/>
              <a:ext cx="433387" cy="4235450"/>
            </a:xfrm>
            <a:prstGeom prst="rightBrace">
              <a:avLst>
                <a:gd name="adj1" fmla="val 8325"/>
                <a:gd name="adj2" fmla="val 50000"/>
              </a:avLst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de-DE"/>
            </a:p>
          </p:txBody>
        </p:sp>
        <p:sp>
          <p:nvSpPr>
            <p:cNvPr id="81950" name="Textfeld 37"/>
            <p:cNvSpPr txBox="1">
              <a:spLocks noChangeArrowheads="1"/>
            </p:cNvSpPr>
            <p:nvPr/>
          </p:nvSpPr>
          <p:spPr bwMode="auto">
            <a:xfrm>
              <a:off x="6729401" y="3066627"/>
              <a:ext cx="230425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GB"/>
              </a:defPPr>
              <a:lvl1pPr>
                <a:defRPr kumimoji="1" sz="2200">
                  <a:solidFill>
                    <a:srgbClr val="003366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  <a:cs typeface="Arial Narrow" panose="020B0606020202030204" pitchFamily="34" charset="0"/>
                </a:defRPr>
              </a:lvl1pPr>
            </a:lstStyle>
            <a:p>
              <a:r>
                <a:rPr lang="de-DE" sz="2400" b="1" dirty="0" smtClean="0"/>
                <a:t>Aufbereitung für sehr gutes Trinkwasser!</a:t>
              </a:r>
              <a:endParaRPr lang="de-DE" sz="2400" b="1" dirty="0"/>
            </a:p>
          </p:txBody>
        </p:sp>
      </p:grp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341984" y="44625"/>
            <a:ext cx="4462264" cy="792087"/>
          </a:xfrm>
        </p:spPr>
        <p:txBody>
          <a:bodyPr/>
          <a:lstStyle/>
          <a:p>
            <a:r>
              <a:rPr lang="de-DE" dirty="0" err="1" smtClean="0"/>
              <a:t>Opbereedungskonzept</a:t>
            </a:r>
            <a:endParaRPr lang="de-DE" dirty="0"/>
          </a:p>
        </p:txBody>
      </p:sp>
      <p:grpSp>
        <p:nvGrpSpPr>
          <p:cNvPr id="2" name="Grupp 1"/>
          <p:cNvGrpSpPr/>
          <p:nvPr/>
        </p:nvGrpSpPr>
        <p:grpSpPr>
          <a:xfrm>
            <a:off x="531526" y="1074197"/>
            <a:ext cx="1646812" cy="5497061"/>
            <a:chOff x="531526" y="1074197"/>
            <a:chExt cx="1646812" cy="5497061"/>
          </a:xfrm>
        </p:grpSpPr>
        <p:sp>
          <p:nvSpPr>
            <p:cNvPr id="5" name="Textfeld 6"/>
            <p:cNvSpPr txBox="1">
              <a:spLocks noChangeArrowheads="1"/>
            </p:cNvSpPr>
            <p:nvPr/>
          </p:nvSpPr>
          <p:spPr bwMode="auto">
            <a:xfrm>
              <a:off x="531526" y="1074197"/>
              <a:ext cx="1584325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smtClean="0">
                  <a:latin typeface="Arial" charset="0"/>
                </a:rPr>
                <a:t>Stausee</a:t>
              </a:r>
              <a:endParaRPr kumimoji="0" lang="lb-LU" altLang="fr-FR" sz="1100" b="1" dirty="0" smtClean="0">
                <a:latin typeface="Arial" charset="0"/>
              </a:endParaRPr>
            </a:p>
          </p:txBody>
        </p:sp>
        <p:sp>
          <p:nvSpPr>
            <p:cNvPr id="81925" name="Textfeld 6"/>
            <p:cNvSpPr txBox="1">
              <a:spLocks noChangeArrowheads="1"/>
            </p:cNvSpPr>
            <p:nvPr/>
          </p:nvSpPr>
          <p:spPr bwMode="auto">
            <a:xfrm>
              <a:off x="540038" y="2237383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Flockung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81926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1" y="1916708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81927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2489795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81928" name="Textfeld 6"/>
            <p:cNvSpPr txBox="1">
              <a:spLocks noChangeArrowheads="1"/>
            </p:cNvSpPr>
            <p:nvPr/>
          </p:nvSpPr>
          <p:spPr bwMode="auto">
            <a:xfrm>
              <a:off x="579726" y="4014564"/>
              <a:ext cx="1584325" cy="261937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Ozonung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81929" name="Gerade Verbindung mit Pfeil 21"/>
            <p:cNvCxnSpPr>
              <a:cxnSpLocks noChangeShapeType="1"/>
            </p:cNvCxnSpPr>
            <p:nvPr/>
          </p:nvCxnSpPr>
          <p:spPr bwMode="auto">
            <a:xfrm>
              <a:off x="1302038" y="3701826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81930" name="Textfeld 6"/>
            <p:cNvSpPr txBox="1">
              <a:spLocks noChangeArrowheads="1"/>
            </p:cNvSpPr>
            <p:nvPr/>
          </p:nvSpPr>
          <p:spPr bwMode="auto">
            <a:xfrm>
              <a:off x="593815" y="3414390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Kalkstein</a:t>
              </a:r>
              <a:r>
                <a:rPr lang="lb-LU" altLang="fr-FR" sz="1100" b="1" dirty="0" smtClean="0">
                  <a:cs typeface="Arial Narrow" pitchFamily="-109" charset="0"/>
                </a:rPr>
                <a:t>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81931" name="Gerade Verbindung mit Pfeil 21"/>
            <p:cNvCxnSpPr>
              <a:cxnSpLocks noChangeShapeType="1"/>
            </p:cNvCxnSpPr>
            <p:nvPr/>
          </p:nvCxnSpPr>
          <p:spPr bwMode="auto">
            <a:xfrm>
              <a:off x="1313895" y="310165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81932" name="Textfeld 19"/>
            <p:cNvSpPr txBox="1">
              <a:spLocks noChangeArrowheads="1"/>
            </p:cNvSpPr>
            <p:nvPr/>
          </p:nvSpPr>
          <p:spPr bwMode="auto">
            <a:xfrm>
              <a:off x="565438" y="2802533"/>
              <a:ext cx="1584325" cy="261937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Ultrafiltration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sp>
          <p:nvSpPr>
            <p:cNvPr id="81933" name="Textfeld 6"/>
            <p:cNvSpPr txBox="1">
              <a:spLocks noChangeArrowheads="1"/>
            </p:cNvSpPr>
            <p:nvPr/>
          </p:nvSpPr>
          <p:spPr bwMode="auto">
            <a:xfrm>
              <a:off x="565438" y="4605114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Bio-Filter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81934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4290789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81935" name="Textfeld 6"/>
            <p:cNvSpPr txBox="1">
              <a:spLocks noChangeArrowheads="1"/>
            </p:cNvSpPr>
            <p:nvPr/>
          </p:nvSpPr>
          <p:spPr bwMode="auto">
            <a:xfrm>
              <a:off x="565438" y="5168676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Adsorptions</a:t>
              </a:r>
              <a:r>
                <a:rPr lang="lb-LU" altLang="fr-FR" sz="1100" b="1" dirty="0" smtClean="0">
                  <a:cs typeface="Arial Narrow" pitchFamily="-109" charset="0"/>
                </a:rPr>
                <a:t>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81936" name="Gerade Verbindung mit Pfeil 23"/>
            <p:cNvCxnSpPr>
              <a:cxnSpLocks noChangeShapeType="1"/>
            </p:cNvCxnSpPr>
            <p:nvPr/>
          </p:nvCxnSpPr>
          <p:spPr bwMode="auto">
            <a:xfrm>
              <a:off x="1287751" y="4855939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81937" name="Textfeld 6"/>
            <p:cNvSpPr txBox="1">
              <a:spLocks noChangeArrowheads="1"/>
            </p:cNvSpPr>
            <p:nvPr/>
          </p:nvSpPr>
          <p:spPr bwMode="auto">
            <a:xfrm>
              <a:off x="594013" y="5728295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UV-Behandlung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81938" name="Gerade Verbindung mit Pfeil 21"/>
            <p:cNvCxnSpPr>
              <a:cxnSpLocks noChangeShapeType="1"/>
            </p:cNvCxnSpPr>
            <p:nvPr/>
          </p:nvCxnSpPr>
          <p:spPr bwMode="auto">
            <a:xfrm>
              <a:off x="1316326" y="5415558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7" name="Textfeld 6"/>
            <p:cNvSpPr txBox="1">
              <a:spLocks noChangeArrowheads="1"/>
            </p:cNvSpPr>
            <p:nvPr/>
          </p:nvSpPr>
          <p:spPr bwMode="auto">
            <a:xfrm>
              <a:off x="565438" y="6309320"/>
              <a:ext cx="1584325" cy="261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err="1" smtClean="0">
                  <a:latin typeface="Arial" charset="0"/>
                </a:rPr>
                <a:t>Wasserverteilung</a:t>
              </a:r>
              <a:endParaRPr kumimoji="0" lang="lb-LU" altLang="fr-FR" sz="1100" b="1" dirty="0" smtClean="0">
                <a:latin typeface="Arial" charset="0"/>
              </a:endParaRPr>
            </a:p>
          </p:txBody>
        </p:sp>
        <p:cxnSp>
          <p:nvCxnSpPr>
            <p:cNvPr id="81940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599658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1" name="Textfeld 6"/>
            <p:cNvSpPr txBox="1">
              <a:spLocks noChangeArrowheads="1"/>
            </p:cNvSpPr>
            <p:nvPr/>
          </p:nvSpPr>
          <p:spPr bwMode="auto">
            <a:xfrm>
              <a:off x="540037" y="1656482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Vorfiltration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2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0" y="1335807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8" name="Grupp 7"/>
          <p:cNvGrpSpPr/>
          <p:nvPr/>
        </p:nvGrpSpPr>
        <p:grpSpPr>
          <a:xfrm>
            <a:off x="2468786" y="1616451"/>
            <a:ext cx="3642087" cy="4476976"/>
            <a:chOff x="2468786" y="1616451"/>
            <a:chExt cx="3642087" cy="4476976"/>
          </a:xfrm>
        </p:grpSpPr>
        <p:sp>
          <p:nvSpPr>
            <p:cNvPr id="81941" name="Geschweifte Klammer rechts 2"/>
            <p:cNvSpPr>
              <a:spLocks/>
            </p:cNvSpPr>
            <p:nvPr/>
          </p:nvSpPr>
          <p:spPr bwMode="auto">
            <a:xfrm>
              <a:off x="2468786" y="2204864"/>
              <a:ext cx="431800" cy="971301"/>
            </a:xfrm>
            <a:prstGeom prst="rightBrace">
              <a:avLst>
                <a:gd name="adj1" fmla="val 8339"/>
                <a:gd name="adj2" fmla="val 50000"/>
              </a:avLst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de-DE"/>
            </a:p>
          </p:txBody>
        </p:sp>
        <p:sp>
          <p:nvSpPr>
            <p:cNvPr id="81942" name="Textfeld 3"/>
            <p:cNvSpPr txBox="1">
              <a:spLocks noChangeArrowheads="1"/>
            </p:cNvSpPr>
            <p:nvPr/>
          </p:nvSpPr>
          <p:spPr bwMode="auto">
            <a:xfrm>
              <a:off x="3116486" y="2277003"/>
              <a:ext cx="2771143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lb-LU" sz="2200" dirty="0" err="1" smtClean="0">
                  <a:solidFill>
                    <a:srgbClr val="003366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  <a:cs typeface="Arial Narrow" panose="020B0606020202030204" pitchFamily="34" charset="0"/>
                </a:rPr>
                <a:t>Partikelelimination</a:t>
              </a:r>
              <a:endParaRPr kumimoji="1" lang="lb-LU" sz="2200" dirty="0" smtClean="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endParaRPr>
            </a:p>
            <a:p>
              <a:r>
                <a:rPr kumimoji="1" lang="lb-LU" sz="2200" dirty="0" err="1" smtClean="0">
                  <a:solidFill>
                    <a:srgbClr val="003366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  <a:cs typeface="Arial Narrow" panose="020B0606020202030204" pitchFamily="34" charset="0"/>
                </a:rPr>
                <a:t>z.b</a:t>
              </a:r>
              <a:r>
                <a:rPr kumimoji="1" lang="lb-LU" sz="2200" dirty="0" smtClean="0">
                  <a:solidFill>
                    <a:srgbClr val="003366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  <a:cs typeface="Arial Narrow" panose="020B0606020202030204" pitchFamily="34" charset="0"/>
                </a:rPr>
                <a:t>.: Bakterien </a:t>
              </a:r>
              <a:r>
                <a:rPr kumimoji="1" lang="lb-LU" sz="2200" dirty="0" smtClean="0">
                  <a:solidFill>
                    <a:srgbClr val="003366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  <a:cs typeface="Arial Narrow" panose="020B0606020202030204" pitchFamily="34" charset="0"/>
                </a:rPr>
                <a:t>und </a:t>
              </a:r>
              <a:r>
                <a:rPr kumimoji="1" lang="lb-LU" sz="2200" dirty="0" smtClean="0">
                  <a:solidFill>
                    <a:srgbClr val="003366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  <a:cs typeface="Arial Narrow" panose="020B0606020202030204" pitchFamily="34" charset="0"/>
                </a:rPr>
                <a:t>Viren </a:t>
              </a:r>
              <a:endParaRPr kumimoji="1" lang="lb-LU" sz="2200" dirty="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endParaRPr>
            </a:p>
          </p:txBody>
        </p:sp>
        <p:sp>
          <p:nvSpPr>
            <p:cNvPr id="81943" name="Geschweifte Klammer rechts 30"/>
            <p:cNvSpPr>
              <a:spLocks/>
            </p:cNvSpPr>
            <p:nvPr/>
          </p:nvSpPr>
          <p:spPr bwMode="auto">
            <a:xfrm>
              <a:off x="2468786" y="4005064"/>
              <a:ext cx="431800" cy="1435100"/>
            </a:xfrm>
            <a:prstGeom prst="rightBrace">
              <a:avLst>
                <a:gd name="adj1" fmla="val 8340"/>
                <a:gd name="adj2" fmla="val 50000"/>
              </a:avLst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de-DE"/>
            </a:p>
          </p:txBody>
        </p:sp>
        <p:sp>
          <p:nvSpPr>
            <p:cNvPr id="81944" name="Textfeld 31"/>
            <p:cNvSpPr txBox="1">
              <a:spLocks noChangeArrowheads="1"/>
            </p:cNvSpPr>
            <p:nvPr/>
          </p:nvSpPr>
          <p:spPr bwMode="auto">
            <a:xfrm>
              <a:off x="3066450" y="4094915"/>
              <a:ext cx="3044423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GB"/>
              </a:defPPr>
              <a:lvl1pPr>
                <a:defRPr kumimoji="1" sz="2200">
                  <a:solidFill>
                    <a:srgbClr val="003366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  <a:cs typeface="Arial Narrow" panose="020B0606020202030204" pitchFamily="34" charset="0"/>
                </a:defRPr>
              </a:lvl1pPr>
            </a:lstStyle>
            <a:p>
              <a:r>
                <a:rPr lang="de-DE" dirty="0" smtClean="0"/>
                <a:t>Reduzierung </a:t>
              </a:r>
              <a:r>
                <a:rPr lang="de-DE" dirty="0" err="1" smtClean="0"/>
                <a:t>Organika</a:t>
              </a:r>
              <a:r>
                <a:rPr lang="de-DE" dirty="0" smtClean="0"/>
                <a:t> </a:t>
              </a:r>
              <a:br>
                <a:rPr lang="de-DE" dirty="0" smtClean="0"/>
              </a:br>
              <a:r>
                <a:rPr lang="de-DE" dirty="0" smtClean="0"/>
                <a:t>Elimination Spurenstoffe </a:t>
              </a:r>
              <a:br>
                <a:rPr lang="de-DE" dirty="0" smtClean="0"/>
              </a:br>
              <a:r>
                <a:rPr lang="de-DE" dirty="0" smtClean="0"/>
                <a:t>(Pestiziden a Medikamente)</a:t>
              </a:r>
              <a:br>
                <a:rPr lang="de-DE" dirty="0" smtClean="0"/>
              </a:br>
              <a:r>
                <a:rPr lang="de-DE" dirty="0" smtClean="0"/>
                <a:t>biologische Stabilisierung</a:t>
              </a:r>
              <a:endParaRPr lang="de-DE" dirty="0"/>
            </a:p>
          </p:txBody>
        </p:sp>
        <p:sp>
          <p:nvSpPr>
            <p:cNvPr id="81945" name="Geschweifte Klammer rechts 32"/>
            <p:cNvSpPr>
              <a:spLocks/>
            </p:cNvSpPr>
            <p:nvPr/>
          </p:nvSpPr>
          <p:spPr bwMode="auto">
            <a:xfrm>
              <a:off x="2474938" y="3357123"/>
              <a:ext cx="431800" cy="409575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de-DE"/>
            </a:p>
          </p:txBody>
        </p:sp>
        <p:sp>
          <p:nvSpPr>
            <p:cNvPr id="81946" name="Textfeld 33"/>
            <p:cNvSpPr txBox="1">
              <a:spLocks noChangeArrowheads="1"/>
            </p:cNvSpPr>
            <p:nvPr/>
          </p:nvSpPr>
          <p:spPr bwMode="auto">
            <a:xfrm>
              <a:off x="3059832" y="3358284"/>
              <a:ext cx="249299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GB"/>
              </a:defPPr>
              <a:lvl1pPr>
                <a:defRPr kumimoji="1" sz="2200">
                  <a:solidFill>
                    <a:srgbClr val="003366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  <a:cs typeface="Arial Narrow" panose="020B0606020202030204" pitchFamily="34" charset="0"/>
                </a:defRPr>
              </a:lvl1pPr>
            </a:lstStyle>
            <a:p>
              <a:r>
                <a:rPr lang="lb-LU" dirty="0" err="1" smtClean="0"/>
                <a:t>Aufhärtung</a:t>
              </a:r>
              <a:r>
                <a:rPr lang="lb-LU" dirty="0" smtClean="0"/>
                <a:t> </a:t>
              </a:r>
              <a:r>
                <a:rPr lang="lb-LU" dirty="0" smtClean="0"/>
                <a:t>/ </a:t>
              </a:r>
              <a:r>
                <a:rPr lang="lb-LU" dirty="0" err="1" smtClean="0"/>
                <a:t>Korrosion</a:t>
              </a:r>
              <a:endParaRPr lang="lb-LU" dirty="0"/>
            </a:p>
          </p:txBody>
        </p:sp>
        <p:sp>
          <p:nvSpPr>
            <p:cNvPr id="81947" name="Textfeld 34"/>
            <p:cNvSpPr txBox="1">
              <a:spLocks noChangeArrowheads="1"/>
            </p:cNvSpPr>
            <p:nvPr/>
          </p:nvSpPr>
          <p:spPr bwMode="auto">
            <a:xfrm>
              <a:off x="3059832" y="5661379"/>
              <a:ext cx="14542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GB"/>
              </a:defPPr>
              <a:lvl1pPr>
                <a:defRPr kumimoji="1" sz="2200">
                  <a:solidFill>
                    <a:srgbClr val="003366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  <a:cs typeface="Arial Narrow" panose="020B0606020202030204" pitchFamily="34" charset="0"/>
                </a:defRPr>
              </a:lvl1pPr>
            </a:lstStyle>
            <a:p>
              <a:r>
                <a:rPr lang="lb-LU" dirty="0" err="1" smtClean="0"/>
                <a:t>Desinfektion</a:t>
              </a:r>
              <a:endParaRPr lang="lb-LU" dirty="0"/>
            </a:p>
          </p:txBody>
        </p:sp>
        <p:sp>
          <p:nvSpPr>
            <p:cNvPr id="81948" name="Geschweifte Klammer rechts 35"/>
            <p:cNvSpPr>
              <a:spLocks/>
            </p:cNvSpPr>
            <p:nvPr/>
          </p:nvSpPr>
          <p:spPr bwMode="auto">
            <a:xfrm>
              <a:off x="2475136" y="5683852"/>
              <a:ext cx="431800" cy="409575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de-DE"/>
            </a:p>
          </p:txBody>
        </p:sp>
        <p:sp>
          <p:nvSpPr>
            <p:cNvPr id="33" name="Textfeld 34"/>
            <p:cNvSpPr txBox="1">
              <a:spLocks noChangeArrowheads="1"/>
            </p:cNvSpPr>
            <p:nvPr/>
          </p:nvSpPr>
          <p:spPr bwMode="auto">
            <a:xfrm>
              <a:off x="3116486" y="1616451"/>
              <a:ext cx="77457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GB"/>
              </a:defPPr>
              <a:lvl1pPr>
                <a:defRPr kumimoji="1" sz="2200">
                  <a:solidFill>
                    <a:srgbClr val="003366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  <a:cs typeface="Arial Narrow" panose="020B0606020202030204" pitchFamily="34" charset="0"/>
                </a:defRPr>
              </a:lvl1pPr>
            </a:lstStyle>
            <a:p>
              <a:r>
                <a:rPr lang="lb-LU" dirty="0" smtClean="0"/>
                <a:t>Algen</a:t>
              </a:r>
              <a:endParaRPr lang="lb-LU" dirty="0"/>
            </a:p>
          </p:txBody>
        </p:sp>
        <p:sp>
          <p:nvSpPr>
            <p:cNvPr id="34" name="Geschweifte Klammer rechts 35"/>
            <p:cNvSpPr>
              <a:spLocks/>
            </p:cNvSpPr>
            <p:nvPr/>
          </p:nvSpPr>
          <p:spPr bwMode="auto">
            <a:xfrm>
              <a:off x="2488451" y="1638924"/>
              <a:ext cx="431800" cy="409575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081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 45"/>
          <p:cNvGrpSpPr/>
          <p:nvPr/>
        </p:nvGrpSpPr>
        <p:grpSpPr>
          <a:xfrm>
            <a:off x="727816" y="1767032"/>
            <a:ext cx="2016224" cy="849382"/>
            <a:chOff x="2411760" y="1556792"/>
            <a:chExt cx="3600400" cy="1440160"/>
          </a:xfrm>
        </p:grpSpPr>
        <p:sp>
          <p:nvSpPr>
            <p:cNvPr id="47" name="Organigramm: Délai 46"/>
            <p:cNvSpPr/>
            <p:nvPr/>
          </p:nvSpPr>
          <p:spPr bwMode="auto">
            <a:xfrm flipH="1">
              <a:off x="2411760" y="1556792"/>
              <a:ext cx="1872208" cy="1440160"/>
            </a:xfrm>
            <a:prstGeom prst="flowChartDelay">
              <a:avLst/>
            </a:prstGeom>
            <a:solidFill>
              <a:srgbClr val="FF0000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</a:t>
              </a:r>
            </a:p>
          </p:txBody>
        </p:sp>
        <p:sp>
          <p:nvSpPr>
            <p:cNvPr id="48" name="Organigramm: Délai 47"/>
            <p:cNvSpPr/>
            <p:nvPr/>
          </p:nvSpPr>
          <p:spPr bwMode="auto">
            <a:xfrm>
              <a:off x="4211960" y="1556792"/>
              <a:ext cx="1800200" cy="1440160"/>
            </a:xfrm>
            <a:prstGeom prst="flowChartDelay">
              <a:avLst/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ed</a:t>
              </a:r>
              <a:endParaRPr kumimoji="0" lang="lb-L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9" name="Grupp 48"/>
          <p:cNvGrpSpPr/>
          <p:nvPr/>
        </p:nvGrpSpPr>
        <p:grpSpPr>
          <a:xfrm>
            <a:off x="4520883" y="1491001"/>
            <a:ext cx="2101886" cy="2191900"/>
            <a:chOff x="2350592" y="342655"/>
            <a:chExt cx="2101886" cy="2191900"/>
          </a:xfrm>
        </p:grpSpPr>
        <p:sp>
          <p:nvSpPr>
            <p:cNvPr id="50" name="Oval 49"/>
            <p:cNvSpPr/>
            <p:nvPr/>
          </p:nvSpPr>
          <p:spPr bwMode="auto">
            <a:xfrm>
              <a:off x="2651418" y="737352"/>
              <a:ext cx="1480923" cy="1517339"/>
            </a:xfrm>
            <a:prstGeom prst="ellipse">
              <a:avLst/>
            </a:prstGeom>
            <a:solidFill>
              <a:srgbClr val="FFFF00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4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</a:t>
              </a:r>
              <a:r>
                <a:rPr kumimoji="0" lang="lb-L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iren</a:t>
              </a:r>
            </a:p>
          </p:txBody>
        </p:sp>
        <p:grpSp>
          <p:nvGrpSpPr>
            <p:cNvPr id="51" name="Grupp 50"/>
            <p:cNvGrpSpPr/>
            <p:nvPr/>
          </p:nvGrpSpPr>
          <p:grpSpPr>
            <a:xfrm>
              <a:off x="3145059" y="342655"/>
              <a:ext cx="493641" cy="606935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79" name="Riichte Connecteur 78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Riichte Connecteur 79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2" name="Grupp 51"/>
            <p:cNvGrpSpPr/>
            <p:nvPr/>
          </p:nvGrpSpPr>
          <p:grpSpPr>
            <a:xfrm rot="2584438">
              <a:off x="3660778" y="799190"/>
              <a:ext cx="415796" cy="465333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77" name="Riichte Connecteur 76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Riichte Connecteur 77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3" name="Grupp 52"/>
            <p:cNvGrpSpPr/>
            <p:nvPr/>
          </p:nvGrpSpPr>
          <p:grpSpPr>
            <a:xfrm rot="19459973">
              <a:off x="2761976" y="584847"/>
              <a:ext cx="387124" cy="503764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75" name="Riichte Connecteur 74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Riichte Connecteur 75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4" name="Grupp 53"/>
            <p:cNvGrpSpPr/>
            <p:nvPr/>
          </p:nvGrpSpPr>
          <p:grpSpPr>
            <a:xfrm rot="14675528">
              <a:off x="2583786" y="1449713"/>
              <a:ext cx="428666" cy="533827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73" name="Riichte Connecteur 72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Riichte Connecteur 73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5" name="Grupp 54"/>
            <p:cNvGrpSpPr/>
            <p:nvPr/>
          </p:nvGrpSpPr>
          <p:grpSpPr>
            <a:xfrm rot="5097471">
              <a:off x="3903404" y="1087203"/>
              <a:ext cx="505780" cy="592369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71" name="Riichte Connecteur 70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Riichte Connecteur 71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6" name="Grupp 55"/>
            <p:cNvGrpSpPr/>
            <p:nvPr/>
          </p:nvGrpSpPr>
          <p:grpSpPr>
            <a:xfrm rot="9127078">
              <a:off x="3511520" y="2051085"/>
              <a:ext cx="493641" cy="483470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9" name="Riichte Connecteur 68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Riichte Connecteur 69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7" name="Grupp 56"/>
            <p:cNvGrpSpPr/>
            <p:nvPr/>
          </p:nvGrpSpPr>
          <p:grpSpPr>
            <a:xfrm rot="13319797">
              <a:off x="2602054" y="1738351"/>
              <a:ext cx="493641" cy="606935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7" name="Riichte Connecteur 66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Riichte Connecteur 67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8" name="Grupp 57"/>
            <p:cNvGrpSpPr/>
            <p:nvPr/>
          </p:nvGrpSpPr>
          <p:grpSpPr>
            <a:xfrm rot="17470128">
              <a:off x="2393887" y="941515"/>
              <a:ext cx="505780" cy="592369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5" name="Riichte Connecteur 64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Riichte Connecteur 65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9" name="Grupp 58"/>
            <p:cNvGrpSpPr/>
            <p:nvPr/>
          </p:nvGrpSpPr>
          <p:grpSpPr>
            <a:xfrm rot="11291037">
              <a:off x="3160878" y="1871429"/>
              <a:ext cx="418378" cy="546954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3" name="Riichte Connecteur 62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Riichte Connecteur 63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0" name="Grupp 59"/>
            <p:cNvGrpSpPr/>
            <p:nvPr/>
          </p:nvGrpSpPr>
          <p:grpSpPr>
            <a:xfrm rot="8042308">
              <a:off x="3687111" y="1610621"/>
              <a:ext cx="428666" cy="533827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1" name="Riichte Connecteur 60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Riichte Connecteur 61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81" name="Grupp 80"/>
          <p:cNvGrpSpPr/>
          <p:nvPr/>
        </p:nvGrpSpPr>
        <p:grpSpPr>
          <a:xfrm>
            <a:off x="2744040" y="2272584"/>
            <a:ext cx="1755315" cy="1735088"/>
            <a:chOff x="332835" y="1438605"/>
            <a:chExt cx="1755315" cy="1735088"/>
          </a:xfrm>
        </p:grpSpPr>
        <p:sp>
          <p:nvSpPr>
            <p:cNvPr id="82" name="Taart 81"/>
            <p:cNvSpPr/>
            <p:nvPr/>
          </p:nvSpPr>
          <p:spPr bwMode="auto">
            <a:xfrm rot="2047074">
              <a:off x="353062" y="1438605"/>
              <a:ext cx="1735088" cy="1735088"/>
            </a:xfrm>
            <a:prstGeom prst="pie">
              <a:avLst/>
            </a:prstGeom>
            <a:solidFill>
              <a:srgbClr val="00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cene3d>
                <a:camera prst="orthographicFront">
                  <a:rot lat="0" lon="0" rev="3000000"/>
                </a:camera>
                <a:lightRig rig="threePt" dir="t"/>
              </a:scene3d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b-L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332835" y="1930561"/>
              <a:ext cx="1461986" cy="10515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lb-LU" sz="6000" b="1" dirty="0" smtClean="0"/>
                <a:t>B</a:t>
              </a:r>
              <a:r>
                <a:rPr lang="lb-LU" sz="1400" b="1" dirty="0" smtClean="0"/>
                <a:t>akterien</a:t>
              </a:r>
            </a:p>
          </p:txBody>
        </p:sp>
        <p:grpSp>
          <p:nvGrpSpPr>
            <p:cNvPr id="84" name="Grupp 83"/>
            <p:cNvGrpSpPr/>
            <p:nvPr/>
          </p:nvGrpSpPr>
          <p:grpSpPr>
            <a:xfrm rot="20759493">
              <a:off x="1294386" y="1708718"/>
              <a:ext cx="563960" cy="525689"/>
              <a:chOff x="4452361" y="819756"/>
              <a:chExt cx="672322" cy="626698"/>
            </a:xfrm>
          </p:grpSpPr>
          <p:sp>
            <p:nvSpPr>
              <p:cNvPr id="90" name="Gläichschenkelegen Dräieck 89"/>
              <p:cNvSpPr/>
              <p:nvPr/>
            </p:nvSpPr>
            <p:spPr bwMode="auto">
              <a:xfrm rot="8302134">
                <a:off x="4914409" y="819756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Gläichschenkelegen Dräieck 90"/>
              <p:cNvSpPr/>
              <p:nvPr/>
            </p:nvSpPr>
            <p:spPr bwMode="auto">
              <a:xfrm rot="8302134">
                <a:off x="4757242" y="959448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Gläichschenkelegen Dräieck 91"/>
              <p:cNvSpPr/>
              <p:nvPr/>
            </p:nvSpPr>
            <p:spPr bwMode="auto">
              <a:xfrm rot="8302134">
                <a:off x="4614071" y="108670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Gläichschenkelegen Dräieck 92"/>
              <p:cNvSpPr/>
              <p:nvPr/>
            </p:nvSpPr>
            <p:spPr bwMode="auto">
              <a:xfrm rot="8302134">
                <a:off x="4452361" y="123043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5" name="Grupp 84"/>
            <p:cNvGrpSpPr/>
            <p:nvPr/>
          </p:nvGrpSpPr>
          <p:grpSpPr>
            <a:xfrm rot="15275037">
              <a:off x="1418570" y="2238577"/>
              <a:ext cx="563960" cy="525689"/>
              <a:chOff x="4452361" y="819756"/>
              <a:chExt cx="672322" cy="626698"/>
            </a:xfrm>
          </p:grpSpPr>
          <p:sp>
            <p:nvSpPr>
              <p:cNvPr id="86" name="Gläichschenkelegen Dräieck 85"/>
              <p:cNvSpPr/>
              <p:nvPr/>
            </p:nvSpPr>
            <p:spPr bwMode="auto">
              <a:xfrm rot="8302134">
                <a:off x="4914409" y="819756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Gläichschenkelegen Dräieck 86"/>
              <p:cNvSpPr/>
              <p:nvPr/>
            </p:nvSpPr>
            <p:spPr bwMode="auto">
              <a:xfrm rot="8302134">
                <a:off x="4757242" y="959448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Gläichschenkelegen Dräieck 87"/>
              <p:cNvSpPr/>
              <p:nvPr/>
            </p:nvSpPr>
            <p:spPr bwMode="auto">
              <a:xfrm rot="8302134">
                <a:off x="4614071" y="108670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Gläichschenkelegen Dräieck 88"/>
              <p:cNvSpPr/>
              <p:nvPr/>
            </p:nvSpPr>
            <p:spPr bwMode="auto">
              <a:xfrm rot="8302134">
                <a:off x="4452361" y="123043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94" name="Grupp 93"/>
          <p:cNvGrpSpPr/>
          <p:nvPr/>
        </p:nvGrpSpPr>
        <p:grpSpPr>
          <a:xfrm>
            <a:off x="2755403" y="4287388"/>
            <a:ext cx="2746462" cy="2069787"/>
            <a:chOff x="1810711" y="2647514"/>
            <a:chExt cx="2746462" cy="2069787"/>
          </a:xfrm>
        </p:grpSpPr>
        <p:grpSp>
          <p:nvGrpSpPr>
            <p:cNvPr id="95" name="Grupp 94"/>
            <p:cNvGrpSpPr/>
            <p:nvPr/>
          </p:nvGrpSpPr>
          <p:grpSpPr>
            <a:xfrm>
              <a:off x="1810711" y="2647514"/>
              <a:ext cx="2746462" cy="2069787"/>
              <a:chOff x="1810711" y="2647514"/>
              <a:chExt cx="2746462" cy="2069787"/>
            </a:xfrm>
          </p:grpSpPr>
          <p:sp>
            <p:nvSpPr>
              <p:cNvPr id="97" name="Organigramm: Späichere mat direktem Zougrëff 96"/>
              <p:cNvSpPr/>
              <p:nvPr/>
            </p:nvSpPr>
            <p:spPr bwMode="auto">
              <a:xfrm>
                <a:off x="1810711" y="3665612"/>
                <a:ext cx="2746462" cy="1051689"/>
              </a:xfrm>
              <a:prstGeom prst="flowChartMagneticDrum">
                <a:avLst/>
              </a:prstGeom>
              <a:solidFill>
                <a:srgbClr val="DDDDDD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Fräi Form 97"/>
              <p:cNvSpPr/>
              <p:nvPr/>
            </p:nvSpPr>
            <p:spPr bwMode="auto">
              <a:xfrm rot="21236030">
                <a:off x="2830707" y="3081839"/>
                <a:ext cx="275531" cy="599994"/>
              </a:xfrm>
              <a:custGeom>
                <a:avLst/>
                <a:gdLst>
                  <a:gd name="connsiteX0" fmla="*/ 260156 w 275531"/>
                  <a:gd name="connsiteY0" fmla="*/ 599994 h 599994"/>
                  <a:gd name="connsiteX1" fmla="*/ 250631 w 275531"/>
                  <a:gd name="connsiteY1" fmla="*/ 161844 h 599994"/>
                  <a:gd name="connsiteX2" fmla="*/ 26793 w 275531"/>
                  <a:gd name="connsiteY2" fmla="*/ 14206 h 599994"/>
                  <a:gd name="connsiteX3" fmla="*/ 12506 w 275531"/>
                  <a:gd name="connsiteY3" fmla="*/ 14206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1" h="599994">
                    <a:moveTo>
                      <a:pt x="260156" y="599994"/>
                    </a:moveTo>
                    <a:cubicBezTo>
                      <a:pt x="274840" y="429734"/>
                      <a:pt x="289525" y="259475"/>
                      <a:pt x="250631" y="161844"/>
                    </a:cubicBezTo>
                    <a:cubicBezTo>
                      <a:pt x="211737" y="64213"/>
                      <a:pt x="66480" y="38812"/>
                      <a:pt x="26793" y="14206"/>
                    </a:cubicBezTo>
                    <a:cubicBezTo>
                      <a:pt x="-12894" y="-10400"/>
                      <a:pt x="-194" y="1903"/>
                      <a:pt x="12506" y="14206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Fräi Form 98"/>
              <p:cNvSpPr/>
              <p:nvPr/>
            </p:nvSpPr>
            <p:spPr bwMode="auto">
              <a:xfrm rot="413177" flipH="1">
                <a:off x="3189792" y="3080240"/>
                <a:ext cx="305250" cy="599994"/>
              </a:xfrm>
              <a:custGeom>
                <a:avLst/>
                <a:gdLst>
                  <a:gd name="connsiteX0" fmla="*/ 260156 w 275531"/>
                  <a:gd name="connsiteY0" fmla="*/ 599994 h 599994"/>
                  <a:gd name="connsiteX1" fmla="*/ 250631 w 275531"/>
                  <a:gd name="connsiteY1" fmla="*/ 161844 h 599994"/>
                  <a:gd name="connsiteX2" fmla="*/ 26793 w 275531"/>
                  <a:gd name="connsiteY2" fmla="*/ 14206 h 599994"/>
                  <a:gd name="connsiteX3" fmla="*/ 12506 w 275531"/>
                  <a:gd name="connsiteY3" fmla="*/ 14206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1" h="599994">
                    <a:moveTo>
                      <a:pt x="260156" y="599994"/>
                    </a:moveTo>
                    <a:cubicBezTo>
                      <a:pt x="274840" y="429734"/>
                      <a:pt x="289525" y="259475"/>
                      <a:pt x="250631" y="161844"/>
                    </a:cubicBezTo>
                    <a:cubicBezTo>
                      <a:pt x="211737" y="64213"/>
                      <a:pt x="66480" y="38812"/>
                      <a:pt x="26793" y="14206"/>
                    </a:cubicBezTo>
                    <a:cubicBezTo>
                      <a:pt x="-12894" y="-10400"/>
                      <a:pt x="-194" y="1903"/>
                      <a:pt x="12506" y="14206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Fräi Form 99"/>
              <p:cNvSpPr/>
              <p:nvPr/>
            </p:nvSpPr>
            <p:spPr bwMode="auto">
              <a:xfrm rot="21381520">
                <a:off x="2967729" y="3009403"/>
                <a:ext cx="149738" cy="666750"/>
              </a:xfrm>
              <a:custGeom>
                <a:avLst/>
                <a:gdLst>
                  <a:gd name="connsiteX0" fmla="*/ 142875 w 149738"/>
                  <a:gd name="connsiteY0" fmla="*/ 666750 h 666750"/>
                  <a:gd name="connsiteX1" fmla="*/ 133350 w 149738"/>
                  <a:gd name="connsiteY1" fmla="*/ 176212 h 666750"/>
                  <a:gd name="connsiteX2" fmla="*/ 0 w 149738"/>
                  <a:gd name="connsiteY2" fmla="*/ 0 h 666750"/>
                  <a:gd name="connsiteX3" fmla="*/ 0 w 149738"/>
                  <a:gd name="connsiteY3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38" h="666750">
                    <a:moveTo>
                      <a:pt x="142875" y="666750"/>
                    </a:moveTo>
                    <a:cubicBezTo>
                      <a:pt x="150019" y="477043"/>
                      <a:pt x="157163" y="287337"/>
                      <a:pt x="133350" y="176212"/>
                    </a:cubicBezTo>
                    <a:cubicBezTo>
                      <a:pt x="109537" y="6508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Fräi Form 100"/>
              <p:cNvSpPr/>
              <p:nvPr/>
            </p:nvSpPr>
            <p:spPr bwMode="auto">
              <a:xfrm rot="166575" flipH="1">
                <a:off x="3170962" y="2993426"/>
                <a:ext cx="184557" cy="666750"/>
              </a:xfrm>
              <a:custGeom>
                <a:avLst/>
                <a:gdLst>
                  <a:gd name="connsiteX0" fmla="*/ 142875 w 149738"/>
                  <a:gd name="connsiteY0" fmla="*/ 666750 h 666750"/>
                  <a:gd name="connsiteX1" fmla="*/ 133350 w 149738"/>
                  <a:gd name="connsiteY1" fmla="*/ 176212 h 666750"/>
                  <a:gd name="connsiteX2" fmla="*/ 0 w 149738"/>
                  <a:gd name="connsiteY2" fmla="*/ 0 h 666750"/>
                  <a:gd name="connsiteX3" fmla="*/ 0 w 149738"/>
                  <a:gd name="connsiteY3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38" h="666750">
                    <a:moveTo>
                      <a:pt x="142875" y="666750"/>
                    </a:moveTo>
                    <a:cubicBezTo>
                      <a:pt x="150019" y="477043"/>
                      <a:pt x="157163" y="287337"/>
                      <a:pt x="133350" y="176212"/>
                    </a:cubicBezTo>
                    <a:cubicBezTo>
                      <a:pt x="109537" y="6508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Fräi Form 101"/>
              <p:cNvSpPr/>
              <p:nvPr/>
            </p:nvSpPr>
            <p:spPr bwMode="auto">
              <a:xfrm>
                <a:off x="3140913" y="3004943"/>
                <a:ext cx="6799" cy="656056"/>
              </a:xfrm>
              <a:custGeom>
                <a:avLst/>
                <a:gdLst>
                  <a:gd name="connsiteX0" fmla="*/ 0 w 6799"/>
                  <a:gd name="connsiteY0" fmla="*/ 656056 h 656056"/>
                  <a:gd name="connsiteX1" fmla="*/ 6799 w 6799"/>
                  <a:gd name="connsiteY1" fmla="*/ 0 h 656056"/>
                  <a:gd name="connsiteX2" fmla="*/ 6799 w 6799"/>
                  <a:gd name="connsiteY2" fmla="*/ 0 h 656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99" h="656056">
                    <a:moveTo>
                      <a:pt x="0" y="656056"/>
                    </a:moveTo>
                    <a:lnTo>
                      <a:pt x="6799" y="0"/>
                    </a:lnTo>
                    <a:lnTo>
                      <a:pt x="6799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Fräi Form 102"/>
              <p:cNvSpPr/>
              <p:nvPr/>
            </p:nvSpPr>
            <p:spPr bwMode="auto">
              <a:xfrm rot="9657457">
                <a:off x="2968008" y="2647514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Fräi Form 103"/>
              <p:cNvSpPr/>
              <p:nvPr/>
            </p:nvSpPr>
            <p:spPr bwMode="auto">
              <a:xfrm rot="4099818">
                <a:off x="2557138" y="3093103"/>
                <a:ext cx="93972" cy="154843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" name="Fräi Form 104"/>
              <p:cNvSpPr/>
              <p:nvPr/>
            </p:nvSpPr>
            <p:spPr bwMode="auto">
              <a:xfrm rot="15204277">
                <a:off x="3545336" y="2834396"/>
                <a:ext cx="96042" cy="168846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" name="Fräi Form 105"/>
              <p:cNvSpPr/>
              <p:nvPr/>
            </p:nvSpPr>
            <p:spPr bwMode="auto">
              <a:xfrm rot="18079045">
                <a:off x="3668870" y="3088125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" name="Fräi Form 106"/>
              <p:cNvSpPr/>
              <p:nvPr/>
            </p:nvSpPr>
            <p:spPr bwMode="auto">
              <a:xfrm rot="6911312">
                <a:off x="2681892" y="2821454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" name="Fräi Form 107"/>
              <p:cNvSpPr/>
              <p:nvPr/>
            </p:nvSpPr>
            <p:spPr bwMode="auto">
              <a:xfrm rot="12690523">
                <a:off x="3268569" y="2674498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6" name="Textfeld 95"/>
            <p:cNvSpPr txBox="1"/>
            <p:nvPr/>
          </p:nvSpPr>
          <p:spPr>
            <a:xfrm>
              <a:off x="1817625" y="3934170"/>
              <a:ext cx="1987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sz="2400" b="1" dirty="0" smtClean="0"/>
                <a:t>Korrosioun</a:t>
              </a:r>
              <a:endParaRPr lang="lb-LU" sz="2400" b="1" dirty="0"/>
            </a:p>
          </p:txBody>
        </p:sp>
      </p:grpSp>
      <p:grpSp>
        <p:nvGrpSpPr>
          <p:cNvPr id="109" name="Grupp 108"/>
          <p:cNvGrpSpPr/>
          <p:nvPr/>
        </p:nvGrpSpPr>
        <p:grpSpPr>
          <a:xfrm>
            <a:off x="6703641" y="313403"/>
            <a:ext cx="1914258" cy="2892484"/>
            <a:chOff x="6563710" y="3615409"/>
            <a:chExt cx="1914258" cy="2892484"/>
          </a:xfrm>
        </p:grpSpPr>
        <p:grpSp>
          <p:nvGrpSpPr>
            <p:cNvPr id="110" name="Grupp 109"/>
            <p:cNvGrpSpPr/>
            <p:nvPr/>
          </p:nvGrpSpPr>
          <p:grpSpPr>
            <a:xfrm>
              <a:off x="6595430" y="3615409"/>
              <a:ext cx="1882538" cy="2892484"/>
              <a:chOff x="3755772" y="2799088"/>
              <a:chExt cx="2128944" cy="3510230"/>
            </a:xfrm>
          </p:grpSpPr>
          <p:sp>
            <p:nvSpPr>
              <p:cNvPr id="112" name="Organigramm: Manuell Operatioun 111"/>
              <p:cNvSpPr/>
              <p:nvPr/>
            </p:nvSpPr>
            <p:spPr bwMode="auto">
              <a:xfrm flipV="1">
                <a:off x="3755772" y="4350521"/>
                <a:ext cx="1656184" cy="1958797"/>
              </a:xfrm>
              <a:prstGeom prst="flowChartManualOperation">
                <a:avLst/>
              </a:prstGeom>
              <a:solidFill>
                <a:srgbClr val="FFCC99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" name="Organigramm: Connecteur zu enger anerer Säit 112"/>
              <p:cNvSpPr/>
              <p:nvPr/>
            </p:nvSpPr>
            <p:spPr bwMode="auto">
              <a:xfrm rot="10800000">
                <a:off x="4951693" y="3289455"/>
                <a:ext cx="933023" cy="821059"/>
              </a:xfrm>
              <a:prstGeom prst="flowChartOffpageConnector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270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1680"/>
                  </a:lnSpc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4" name="Fräi Form 113"/>
              <p:cNvSpPr/>
              <p:nvPr/>
            </p:nvSpPr>
            <p:spPr bwMode="auto">
              <a:xfrm>
                <a:off x="4470047" y="2799088"/>
                <a:ext cx="952743" cy="1558227"/>
              </a:xfrm>
              <a:custGeom>
                <a:avLst/>
                <a:gdLst>
                  <a:gd name="connsiteX0" fmla="*/ 125807 w 952743"/>
                  <a:gd name="connsiteY0" fmla="*/ 1558227 h 1558227"/>
                  <a:gd name="connsiteX1" fmla="*/ 38343 w 952743"/>
                  <a:gd name="connsiteY1" fmla="*/ 254213 h 1558227"/>
                  <a:gd name="connsiteX2" fmla="*/ 674447 w 952743"/>
                  <a:gd name="connsiteY2" fmla="*/ 15674 h 1558227"/>
                  <a:gd name="connsiteX3" fmla="*/ 952743 w 952743"/>
                  <a:gd name="connsiteY3" fmla="*/ 492752 h 1558227"/>
                  <a:gd name="connsiteX4" fmla="*/ 952743 w 952743"/>
                  <a:gd name="connsiteY4" fmla="*/ 492752 h 155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743" h="1558227">
                    <a:moveTo>
                      <a:pt x="125807" y="1558227"/>
                    </a:moveTo>
                    <a:cubicBezTo>
                      <a:pt x="36355" y="1034766"/>
                      <a:pt x="-53097" y="511305"/>
                      <a:pt x="38343" y="254213"/>
                    </a:cubicBezTo>
                    <a:cubicBezTo>
                      <a:pt x="129783" y="-2879"/>
                      <a:pt x="522047" y="-24083"/>
                      <a:pt x="674447" y="15674"/>
                    </a:cubicBezTo>
                    <a:cubicBezTo>
                      <a:pt x="826847" y="55431"/>
                      <a:pt x="952743" y="492752"/>
                      <a:pt x="952743" y="492752"/>
                    </a:cubicBezTo>
                    <a:lnTo>
                      <a:pt x="952743" y="492752"/>
                    </a:lnTo>
                  </a:path>
                </a:pathLst>
              </a:custGeom>
              <a:no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5" name="Riichte Connecteur 114"/>
              <p:cNvCxnSpPr/>
              <p:nvPr/>
            </p:nvCxnSpPr>
            <p:spPr bwMode="auto">
              <a:xfrm>
                <a:off x="3755772" y="6237312"/>
                <a:ext cx="153384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Riichte Connecteur 115"/>
              <p:cNvCxnSpPr/>
              <p:nvPr/>
            </p:nvCxnSpPr>
            <p:spPr bwMode="auto">
              <a:xfrm>
                <a:off x="5076056" y="4350521"/>
                <a:ext cx="213563" cy="18867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Riichte Connecteur 116"/>
              <p:cNvCxnSpPr/>
              <p:nvPr/>
            </p:nvCxnSpPr>
            <p:spPr bwMode="auto">
              <a:xfrm>
                <a:off x="5289619" y="6237312"/>
                <a:ext cx="122337" cy="7200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1" name="Textfeld 110"/>
            <p:cNvSpPr txBox="1"/>
            <p:nvPr/>
          </p:nvSpPr>
          <p:spPr>
            <a:xfrm>
              <a:off x="6563710" y="5647229"/>
              <a:ext cx="1419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400" b="1" dirty="0" smtClean="0"/>
                <a:t>geléist</a:t>
              </a:r>
              <a:endParaRPr lang="lb-LU" sz="2400" b="1" dirty="0"/>
            </a:p>
            <a:p>
              <a:pPr algn="ctr"/>
              <a:r>
                <a:rPr lang="lb-LU" sz="2400" b="1" dirty="0" err="1" smtClean="0"/>
                <a:t>Organik</a:t>
              </a:r>
              <a:endParaRPr lang="lb-LU" sz="2400" b="1" dirty="0"/>
            </a:p>
          </p:txBody>
        </p:sp>
      </p:grpSp>
      <p:grpSp>
        <p:nvGrpSpPr>
          <p:cNvPr id="134" name="Grupp 133"/>
          <p:cNvGrpSpPr/>
          <p:nvPr/>
        </p:nvGrpSpPr>
        <p:grpSpPr>
          <a:xfrm>
            <a:off x="395536" y="3575145"/>
            <a:ext cx="2274641" cy="2237141"/>
            <a:chOff x="4901565" y="305134"/>
            <a:chExt cx="2274641" cy="2237141"/>
          </a:xfrm>
        </p:grpSpPr>
        <p:grpSp>
          <p:nvGrpSpPr>
            <p:cNvPr id="135" name="Grupp 134"/>
            <p:cNvGrpSpPr/>
            <p:nvPr/>
          </p:nvGrpSpPr>
          <p:grpSpPr>
            <a:xfrm>
              <a:off x="5528905" y="902621"/>
              <a:ext cx="1135083" cy="1361023"/>
              <a:chOff x="4619627" y="1945439"/>
              <a:chExt cx="3685036" cy="4422492"/>
            </a:xfrm>
          </p:grpSpPr>
          <p:sp>
            <p:nvSpPr>
              <p:cNvPr id="138" name="Fräi Form 137"/>
              <p:cNvSpPr/>
              <p:nvPr/>
            </p:nvSpPr>
            <p:spPr bwMode="auto">
              <a:xfrm>
                <a:off x="6397918" y="1945439"/>
                <a:ext cx="1906745" cy="3240710"/>
              </a:xfrm>
              <a:custGeom>
                <a:avLst/>
                <a:gdLst>
                  <a:gd name="connsiteX0" fmla="*/ 166655 w 1906745"/>
                  <a:gd name="connsiteY0" fmla="*/ 3192943 h 3240710"/>
                  <a:gd name="connsiteX1" fmla="*/ 2882 w 1906745"/>
                  <a:gd name="connsiteY1" fmla="*/ 2701624 h 3240710"/>
                  <a:gd name="connsiteX2" fmla="*/ 289485 w 1906745"/>
                  <a:gd name="connsiteY2" fmla="*/ 1138955 h 3240710"/>
                  <a:gd name="connsiteX3" fmla="*/ 1626966 w 1906745"/>
                  <a:gd name="connsiteY3" fmla="*/ 19839 h 3240710"/>
                  <a:gd name="connsiteX4" fmla="*/ 1906745 w 1906745"/>
                  <a:gd name="connsiteY4" fmla="*/ 565749 h 3240710"/>
                  <a:gd name="connsiteX5" fmla="*/ 1626966 w 1906745"/>
                  <a:gd name="connsiteY5" fmla="*/ 2305839 h 3240710"/>
                  <a:gd name="connsiteX6" fmla="*/ 337252 w 1906745"/>
                  <a:gd name="connsiteY6" fmla="*/ 3240710 h 324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6745" h="3240710">
                    <a:moveTo>
                      <a:pt x="166655" y="3192943"/>
                    </a:moveTo>
                    <a:cubicBezTo>
                      <a:pt x="74532" y="3118449"/>
                      <a:pt x="-17590" y="3043955"/>
                      <a:pt x="2882" y="2701624"/>
                    </a:cubicBezTo>
                    <a:cubicBezTo>
                      <a:pt x="23354" y="2359293"/>
                      <a:pt x="18804" y="1585919"/>
                      <a:pt x="289485" y="1138955"/>
                    </a:cubicBezTo>
                    <a:cubicBezTo>
                      <a:pt x="560166" y="691991"/>
                      <a:pt x="1357423" y="115373"/>
                      <a:pt x="1626966" y="19839"/>
                    </a:cubicBezTo>
                    <a:cubicBezTo>
                      <a:pt x="1896509" y="-75695"/>
                      <a:pt x="1906745" y="184749"/>
                      <a:pt x="1906745" y="565749"/>
                    </a:cubicBezTo>
                    <a:cubicBezTo>
                      <a:pt x="1906745" y="946749"/>
                      <a:pt x="1888548" y="1860012"/>
                      <a:pt x="1626966" y="2305839"/>
                    </a:cubicBezTo>
                    <a:cubicBezTo>
                      <a:pt x="1365384" y="2751666"/>
                      <a:pt x="851318" y="2996188"/>
                      <a:pt x="337252" y="3240710"/>
                    </a:cubicBez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" name="Fräi Form 138"/>
              <p:cNvSpPr/>
              <p:nvPr/>
            </p:nvSpPr>
            <p:spPr bwMode="auto">
              <a:xfrm>
                <a:off x="4619627" y="1957720"/>
                <a:ext cx="1603957" cy="3310316"/>
              </a:xfrm>
              <a:custGeom>
                <a:avLst/>
                <a:gdLst>
                  <a:gd name="connsiteX0" fmla="*/ 996427 w 1603957"/>
                  <a:gd name="connsiteY0" fmla="*/ 3310316 h 3310316"/>
                  <a:gd name="connsiteX1" fmla="*/ 402749 w 1603957"/>
                  <a:gd name="connsiteY1" fmla="*/ 2962298 h 3310316"/>
                  <a:gd name="connsiteX2" fmla="*/ 140 w 1603957"/>
                  <a:gd name="connsiteY2" fmla="*/ 1276799 h 3310316"/>
                  <a:gd name="connsiteX3" fmla="*/ 443692 w 1603957"/>
                  <a:gd name="connsiteY3" fmla="*/ 734 h 3310316"/>
                  <a:gd name="connsiteX4" fmla="*/ 1344445 w 1603957"/>
                  <a:gd name="connsiteY4" fmla="*/ 1119850 h 3310316"/>
                  <a:gd name="connsiteX5" fmla="*/ 1603752 w 1603957"/>
                  <a:gd name="connsiteY5" fmla="*/ 2805349 h 3310316"/>
                  <a:gd name="connsiteX6" fmla="*/ 1317149 w 1603957"/>
                  <a:gd name="connsiteY6" fmla="*/ 3242077 h 3310316"/>
                  <a:gd name="connsiteX7" fmla="*/ 1317149 w 1603957"/>
                  <a:gd name="connsiteY7" fmla="*/ 3242077 h 331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957" h="3310316">
                    <a:moveTo>
                      <a:pt x="996427" y="3310316"/>
                    </a:moveTo>
                    <a:cubicBezTo>
                      <a:pt x="782612" y="3305766"/>
                      <a:pt x="568797" y="3301217"/>
                      <a:pt x="402749" y="2962298"/>
                    </a:cubicBezTo>
                    <a:cubicBezTo>
                      <a:pt x="236701" y="2623379"/>
                      <a:pt x="-6684" y="1770393"/>
                      <a:pt x="140" y="1276799"/>
                    </a:cubicBezTo>
                    <a:cubicBezTo>
                      <a:pt x="6964" y="783205"/>
                      <a:pt x="219641" y="26892"/>
                      <a:pt x="443692" y="734"/>
                    </a:cubicBezTo>
                    <a:cubicBezTo>
                      <a:pt x="667743" y="-25424"/>
                      <a:pt x="1151102" y="652414"/>
                      <a:pt x="1344445" y="1119850"/>
                    </a:cubicBezTo>
                    <a:cubicBezTo>
                      <a:pt x="1537788" y="1587286"/>
                      <a:pt x="1608301" y="2451645"/>
                      <a:pt x="1603752" y="2805349"/>
                    </a:cubicBezTo>
                    <a:cubicBezTo>
                      <a:pt x="1599203" y="3159053"/>
                      <a:pt x="1317149" y="3242077"/>
                      <a:pt x="1317149" y="3242077"/>
                    </a:cubicBezTo>
                    <a:lnTo>
                      <a:pt x="1317149" y="3242077"/>
                    </a:ln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" name="Fräi Form 139"/>
              <p:cNvSpPr/>
              <p:nvPr/>
            </p:nvSpPr>
            <p:spPr bwMode="auto">
              <a:xfrm>
                <a:off x="5152864" y="3206407"/>
                <a:ext cx="2244825" cy="3161524"/>
              </a:xfrm>
              <a:custGeom>
                <a:avLst/>
                <a:gdLst>
                  <a:gd name="connsiteX0" fmla="*/ 128820 w 2244825"/>
                  <a:gd name="connsiteY0" fmla="*/ 3003324 h 3161524"/>
                  <a:gd name="connsiteX1" fmla="*/ 681554 w 2244825"/>
                  <a:gd name="connsiteY1" fmla="*/ 2737193 h 3161524"/>
                  <a:gd name="connsiteX2" fmla="*/ 381303 w 2244825"/>
                  <a:gd name="connsiteY2" fmla="*/ 1761378 h 3161524"/>
                  <a:gd name="connsiteX3" fmla="*/ 149291 w 2244825"/>
                  <a:gd name="connsiteY3" fmla="*/ 817 h 3161524"/>
                  <a:gd name="connsiteX4" fmla="*/ 777088 w 2244825"/>
                  <a:gd name="connsiteY4" fmla="*/ 1993390 h 3161524"/>
                  <a:gd name="connsiteX5" fmla="*/ 940861 w 2244825"/>
                  <a:gd name="connsiteY5" fmla="*/ 2395999 h 3161524"/>
                  <a:gd name="connsiteX6" fmla="*/ 1220640 w 2244825"/>
                  <a:gd name="connsiteY6" fmla="*/ 2279993 h 3161524"/>
                  <a:gd name="connsiteX7" fmla="*/ 2244223 w 2244825"/>
                  <a:gd name="connsiteY7" fmla="*/ 246477 h 3161524"/>
                  <a:gd name="connsiteX8" fmla="*/ 1377590 w 2244825"/>
                  <a:gd name="connsiteY8" fmla="*/ 2621187 h 3161524"/>
                  <a:gd name="connsiteX9" fmla="*/ 1889381 w 2244825"/>
                  <a:gd name="connsiteY9" fmla="*/ 3057915 h 3161524"/>
                  <a:gd name="connsiteX10" fmla="*/ 162939 w 2244825"/>
                  <a:gd name="connsiteY10" fmla="*/ 3160274 h 3161524"/>
                  <a:gd name="connsiteX11" fmla="*/ 128820 w 2244825"/>
                  <a:gd name="connsiteY11" fmla="*/ 3003324 h 316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4825" h="3161524">
                    <a:moveTo>
                      <a:pt x="128820" y="3003324"/>
                    </a:moveTo>
                    <a:cubicBezTo>
                      <a:pt x="215256" y="2932810"/>
                      <a:pt x="639473" y="2944184"/>
                      <a:pt x="681554" y="2737193"/>
                    </a:cubicBezTo>
                    <a:cubicBezTo>
                      <a:pt x="723635" y="2530202"/>
                      <a:pt x="470013" y="2217441"/>
                      <a:pt x="381303" y="1761378"/>
                    </a:cubicBezTo>
                    <a:cubicBezTo>
                      <a:pt x="292593" y="1305315"/>
                      <a:pt x="83327" y="-37852"/>
                      <a:pt x="149291" y="817"/>
                    </a:cubicBezTo>
                    <a:cubicBezTo>
                      <a:pt x="215255" y="39486"/>
                      <a:pt x="645160" y="1594193"/>
                      <a:pt x="777088" y="1993390"/>
                    </a:cubicBezTo>
                    <a:cubicBezTo>
                      <a:pt x="909016" y="2392587"/>
                      <a:pt x="866936" y="2348232"/>
                      <a:pt x="940861" y="2395999"/>
                    </a:cubicBezTo>
                    <a:cubicBezTo>
                      <a:pt x="1014786" y="2443766"/>
                      <a:pt x="1003413" y="2638247"/>
                      <a:pt x="1220640" y="2279993"/>
                    </a:cubicBezTo>
                    <a:cubicBezTo>
                      <a:pt x="1437867" y="1921739"/>
                      <a:pt x="2218065" y="189611"/>
                      <a:pt x="2244223" y="246477"/>
                    </a:cubicBezTo>
                    <a:cubicBezTo>
                      <a:pt x="2270381" y="303343"/>
                      <a:pt x="1436730" y="2152614"/>
                      <a:pt x="1377590" y="2621187"/>
                    </a:cubicBezTo>
                    <a:cubicBezTo>
                      <a:pt x="1318450" y="3089760"/>
                      <a:pt x="2091823" y="2968067"/>
                      <a:pt x="1889381" y="3057915"/>
                    </a:cubicBezTo>
                    <a:cubicBezTo>
                      <a:pt x="1686939" y="3147763"/>
                      <a:pt x="454091" y="3167098"/>
                      <a:pt x="162939" y="3160274"/>
                    </a:cubicBezTo>
                    <a:cubicBezTo>
                      <a:pt x="-128213" y="3153450"/>
                      <a:pt x="42384" y="3073838"/>
                      <a:pt x="128820" y="3003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36" name="&quot;Neen&quot;-Symbol 135"/>
            <p:cNvSpPr/>
            <p:nvPr/>
          </p:nvSpPr>
          <p:spPr bwMode="auto">
            <a:xfrm>
              <a:off x="4901565" y="305134"/>
              <a:ext cx="2274641" cy="2237141"/>
            </a:xfrm>
            <a:prstGeom prst="noSmoking">
              <a:avLst>
                <a:gd name="adj" fmla="val 7468"/>
              </a:avLst>
            </a:prstGeom>
            <a:solidFill>
              <a:srgbClr val="FF0000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b-L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7" name="Textfeld 136"/>
            <p:cNvSpPr txBox="1"/>
            <p:nvPr/>
          </p:nvSpPr>
          <p:spPr>
            <a:xfrm>
              <a:off x="5371639" y="514123"/>
              <a:ext cx="1419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000" b="1" dirty="0" smtClean="0"/>
                <a:t>Pestizid</a:t>
              </a:r>
              <a:endParaRPr lang="lb-LU" sz="2000" b="1" dirty="0"/>
            </a:p>
          </p:txBody>
        </p:sp>
      </p:grpSp>
      <p:sp>
        <p:nvSpPr>
          <p:cNvPr id="141" name="Rechteck 140"/>
          <p:cNvSpPr/>
          <p:nvPr/>
        </p:nvSpPr>
        <p:spPr bwMode="auto">
          <a:xfrm>
            <a:off x="-11059" y="911642"/>
            <a:ext cx="9144000" cy="594928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b-L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13"/>
          <p:cNvSpPr txBox="1">
            <a:spLocks noChangeArrowheads="1"/>
          </p:cNvSpPr>
          <p:nvPr/>
        </p:nvSpPr>
        <p:spPr bwMode="auto">
          <a:xfrm>
            <a:off x="2328851" y="1050988"/>
            <a:ext cx="3974797" cy="1210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534988" indent="-358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2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Mechanische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Filter 0,1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mm</a:t>
            </a:r>
            <a:endParaRPr kumimoji="1" lang="lb-LU" sz="2000" b="1" dirty="0" smtClean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  <a:p>
            <a:pPr lvl="2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Elimination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von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Algen</a:t>
            </a:r>
          </a:p>
          <a:p>
            <a:pPr lvl="2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kumimoji="1" lang="lb-LU" sz="2000" dirty="0" smtClean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  <a:p>
            <a:pPr marL="176213" lvl="2" indent="0" algn="l">
              <a:spcBef>
                <a:spcPts val="1500"/>
              </a:spcBef>
              <a:buClr>
                <a:srgbClr val="3AAACD"/>
              </a:buClr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36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marL="15876" lvl="2" indent="-546100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marL="1081088" lvl="3" indent="-546100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marL="1081088" lvl="3" indent="-546100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marL="15876" lvl="2" indent="-546100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marL="1081088" lvl="3" indent="-546100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i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1800" dirty="0" smtClean="0">
              <a:solidFill>
                <a:srgbClr val="1552A7"/>
              </a:solidFill>
              <a:latin typeface="Arial Narrow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Vorfiltration</a:t>
            </a:r>
            <a:endParaRPr lang="de-DE" dirty="0"/>
          </a:p>
        </p:txBody>
      </p:sp>
      <p:grpSp>
        <p:nvGrpSpPr>
          <p:cNvPr id="2" name="Grupp 1"/>
          <p:cNvGrpSpPr/>
          <p:nvPr/>
        </p:nvGrpSpPr>
        <p:grpSpPr>
          <a:xfrm>
            <a:off x="531526" y="1074197"/>
            <a:ext cx="1646812" cy="5497061"/>
            <a:chOff x="531526" y="1074197"/>
            <a:chExt cx="1646812" cy="5497061"/>
          </a:xfrm>
        </p:grpSpPr>
        <p:sp>
          <p:nvSpPr>
            <p:cNvPr id="23" name="Textfeld 6"/>
            <p:cNvSpPr txBox="1">
              <a:spLocks noChangeArrowheads="1"/>
            </p:cNvSpPr>
            <p:nvPr/>
          </p:nvSpPr>
          <p:spPr bwMode="auto">
            <a:xfrm>
              <a:off x="531526" y="1074197"/>
              <a:ext cx="1584325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smtClean="0">
                  <a:latin typeface="Arial" charset="0"/>
                </a:rPr>
                <a:t>Stauséi</a:t>
              </a:r>
            </a:p>
          </p:txBody>
        </p:sp>
        <p:sp>
          <p:nvSpPr>
            <p:cNvPr id="24" name="Textfeld 6"/>
            <p:cNvSpPr txBox="1">
              <a:spLocks noChangeArrowheads="1"/>
            </p:cNvSpPr>
            <p:nvPr/>
          </p:nvSpPr>
          <p:spPr bwMode="auto">
            <a:xfrm>
              <a:off x="540038" y="2237383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ctr">
                <a:defRPr sz="1100" b="1">
                  <a:cs typeface="Arial Narrow" pitchFamily="-109" charset="0"/>
                </a:defRPr>
              </a:lvl1pPr>
            </a:lstStyle>
            <a:p>
              <a:r>
                <a:rPr lang="lb-LU" altLang="fr-FR" dirty="0" err="1"/>
                <a:t>Flockung</a:t>
              </a:r>
              <a:endParaRPr lang="lb-LU" altLang="fr-FR" dirty="0"/>
            </a:p>
          </p:txBody>
        </p:sp>
        <p:cxnSp>
          <p:nvCxnSpPr>
            <p:cNvPr id="25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1" y="1916708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6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2489795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8" name="Textfeld 6"/>
            <p:cNvSpPr txBox="1">
              <a:spLocks noChangeArrowheads="1"/>
            </p:cNvSpPr>
            <p:nvPr/>
          </p:nvSpPr>
          <p:spPr bwMode="auto">
            <a:xfrm>
              <a:off x="579726" y="4014564"/>
              <a:ext cx="1584325" cy="261937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Ozonung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29" name="Gerade Verbindung mit Pfeil 21"/>
            <p:cNvCxnSpPr>
              <a:cxnSpLocks noChangeShapeType="1"/>
            </p:cNvCxnSpPr>
            <p:nvPr/>
          </p:nvCxnSpPr>
          <p:spPr bwMode="auto">
            <a:xfrm>
              <a:off x="1302038" y="3701826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0" name="Textfeld 6"/>
            <p:cNvSpPr txBox="1">
              <a:spLocks noChangeArrowheads="1"/>
            </p:cNvSpPr>
            <p:nvPr/>
          </p:nvSpPr>
          <p:spPr bwMode="auto">
            <a:xfrm>
              <a:off x="593815" y="3414390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Kallek-Filter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1" name="Gerade Verbindung mit Pfeil 21"/>
            <p:cNvCxnSpPr>
              <a:cxnSpLocks noChangeShapeType="1"/>
            </p:cNvCxnSpPr>
            <p:nvPr/>
          </p:nvCxnSpPr>
          <p:spPr bwMode="auto">
            <a:xfrm>
              <a:off x="1313895" y="310165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2" name="Textfeld 19"/>
            <p:cNvSpPr txBox="1">
              <a:spLocks noChangeArrowheads="1"/>
            </p:cNvSpPr>
            <p:nvPr/>
          </p:nvSpPr>
          <p:spPr bwMode="auto">
            <a:xfrm>
              <a:off x="565438" y="2802533"/>
              <a:ext cx="1584325" cy="261937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Ultrafiltratioun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sp>
          <p:nvSpPr>
            <p:cNvPr id="36" name="Textfeld 6"/>
            <p:cNvSpPr txBox="1">
              <a:spLocks noChangeArrowheads="1"/>
            </p:cNvSpPr>
            <p:nvPr/>
          </p:nvSpPr>
          <p:spPr bwMode="auto">
            <a:xfrm>
              <a:off x="565438" y="4605114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Bio-Filter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7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4290789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8" name="Textfeld 6"/>
            <p:cNvSpPr txBox="1">
              <a:spLocks noChangeArrowheads="1"/>
            </p:cNvSpPr>
            <p:nvPr/>
          </p:nvSpPr>
          <p:spPr bwMode="auto">
            <a:xfrm>
              <a:off x="565438" y="5168676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Adsorptiouns</a:t>
              </a:r>
              <a:r>
                <a:rPr lang="lb-LU" altLang="fr-FR" sz="1100" b="1" dirty="0" smtClean="0">
                  <a:cs typeface="Arial Narrow" pitchFamily="-109" charset="0"/>
                </a:rPr>
                <a:t>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9" name="Gerade Verbindung mit Pfeil 23"/>
            <p:cNvCxnSpPr>
              <a:cxnSpLocks noChangeShapeType="1"/>
            </p:cNvCxnSpPr>
            <p:nvPr/>
          </p:nvCxnSpPr>
          <p:spPr bwMode="auto">
            <a:xfrm>
              <a:off x="1287751" y="4855939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0" name="Textfeld 6"/>
            <p:cNvSpPr txBox="1">
              <a:spLocks noChangeArrowheads="1"/>
            </p:cNvSpPr>
            <p:nvPr/>
          </p:nvSpPr>
          <p:spPr bwMode="auto">
            <a:xfrm>
              <a:off x="594013" y="5728295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UV-Behandlung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41" name="Gerade Verbindung mit Pfeil 21"/>
            <p:cNvCxnSpPr>
              <a:cxnSpLocks noChangeShapeType="1"/>
            </p:cNvCxnSpPr>
            <p:nvPr/>
          </p:nvCxnSpPr>
          <p:spPr bwMode="auto">
            <a:xfrm>
              <a:off x="1316326" y="5415558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2" name="Textfeld 6"/>
            <p:cNvSpPr txBox="1">
              <a:spLocks noChangeArrowheads="1"/>
            </p:cNvSpPr>
            <p:nvPr/>
          </p:nvSpPr>
          <p:spPr bwMode="auto">
            <a:xfrm>
              <a:off x="565438" y="6309320"/>
              <a:ext cx="1584325" cy="261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err="1" smtClean="0">
                  <a:latin typeface="Arial" charset="0"/>
                </a:rPr>
                <a:t>Waasserverdeelung</a:t>
              </a:r>
              <a:endParaRPr kumimoji="0" lang="lb-LU" altLang="fr-FR" sz="1100" b="1" dirty="0" smtClean="0">
                <a:latin typeface="Arial" charset="0"/>
              </a:endParaRPr>
            </a:p>
          </p:txBody>
        </p:sp>
        <p:cxnSp>
          <p:nvCxnSpPr>
            <p:cNvPr id="43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599658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4" name="Textfeld 6"/>
            <p:cNvSpPr txBox="1">
              <a:spLocks noChangeArrowheads="1"/>
            </p:cNvSpPr>
            <p:nvPr/>
          </p:nvSpPr>
          <p:spPr bwMode="auto">
            <a:xfrm>
              <a:off x="540037" y="1656482"/>
              <a:ext cx="1584325" cy="260350"/>
            </a:xfrm>
            <a:prstGeom prst="rect">
              <a:avLst/>
            </a:prstGeom>
            <a:solidFill>
              <a:srgbClr val="CFF5A9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algn="ctr">
                <a:defRPr sz="1100" b="1">
                  <a:cs typeface="Arial Narrow" pitchFamily="-109" charset="0"/>
                </a:defRPr>
              </a:lvl1pPr>
            </a:lstStyle>
            <a:p>
              <a:r>
                <a:rPr lang="lb-LU" altLang="fr-FR" dirty="0" err="1"/>
                <a:t>Virfiltratioun</a:t>
              </a:r>
              <a:endParaRPr lang="lb-LU" altLang="fr-FR" dirty="0"/>
            </a:p>
          </p:txBody>
        </p:sp>
        <p:cxnSp>
          <p:nvCxnSpPr>
            <p:cNvPr id="45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0" y="1335807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35" name="Bild 34" descr="IMG_0661.JPG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2426981" y="3858195"/>
            <a:ext cx="3687640" cy="26671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8" name="Grupp 117"/>
          <p:cNvGrpSpPr/>
          <p:nvPr/>
        </p:nvGrpSpPr>
        <p:grpSpPr>
          <a:xfrm>
            <a:off x="5852734" y="3446800"/>
            <a:ext cx="3096344" cy="3247891"/>
            <a:chOff x="2852980" y="2689418"/>
            <a:chExt cx="3411620" cy="3940517"/>
          </a:xfrm>
        </p:grpSpPr>
        <p:grpSp>
          <p:nvGrpSpPr>
            <p:cNvPr id="119" name="Grupp 118"/>
            <p:cNvGrpSpPr/>
            <p:nvPr/>
          </p:nvGrpSpPr>
          <p:grpSpPr>
            <a:xfrm>
              <a:off x="2852980" y="2689418"/>
              <a:ext cx="3411620" cy="3940517"/>
              <a:chOff x="4763237" y="425752"/>
              <a:chExt cx="3411620" cy="3940517"/>
            </a:xfrm>
          </p:grpSpPr>
          <p:sp>
            <p:nvSpPr>
              <p:cNvPr id="121" name="Fräi Form 120"/>
              <p:cNvSpPr/>
              <p:nvPr/>
            </p:nvSpPr>
            <p:spPr bwMode="auto">
              <a:xfrm>
                <a:off x="4763237" y="3437187"/>
                <a:ext cx="3411620" cy="929082"/>
              </a:xfrm>
              <a:custGeom>
                <a:avLst/>
                <a:gdLst>
                  <a:gd name="connsiteX0" fmla="*/ 1168581 w 3411620"/>
                  <a:gd name="connsiteY0" fmla="*/ 79665 h 929082"/>
                  <a:gd name="connsiteX1" fmla="*/ 956232 w 3411620"/>
                  <a:gd name="connsiteY1" fmla="*/ 40662 h 929082"/>
                  <a:gd name="connsiteX2" fmla="*/ 882560 w 3411620"/>
                  <a:gd name="connsiteY2" fmla="*/ 96999 h 929082"/>
                  <a:gd name="connsiteX3" fmla="*/ 756884 w 3411620"/>
                  <a:gd name="connsiteY3" fmla="*/ 79665 h 929082"/>
                  <a:gd name="connsiteX4" fmla="*/ 561870 w 3411620"/>
                  <a:gd name="connsiteY4" fmla="*/ 110000 h 929082"/>
                  <a:gd name="connsiteX5" fmla="*/ 449195 w 3411620"/>
                  <a:gd name="connsiteY5" fmla="*/ 149003 h 929082"/>
                  <a:gd name="connsiteX6" fmla="*/ 362522 w 3411620"/>
                  <a:gd name="connsiteY6" fmla="*/ 201007 h 929082"/>
                  <a:gd name="connsiteX7" fmla="*/ 275849 w 3411620"/>
                  <a:gd name="connsiteY7" fmla="*/ 248677 h 929082"/>
                  <a:gd name="connsiteX8" fmla="*/ 119838 w 3411620"/>
                  <a:gd name="connsiteY8" fmla="*/ 309348 h 929082"/>
                  <a:gd name="connsiteX9" fmla="*/ 33165 w 3411620"/>
                  <a:gd name="connsiteY9" fmla="*/ 383020 h 929082"/>
                  <a:gd name="connsiteX10" fmla="*/ 11497 w 3411620"/>
                  <a:gd name="connsiteY10" fmla="*/ 508696 h 929082"/>
                  <a:gd name="connsiteX11" fmla="*/ 206511 w 3411620"/>
                  <a:gd name="connsiteY11" fmla="*/ 461026 h 929082"/>
                  <a:gd name="connsiteX12" fmla="*/ 336520 w 3411620"/>
                  <a:gd name="connsiteY12" fmla="*/ 422023 h 929082"/>
                  <a:gd name="connsiteX13" fmla="*/ 410192 w 3411620"/>
                  <a:gd name="connsiteY13" fmla="*/ 387354 h 929082"/>
                  <a:gd name="connsiteX14" fmla="*/ 410192 w 3411620"/>
                  <a:gd name="connsiteY14" fmla="*/ 469693 h 929082"/>
                  <a:gd name="connsiteX15" fmla="*/ 332187 w 3411620"/>
                  <a:gd name="connsiteY15" fmla="*/ 521697 h 929082"/>
                  <a:gd name="connsiteX16" fmla="*/ 366856 w 3411620"/>
                  <a:gd name="connsiteY16" fmla="*/ 595369 h 929082"/>
                  <a:gd name="connsiteX17" fmla="*/ 501199 w 3411620"/>
                  <a:gd name="connsiteY17" fmla="*/ 539032 h 929082"/>
                  <a:gd name="connsiteX18" fmla="*/ 596539 w 3411620"/>
                  <a:gd name="connsiteY18" fmla="*/ 521697 h 929082"/>
                  <a:gd name="connsiteX19" fmla="*/ 605207 w 3411620"/>
                  <a:gd name="connsiteY19" fmla="*/ 582368 h 929082"/>
                  <a:gd name="connsiteX20" fmla="*/ 518534 w 3411620"/>
                  <a:gd name="connsiteY20" fmla="*/ 638706 h 929082"/>
                  <a:gd name="connsiteX21" fmla="*/ 535868 w 3411620"/>
                  <a:gd name="connsiteY21" fmla="*/ 760048 h 929082"/>
                  <a:gd name="connsiteX22" fmla="*/ 683212 w 3411620"/>
                  <a:gd name="connsiteY22" fmla="*/ 773049 h 929082"/>
                  <a:gd name="connsiteX23" fmla="*/ 748217 w 3411620"/>
                  <a:gd name="connsiteY23" fmla="*/ 712378 h 929082"/>
                  <a:gd name="connsiteX24" fmla="*/ 938898 w 3411620"/>
                  <a:gd name="connsiteY24" fmla="*/ 677708 h 929082"/>
                  <a:gd name="connsiteX25" fmla="*/ 1094909 w 3411620"/>
                  <a:gd name="connsiteY25" fmla="*/ 721045 h 929082"/>
                  <a:gd name="connsiteX26" fmla="*/ 1237919 w 3411620"/>
                  <a:gd name="connsiteY26" fmla="*/ 725379 h 929082"/>
                  <a:gd name="connsiteX27" fmla="*/ 1337593 w 3411620"/>
                  <a:gd name="connsiteY27" fmla="*/ 669041 h 929082"/>
                  <a:gd name="connsiteX28" fmla="*/ 1402598 w 3411620"/>
                  <a:gd name="connsiteY28" fmla="*/ 664708 h 929082"/>
                  <a:gd name="connsiteX29" fmla="*/ 1393931 w 3411620"/>
                  <a:gd name="connsiteY29" fmla="*/ 721045 h 929082"/>
                  <a:gd name="connsiteX30" fmla="*/ 1346261 w 3411620"/>
                  <a:gd name="connsiteY30" fmla="*/ 838054 h 929082"/>
                  <a:gd name="connsiteX31" fmla="*/ 1441601 w 3411620"/>
                  <a:gd name="connsiteY31" fmla="*/ 929060 h 929082"/>
                  <a:gd name="connsiteX32" fmla="*/ 1623614 w 3411620"/>
                  <a:gd name="connsiteY32" fmla="*/ 846721 h 929082"/>
                  <a:gd name="connsiteX33" fmla="*/ 1796960 w 3411620"/>
                  <a:gd name="connsiteY33" fmla="*/ 838054 h 929082"/>
                  <a:gd name="connsiteX34" fmla="*/ 2004975 w 3411620"/>
                  <a:gd name="connsiteY34" fmla="*/ 920393 h 929082"/>
                  <a:gd name="connsiteX35" fmla="*/ 2156653 w 3411620"/>
                  <a:gd name="connsiteY35" fmla="*/ 868389 h 929082"/>
                  <a:gd name="connsiteX36" fmla="*/ 2290996 w 3411620"/>
                  <a:gd name="connsiteY36" fmla="*/ 768715 h 929082"/>
                  <a:gd name="connsiteX37" fmla="*/ 2486010 w 3411620"/>
                  <a:gd name="connsiteY37" fmla="*/ 786050 h 929082"/>
                  <a:gd name="connsiteX38" fmla="*/ 2594352 w 3411620"/>
                  <a:gd name="connsiteY38" fmla="*/ 794717 h 929082"/>
                  <a:gd name="connsiteX39" fmla="*/ 2698359 w 3411620"/>
                  <a:gd name="connsiteY39" fmla="*/ 712378 h 929082"/>
                  <a:gd name="connsiteX40" fmla="*/ 2867372 w 3411620"/>
                  <a:gd name="connsiteY40" fmla="*/ 708044 h 929082"/>
                  <a:gd name="connsiteX41" fmla="*/ 2971379 w 3411620"/>
                  <a:gd name="connsiteY41" fmla="*/ 612704 h 929082"/>
                  <a:gd name="connsiteX42" fmla="*/ 3162060 w 3411620"/>
                  <a:gd name="connsiteY42" fmla="*/ 621371 h 929082"/>
                  <a:gd name="connsiteX43" fmla="*/ 3296403 w 3411620"/>
                  <a:gd name="connsiteY43" fmla="*/ 625705 h 929082"/>
                  <a:gd name="connsiteX44" fmla="*/ 3322405 w 3411620"/>
                  <a:gd name="connsiteY44" fmla="*/ 530364 h 929082"/>
                  <a:gd name="connsiteX45" fmla="*/ 3136058 w 3411620"/>
                  <a:gd name="connsiteY45" fmla="*/ 461026 h 929082"/>
                  <a:gd name="connsiteX46" fmla="*/ 2919375 w 3411620"/>
                  <a:gd name="connsiteY46" fmla="*/ 487028 h 929082"/>
                  <a:gd name="connsiteX47" fmla="*/ 2858704 w 3411620"/>
                  <a:gd name="connsiteY47" fmla="*/ 417690 h 929082"/>
                  <a:gd name="connsiteX48" fmla="*/ 2858704 w 3411620"/>
                  <a:gd name="connsiteY48" fmla="*/ 335350 h 929082"/>
                  <a:gd name="connsiteX49" fmla="*/ 3036384 w 3411620"/>
                  <a:gd name="connsiteY49" fmla="*/ 322349 h 929082"/>
                  <a:gd name="connsiteX50" fmla="*/ 3183728 w 3411620"/>
                  <a:gd name="connsiteY50" fmla="*/ 357018 h 929082"/>
                  <a:gd name="connsiteX51" fmla="*/ 3253066 w 3411620"/>
                  <a:gd name="connsiteY51" fmla="*/ 261678 h 929082"/>
                  <a:gd name="connsiteX52" fmla="*/ 3127391 w 3411620"/>
                  <a:gd name="connsiteY52" fmla="*/ 218342 h 929082"/>
                  <a:gd name="connsiteX53" fmla="*/ 2980046 w 3411620"/>
                  <a:gd name="connsiteY53" fmla="*/ 209674 h 929082"/>
                  <a:gd name="connsiteX54" fmla="*/ 2980046 w 3411620"/>
                  <a:gd name="connsiteY54" fmla="*/ 140336 h 929082"/>
                  <a:gd name="connsiteX55" fmla="*/ 3105722 w 3411620"/>
                  <a:gd name="connsiteY55" fmla="*/ 118668 h 929082"/>
                  <a:gd name="connsiteX56" fmla="*/ 3296403 w 3411620"/>
                  <a:gd name="connsiteY56" fmla="*/ 136002 h 929082"/>
                  <a:gd name="connsiteX57" fmla="*/ 3409078 w 3411620"/>
                  <a:gd name="connsiteY57" fmla="*/ 88332 h 929082"/>
                  <a:gd name="connsiteX58" fmla="*/ 3361408 w 3411620"/>
                  <a:gd name="connsiteY58" fmla="*/ 1659 h 929082"/>
                  <a:gd name="connsiteX59" fmla="*/ 3209730 w 3411620"/>
                  <a:gd name="connsiteY59" fmla="*/ 31995 h 929082"/>
                  <a:gd name="connsiteX60" fmla="*/ 3066719 w 3411620"/>
                  <a:gd name="connsiteY60" fmla="*/ 40662 h 929082"/>
                  <a:gd name="connsiteX61" fmla="*/ 2919375 w 3411620"/>
                  <a:gd name="connsiteY61" fmla="*/ 36328 h 929082"/>
                  <a:gd name="connsiteX62" fmla="*/ 2793700 w 3411620"/>
                  <a:gd name="connsiteY62" fmla="*/ 140336 h 929082"/>
                  <a:gd name="connsiteX63" fmla="*/ 2720027 w 3411620"/>
                  <a:gd name="connsiteY63" fmla="*/ 79665 h 929082"/>
                  <a:gd name="connsiteX64" fmla="*/ 2620354 w 3411620"/>
                  <a:gd name="connsiteY64" fmla="*/ 75331 h 929082"/>
                  <a:gd name="connsiteX65" fmla="*/ 2416672 w 3411620"/>
                  <a:gd name="connsiteY65" fmla="*/ 110000 h 929082"/>
                  <a:gd name="connsiteX66" fmla="*/ 2030977 w 3411620"/>
                  <a:gd name="connsiteY66" fmla="*/ 123001 h 929082"/>
                  <a:gd name="connsiteX67" fmla="*/ 1913969 w 3411620"/>
                  <a:gd name="connsiteY67" fmla="*/ 201007 h 929082"/>
                  <a:gd name="connsiteX68" fmla="*/ 1727622 w 3411620"/>
                  <a:gd name="connsiteY68" fmla="*/ 222675 h 929082"/>
                  <a:gd name="connsiteX69" fmla="*/ 1545609 w 3411620"/>
                  <a:gd name="connsiteY69" fmla="*/ 222675 h 929082"/>
                  <a:gd name="connsiteX70" fmla="*/ 1441601 w 3411620"/>
                  <a:gd name="connsiteY70" fmla="*/ 170672 h 929082"/>
                  <a:gd name="connsiteX71" fmla="*/ 1519607 w 3411620"/>
                  <a:gd name="connsiteY71" fmla="*/ 127335 h 929082"/>
                  <a:gd name="connsiteX72" fmla="*/ 1441601 w 3411620"/>
                  <a:gd name="connsiteY72" fmla="*/ 70998 h 929082"/>
                  <a:gd name="connsiteX73" fmla="*/ 1168581 w 3411620"/>
                  <a:gd name="connsiteY73" fmla="*/ 79665 h 92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3411620" h="929082">
                    <a:moveTo>
                      <a:pt x="1168581" y="79665"/>
                    </a:moveTo>
                    <a:cubicBezTo>
                      <a:pt x="1087686" y="74609"/>
                      <a:pt x="1003902" y="37773"/>
                      <a:pt x="956232" y="40662"/>
                    </a:cubicBezTo>
                    <a:cubicBezTo>
                      <a:pt x="908562" y="43551"/>
                      <a:pt x="915785" y="90499"/>
                      <a:pt x="882560" y="96999"/>
                    </a:cubicBezTo>
                    <a:cubicBezTo>
                      <a:pt x="849335" y="103500"/>
                      <a:pt x="810332" y="77498"/>
                      <a:pt x="756884" y="79665"/>
                    </a:cubicBezTo>
                    <a:cubicBezTo>
                      <a:pt x="703436" y="81832"/>
                      <a:pt x="613151" y="98444"/>
                      <a:pt x="561870" y="110000"/>
                    </a:cubicBezTo>
                    <a:cubicBezTo>
                      <a:pt x="510589" y="121556"/>
                      <a:pt x="482420" y="133835"/>
                      <a:pt x="449195" y="149003"/>
                    </a:cubicBezTo>
                    <a:cubicBezTo>
                      <a:pt x="415970" y="164171"/>
                      <a:pt x="391413" y="184395"/>
                      <a:pt x="362522" y="201007"/>
                    </a:cubicBezTo>
                    <a:cubicBezTo>
                      <a:pt x="333631" y="217619"/>
                      <a:pt x="316296" y="230620"/>
                      <a:pt x="275849" y="248677"/>
                    </a:cubicBezTo>
                    <a:cubicBezTo>
                      <a:pt x="235402" y="266734"/>
                      <a:pt x="160285" y="286957"/>
                      <a:pt x="119838" y="309348"/>
                    </a:cubicBezTo>
                    <a:cubicBezTo>
                      <a:pt x="79391" y="331739"/>
                      <a:pt x="51222" y="349795"/>
                      <a:pt x="33165" y="383020"/>
                    </a:cubicBezTo>
                    <a:cubicBezTo>
                      <a:pt x="15108" y="416245"/>
                      <a:pt x="-17394" y="495695"/>
                      <a:pt x="11497" y="508696"/>
                    </a:cubicBezTo>
                    <a:cubicBezTo>
                      <a:pt x="40388" y="521697"/>
                      <a:pt x="152341" y="475471"/>
                      <a:pt x="206511" y="461026"/>
                    </a:cubicBezTo>
                    <a:cubicBezTo>
                      <a:pt x="260681" y="446581"/>
                      <a:pt x="302573" y="434302"/>
                      <a:pt x="336520" y="422023"/>
                    </a:cubicBezTo>
                    <a:cubicBezTo>
                      <a:pt x="370467" y="409744"/>
                      <a:pt x="397913" y="379409"/>
                      <a:pt x="410192" y="387354"/>
                    </a:cubicBezTo>
                    <a:cubicBezTo>
                      <a:pt x="422471" y="395299"/>
                      <a:pt x="423193" y="447302"/>
                      <a:pt x="410192" y="469693"/>
                    </a:cubicBezTo>
                    <a:cubicBezTo>
                      <a:pt x="397191" y="492084"/>
                      <a:pt x="339410" y="500751"/>
                      <a:pt x="332187" y="521697"/>
                    </a:cubicBezTo>
                    <a:cubicBezTo>
                      <a:pt x="324964" y="542643"/>
                      <a:pt x="338687" y="592480"/>
                      <a:pt x="366856" y="595369"/>
                    </a:cubicBezTo>
                    <a:cubicBezTo>
                      <a:pt x="395025" y="598258"/>
                      <a:pt x="462919" y="551311"/>
                      <a:pt x="501199" y="539032"/>
                    </a:cubicBezTo>
                    <a:cubicBezTo>
                      <a:pt x="539479" y="526753"/>
                      <a:pt x="579204" y="514474"/>
                      <a:pt x="596539" y="521697"/>
                    </a:cubicBezTo>
                    <a:cubicBezTo>
                      <a:pt x="613874" y="528920"/>
                      <a:pt x="618208" y="562867"/>
                      <a:pt x="605207" y="582368"/>
                    </a:cubicBezTo>
                    <a:cubicBezTo>
                      <a:pt x="592206" y="601869"/>
                      <a:pt x="530090" y="609093"/>
                      <a:pt x="518534" y="638706"/>
                    </a:cubicBezTo>
                    <a:cubicBezTo>
                      <a:pt x="506978" y="668319"/>
                      <a:pt x="508422" y="737658"/>
                      <a:pt x="535868" y="760048"/>
                    </a:cubicBezTo>
                    <a:cubicBezTo>
                      <a:pt x="563314" y="782439"/>
                      <a:pt x="647821" y="780994"/>
                      <a:pt x="683212" y="773049"/>
                    </a:cubicBezTo>
                    <a:cubicBezTo>
                      <a:pt x="718603" y="765104"/>
                      <a:pt x="705603" y="728268"/>
                      <a:pt x="748217" y="712378"/>
                    </a:cubicBezTo>
                    <a:cubicBezTo>
                      <a:pt x="790831" y="696488"/>
                      <a:pt x="881116" y="676264"/>
                      <a:pt x="938898" y="677708"/>
                    </a:cubicBezTo>
                    <a:cubicBezTo>
                      <a:pt x="996680" y="679153"/>
                      <a:pt x="1045072" y="713100"/>
                      <a:pt x="1094909" y="721045"/>
                    </a:cubicBezTo>
                    <a:cubicBezTo>
                      <a:pt x="1144746" y="728990"/>
                      <a:pt x="1197472" y="734046"/>
                      <a:pt x="1237919" y="725379"/>
                    </a:cubicBezTo>
                    <a:cubicBezTo>
                      <a:pt x="1278366" y="716712"/>
                      <a:pt x="1310147" y="679153"/>
                      <a:pt x="1337593" y="669041"/>
                    </a:cubicBezTo>
                    <a:cubicBezTo>
                      <a:pt x="1365040" y="658929"/>
                      <a:pt x="1393208" y="656041"/>
                      <a:pt x="1402598" y="664708"/>
                    </a:cubicBezTo>
                    <a:cubicBezTo>
                      <a:pt x="1411988" y="673375"/>
                      <a:pt x="1403320" y="692154"/>
                      <a:pt x="1393931" y="721045"/>
                    </a:cubicBezTo>
                    <a:cubicBezTo>
                      <a:pt x="1384542" y="749936"/>
                      <a:pt x="1338316" y="803385"/>
                      <a:pt x="1346261" y="838054"/>
                    </a:cubicBezTo>
                    <a:cubicBezTo>
                      <a:pt x="1354206" y="872723"/>
                      <a:pt x="1395376" y="927616"/>
                      <a:pt x="1441601" y="929060"/>
                    </a:cubicBezTo>
                    <a:cubicBezTo>
                      <a:pt x="1487826" y="930504"/>
                      <a:pt x="1564388" y="861889"/>
                      <a:pt x="1623614" y="846721"/>
                    </a:cubicBezTo>
                    <a:cubicBezTo>
                      <a:pt x="1682840" y="831553"/>
                      <a:pt x="1733400" y="825775"/>
                      <a:pt x="1796960" y="838054"/>
                    </a:cubicBezTo>
                    <a:cubicBezTo>
                      <a:pt x="1860520" y="850333"/>
                      <a:pt x="1945026" y="915337"/>
                      <a:pt x="2004975" y="920393"/>
                    </a:cubicBezTo>
                    <a:cubicBezTo>
                      <a:pt x="2064924" y="925449"/>
                      <a:pt x="2108983" y="893669"/>
                      <a:pt x="2156653" y="868389"/>
                    </a:cubicBezTo>
                    <a:cubicBezTo>
                      <a:pt x="2204323" y="843109"/>
                      <a:pt x="2236103" y="782438"/>
                      <a:pt x="2290996" y="768715"/>
                    </a:cubicBezTo>
                    <a:cubicBezTo>
                      <a:pt x="2345889" y="754992"/>
                      <a:pt x="2486010" y="786050"/>
                      <a:pt x="2486010" y="786050"/>
                    </a:cubicBezTo>
                    <a:cubicBezTo>
                      <a:pt x="2536569" y="790384"/>
                      <a:pt x="2558961" y="806996"/>
                      <a:pt x="2594352" y="794717"/>
                    </a:cubicBezTo>
                    <a:cubicBezTo>
                      <a:pt x="2629743" y="782438"/>
                      <a:pt x="2652856" y="726823"/>
                      <a:pt x="2698359" y="712378"/>
                    </a:cubicBezTo>
                    <a:cubicBezTo>
                      <a:pt x="2743862" y="697933"/>
                      <a:pt x="2821869" y="724656"/>
                      <a:pt x="2867372" y="708044"/>
                    </a:cubicBezTo>
                    <a:cubicBezTo>
                      <a:pt x="2912875" y="691432"/>
                      <a:pt x="2922264" y="627149"/>
                      <a:pt x="2971379" y="612704"/>
                    </a:cubicBezTo>
                    <a:cubicBezTo>
                      <a:pt x="3020494" y="598259"/>
                      <a:pt x="3162060" y="621371"/>
                      <a:pt x="3162060" y="621371"/>
                    </a:cubicBezTo>
                    <a:cubicBezTo>
                      <a:pt x="3216231" y="623538"/>
                      <a:pt x="3269679" y="640873"/>
                      <a:pt x="3296403" y="625705"/>
                    </a:cubicBezTo>
                    <a:cubicBezTo>
                      <a:pt x="3323127" y="610537"/>
                      <a:pt x="3349129" y="557811"/>
                      <a:pt x="3322405" y="530364"/>
                    </a:cubicBezTo>
                    <a:cubicBezTo>
                      <a:pt x="3295681" y="502918"/>
                      <a:pt x="3203230" y="468249"/>
                      <a:pt x="3136058" y="461026"/>
                    </a:cubicBezTo>
                    <a:cubicBezTo>
                      <a:pt x="3068886" y="453803"/>
                      <a:pt x="2965601" y="494251"/>
                      <a:pt x="2919375" y="487028"/>
                    </a:cubicBezTo>
                    <a:cubicBezTo>
                      <a:pt x="2873149" y="479805"/>
                      <a:pt x="2868816" y="442970"/>
                      <a:pt x="2858704" y="417690"/>
                    </a:cubicBezTo>
                    <a:cubicBezTo>
                      <a:pt x="2848592" y="392410"/>
                      <a:pt x="2829091" y="351240"/>
                      <a:pt x="2858704" y="335350"/>
                    </a:cubicBezTo>
                    <a:cubicBezTo>
                      <a:pt x="2888317" y="319460"/>
                      <a:pt x="2982213" y="318738"/>
                      <a:pt x="3036384" y="322349"/>
                    </a:cubicBezTo>
                    <a:cubicBezTo>
                      <a:pt x="3090555" y="325960"/>
                      <a:pt x="3147614" y="367130"/>
                      <a:pt x="3183728" y="357018"/>
                    </a:cubicBezTo>
                    <a:cubicBezTo>
                      <a:pt x="3219842" y="346906"/>
                      <a:pt x="3262455" y="284791"/>
                      <a:pt x="3253066" y="261678"/>
                    </a:cubicBezTo>
                    <a:cubicBezTo>
                      <a:pt x="3243677" y="238565"/>
                      <a:pt x="3172894" y="227009"/>
                      <a:pt x="3127391" y="218342"/>
                    </a:cubicBezTo>
                    <a:cubicBezTo>
                      <a:pt x="3081888" y="209675"/>
                      <a:pt x="3004604" y="222675"/>
                      <a:pt x="2980046" y="209674"/>
                    </a:cubicBezTo>
                    <a:cubicBezTo>
                      <a:pt x="2955488" y="196673"/>
                      <a:pt x="2959100" y="155504"/>
                      <a:pt x="2980046" y="140336"/>
                    </a:cubicBezTo>
                    <a:cubicBezTo>
                      <a:pt x="3000992" y="125168"/>
                      <a:pt x="3052996" y="119390"/>
                      <a:pt x="3105722" y="118668"/>
                    </a:cubicBezTo>
                    <a:cubicBezTo>
                      <a:pt x="3158448" y="117946"/>
                      <a:pt x="3245844" y="141058"/>
                      <a:pt x="3296403" y="136002"/>
                    </a:cubicBezTo>
                    <a:cubicBezTo>
                      <a:pt x="3346962" y="130946"/>
                      <a:pt x="3398244" y="110722"/>
                      <a:pt x="3409078" y="88332"/>
                    </a:cubicBezTo>
                    <a:cubicBezTo>
                      <a:pt x="3419912" y="65942"/>
                      <a:pt x="3394633" y="11049"/>
                      <a:pt x="3361408" y="1659"/>
                    </a:cubicBezTo>
                    <a:cubicBezTo>
                      <a:pt x="3328183" y="-7731"/>
                      <a:pt x="3258845" y="25495"/>
                      <a:pt x="3209730" y="31995"/>
                    </a:cubicBezTo>
                    <a:cubicBezTo>
                      <a:pt x="3160615" y="38495"/>
                      <a:pt x="3115111" y="39940"/>
                      <a:pt x="3066719" y="40662"/>
                    </a:cubicBezTo>
                    <a:cubicBezTo>
                      <a:pt x="3018327" y="41384"/>
                      <a:pt x="2964878" y="19716"/>
                      <a:pt x="2919375" y="36328"/>
                    </a:cubicBezTo>
                    <a:cubicBezTo>
                      <a:pt x="2873872" y="52940"/>
                      <a:pt x="2826925" y="133113"/>
                      <a:pt x="2793700" y="140336"/>
                    </a:cubicBezTo>
                    <a:cubicBezTo>
                      <a:pt x="2760475" y="147559"/>
                      <a:pt x="2748918" y="90499"/>
                      <a:pt x="2720027" y="79665"/>
                    </a:cubicBezTo>
                    <a:cubicBezTo>
                      <a:pt x="2691136" y="68831"/>
                      <a:pt x="2670913" y="70275"/>
                      <a:pt x="2620354" y="75331"/>
                    </a:cubicBezTo>
                    <a:cubicBezTo>
                      <a:pt x="2569795" y="80387"/>
                      <a:pt x="2514901" y="102055"/>
                      <a:pt x="2416672" y="110000"/>
                    </a:cubicBezTo>
                    <a:cubicBezTo>
                      <a:pt x="2318443" y="117945"/>
                      <a:pt x="2114761" y="107833"/>
                      <a:pt x="2030977" y="123001"/>
                    </a:cubicBezTo>
                    <a:cubicBezTo>
                      <a:pt x="1947193" y="138169"/>
                      <a:pt x="1964528" y="184395"/>
                      <a:pt x="1913969" y="201007"/>
                    </a:cubicBezTo>
                    <a:cubicBezTo>
                      <a:pt x="1863410" y="217619"/>
                      <a:pt x="1789015" y="219064"/>
                      <a:pt x="1727622" y="222675"/>
                    </a:cubicBezTo>
                    <a:cubicBezTo>
                      <a:pt x="1666229" y="226286"/>
                      <a:pt x="1593279" y="231342"/>
                      <a:pt x="1545609" y="222675"/>
                    </a:cubicBezTo>
                    <a:cubicBezTo>
                      <a:pt x="1497939" y="214008"/>
                      <a:pt x="1445935" y="186562"/>
                      <a:pt x="1441601" y="170672"/>
                    </a:cubicBezTo>
                    <a:cubicBezTo>
                      <a:pt x="1437267" y="154782"/>
                      <a:pt x="1519607" y="143947"/>
                      <a:pt x="1519607" y="127335"/>
                    </a:cubicBezTo>
                    <a:cubicBezTo>
                      <a:pt x="1519607" y="110723"/>
                      <a:pt x="1506606" y="81110"/>
                      <a:pt x="1441601" y="70998"/>
                    </a:cubicBezTo>
                    <a:cubicBezTo>
                      <a:pt x="1376596" y="60886"/>
                      <a:pt x="1249476" y="84721"/>
                      <a:pt x="1168581" y="79665"/>
                    </a:cubicBezTo>
                    <a:close/>
                  </a:path>
                </a:pathLst>
              </a:custGeom>
              <a:solidFill>
                <a:srgbClr val="FF9900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22" name="Grupp 121"/>
              <p:cNvGrpSpPr/>
              <p:nvPr/>
            </p:nvGrpSpPr>
            <p:grpSpPr>
              <a:xfrm>
                <a:off x="5543454" y="425752"/>
                <a:ext cx="1997274" cy="3599992"/>
                <a:chOff x="1804150" y="1939226"/>
                <a:chExt cx="1997274" cy="3599992"/>
              </a:xfrm>
            </p:grpSpPr>
            <p:sp>
              <p:nvSpPr>
                <p:cNvPr id="125" name="Fräi Form 124"/>
                <p:cNvSpPr/>
                <p:nvPr/>
              </p:nvSpPr>
              <p:spPr bwMode="auto">
                <a:xfrm>
                  <a:off x="1804150" y="1939226"/>
                  <a:ext cx="1997274" cy="3577510"/>
                </a:xfrm>
                <a:custGeom>
                  <a:avLst/>
                  <a:gdLst>
                    <a:gd name="connsiteX0" fmla="*/ 197996 w 1997274"/>
                    <a:gd name="connsiteY0" fmla="*/ 3577510 h 3577510"/>
                    <a:gd name="connsiteX1" fmla="*/ 176328 w 1997274"/>
                    <a:gd name="connsiteY1" fmla="*/ 3438833 h 3577510"/>
                    <a:gd name="connsiteX2" fmla="*/ 180661 w 1997274"/>
                    <a:gd name="connsiteY2" fmla="*/ 3222150 h 3577510"/>
                    <a:gd name="connsiteX3" fmla="*/ 189329 w 1997274"/>
                    <a:gd name="connsiteY3" fmla="*/ 3131144 h 3577510"/>
                    <a:gd name="connsiteX4" fmla="*/ 184995 w 1997274"/>
                    <a:gd name="connsiteY4" fmla="*/ 3044471 h 3577510"/>
                    <a:gd name="connsiteX5" fmla="*/ 115657 w 1997274"/>
                    <a:gd name="connsiteY5" fmla="*/ 2966465 h 3577510"/>
                    <a:gd name="connsiteX6" fmla="*/ 80987 w 1997274"/>
                    <a:gd name="connsiteY6" fmla="*/ 2910128 h 3577510"/>
                    <a:gd name="connsiteX7" fmla="*/ 63653 w 1997274"/>
                    <a:gd name="connsiteY7" fmla="*/ 2845123 h 3577510"/>
                    <a:gd name="connsiteX8" fmla="*/ 7315 w 1997274"/>
                    <a:gd name="connsiteY8" fmla="*/ 2736782 h 3577510"/>
                    <a:gd name="connsiteX9" fmla="*/ 7315 w 1997274"/>
                    <a:gd name="connsiteY9" fmla="*/ 2667443 h 3577510"/>
                    <a:gd name="connsiteX10" fmla="*/ 67986 w 1997274"/>
                    <a:gd name="connsiteY10" fmla="*/ 2676110 h 3577510"/>
                    <a:gd name="connsiteX11" fmla="*/ 128658 w 1997274"/>
                    <a:gd name="connsiteY11" fmla="*/ 2814787 h 3577510"/>
                    <a:gd name="connsiteX12" fmla="*/ 176328 w 1997274"/>
                    <a:gd name="connsiteY12" fmla="*/ 2936129 h 3577510"/>
                    <a:gd name="connsiteX13" fmla="*/ 197996 w 1997274"/>
                    <a:gd name="connsiteY13" fmla="*/ 2879792 h 3577510"/>
                    <a:gd name="connsiteX14" fmla="*/ 241332 w 1997274"/>
                    <a:gd name="connsiteY14" fmla="*/ 2775784 h 3577510"/>
                    <a:gd name="connsiteX15" fmla="*/ 236999 w 1997274"/>
                    <a:gd name="connsiteY15" fmla="*/ 2481096 h 3577510"/>
                    <a:gd name="connsiteX16" fmla="*/ 154659 w 1997274"/>
                    <a:gd name="connsiteY16" fmla="*/ 2160406 h 3577510"/>
                    <a:gd name="connsiteX17" fmla="*/ 63653 w 1997274"/>
                    <a:gd name="connsiteY17" fmla="*/ 2008729 h 3577510"/>
                    <a:gd name="connsiteX18" fmla="*/ 72320 w 1997274"/>
                    <a:gd name="connsiteY18" fmla="*/ 1969726 h 3577510"/>
                    <a:gd name="connsiteX19" fmla="*/ 145992 w 1997274"/>
                    <a:gd name="connsiteY19" fmla="*/ 2000061 h 3577510"/>
                    <a:gd name="connsiteX20" fmla="*/ 163327 w 1997274"/>
                    <a:gd name="connsiteY20" fmla="*/ 1731375 h 3577510"/>
                    <a:gd name="connsiteX21" fmla="*/ 202330 w 1997274"/>
                    <a:gd name="connsiteY21" fmla="*/ 1601365 h 3577510"/>
                    <a:gd name="connsiteX22" fmla="*/ 184995 w 1997274"/>
                    <a:gd name="connsiteY22" fmla="*/ 1445354 h 3577510"/>
                    <a:gd name="connsiteX23" fmla="*/ 202330 w 1997274"/>
                    <a:gd name="connsiteY23" fmla="*/ 1332679 h 3577510"/>
                    <a:gd name="connsiteX24" fmla="*/ 258667 w 1997274"/>
                    <a:gd name="connsiteY24" fmla="*/ 1454021 h 3577510"/>
                    <a:gd name="connsiteX25" fmla="*/ 250000 w 1997274"/>
                    <a:gd name="connsiteY25" fmla="*/ 1566696 h 3577510"/>
                    <a:gd name="connsiteX26" fmla="*/ 245666 w 1997274"/>
                    <a:gd name="connsiteY26" fmla="*/ 1631701 h 3577510"/>
                    <a:gd name="connsiteX27" fmla="*/ 315005 w 1997274"/>
                    <a:gd name="connsiteY27" fmla="*/ 1545028 h 3577510"/>
                    <a:gd name="connsiteX28" fmla="*/ 306337 w 1997274"/>
                    <a:gd name="connsiteY28" fmla="*/ 1462689 h 3577510"/>
                    <a:gd name="connsiteX29" fmla="*/ 310671 w 1997274"/>
                    <a:gd name="connsiteY29" fmla="*/ 1354347 h 3577510"/>
                    <a:gd name="connsiteX30" fmla="*/ 349674 w 1997274"/>
                    <a:gd name="connsiteY30" fmla="*/ 1341347 h 3577510"/>
                    <a:gd name="connsiteX31" fmla="*/ 367008 w 1997274"/>
                    <a:gd name="connsiteY31" fmla="*/ 1432353 h 3577510"/>
                    <a:gd name="connsiteX32" fmla="*/ 393010 w 1997274"/>
                    <a:gd name="connsiteY32" fmla="*/ 1350014 h 3577510"/>
                    <a:gd name="connsiteX33" fmla="*/ 414678 w 1997274"/>
                    <a:gd name="connsiteY33" fmla="*/ 1467022 h 3577510"/>
                    <a:gd name="connsiteX34" fmla="*/ 388677 w 1997274"/>
                    <a:gd name="connsiteY34" fmla="*/ 1553695 h 3577510"/>
                    <a:gd name="connsiteX35" fmla="*/ 466682 w 1997274"/>
                    <a:gd name="connsiteY35" fmla="*/ 1878719 h 3577510"/>
                    <a:gd name="connsiteX36" fmla="*/ 310671 w 1997274"/>
                    <a:gd name="connsiteY36" fmla="*/ 2398757 h 3577510"/>
                    <a:gd name="connsiteX37" fmla="*/ 315005 w 1997274"/>
                    <a:gd name="connsiteY37" fmla="*/ 2689111 h 3577510"/>
                    <a:gd name="connsiteX38" fmla="*/ 497018 w 1997274"/>
                    <a:gd name="connsiteY38" fmla="*/ 2918795 h 3577510"/>
                    <a:gd name="connsiteX39" fmla="*/ 562023 w 1997274"/>
                    <a:gd name="connsiteY39" fmla="*/ 2927462 h 3577510"/>
                    <a:gd name="connsiteX40" fmla="*/ 588024 w 1997274"/>
                    <a:gd name="connsiteY40" fmla="*/ 2758450 h 3577510"/>
                    <a:gd name="connsiteX41" fmla="*/ 557689 w 1997274"/>
                    <a:gd name="connsiteY41" fmla="*/ 2563436 h 3577510"/>
                    <a:gd name="connsiteX42" fmla="*/ 471016 w 1997274"/>
                    <a:gd name="connsiteY42" fmla="*/ 2411758 h 3577510"/>
                    <a:gd name="connsiteX43" fmla="*/ 436347 w 1997274"/>
                    <a:gd name="connsiteY43" fmla="*/ 2299083 h 3577510"/>
                    <a:gd name="connsiteX44" fmla="*/ 406011 w 1997274"/>
                    <a:gd name="connsiteY44" fmla="*/ 2138738 h 3577510"/>
                    <a:gd name="connsiteX45" fmla="*/ 401677 w 1997274"/>
                    <a:gd name="connsiteY45" fmla="*/ 2108402 h 3577510"/>
                    <a:gd name="connsiteX46" fmla="*/ 432013 w 1997274"/>
                    <a:gd name="connsiteY46" fmla="*/ 2043398 h 3577510"/>
                    <a:gd name="connsiteX47" fmla="*/ 497018 w 1997274"/>
                    <a:gd name="connsiteY47" fmla="*/ 2242746 h 3577510"/>
                    <a:gd name="connsiteX48" fmla="*/ 553355 w 1997274"/>
                    <a:gd name="connsiteY48" fmla="*/ 2385756 h 3577510"/>
                    <a:gd name="connsiteX49" fmla="*/ 627027 w 1997274"/>
                    <a:gd name="connsiteY49" fmla="*/ 2541767 h 3577510"/>
                    <a:gd name="connsiteX50" fmla="*/ 640028 w 1997274"/>
                    <a:gd name="connsiteY50" fmla="*/ 2580770 h 3577510"/>
                    <a:gd name="connsiteX51" fmla="*/ 687698 w 1997274"/>
                    <a:gd name="connsiteY51" fmla="*/ 2255747 h 3577510"/>
                    <a:gd name="connsiteX52" fmla="*/ 575023 w 1997274"/>
                    <a:gd name="connsiteY52" fmla="*/ 1904721 h 3577510"/>
                    <a:gd name="connsiteX53" fmla="*/ 562023 w 1997274"/>
                    <a:gd name="connsiteY53" fmla="*/ 1731375 h 3577510"/>
                    <a:gd name="connsiteX54" fmla="*/ 601025 w 1997274"/>
                    <a:gd name="connsiteY54" fmla="*/ 1523360 h 3577510"/>
                    <a:gd name="connsiteX55" fmla="*/ 540354 w 1997274"/>
                    <a:gd name="connsiteY55" fmla="*/ 1237339 h 3577510"/>
                    <a:gd name="connsiteX56" fmla="*/ 544688 w 1997274"/>
                    <a:gd name="connsiteY56" fmla="*/ 1059659 h 3577510"/>
                    <a:gd name="connsiteX57" fmla="*/ 484017 w 1997274"/>
                    <a:gd name="connsiteY57" fmla="*/ 972986 h 3577510"/>
                    <a:gd name="connsiteX58" fmla="*/ 518686 w 1997274"/>
                    <a:gd name="connsiteY58" fmla="*/ 938317 h 3577510"/>
                    <a:gd name="connsiteX59" fmla="*/ 566356 w 1997274"/>
                    <a:gd name="connsiteY59" fmla="*/ 1003322 h 3577510"/>
                    <a:gd name="connsiteX60" fmla="*/ 592358 w 1997274"/>
                    <a:gd name="connsiteY60" fmla="*/ 946984 h 3577510"/>
                    <a:gd name="connsiteX61" fmla="*/ 653029 w 1997274"/>
                    <a:gd name="connsiteY61" fmla="*/ 907982 h 3577510"/>
                    <a:gd name="connsiteX62" fmla="*/ 618360 w 1997274"/>
                    <a:gd name="connsiteY62" fmla="*/ 1211337 h 3577510"/>
                    <a:gd name="connsiteX63" fmla="*/ 644362 w 1997274"/>
                    <a:gd name="connsiteY63" fmla="*/ 1354347 h 3577510"/>
                    <a:gd name="connsiteX64" fmla="*/ 648695 w 1997274"/>
                    <a:gd name="connsiteY64" fmla="*/ 1363015 h 3577510"/>
                    <a:gd name="connsiteX65" fmla="*/ 709367 w 1997274"/>
                    <a:gd name="connsiteY65" fmla="*/ 1207003 h 3577510"/>
                    <a:gd name="connsiteX66" fmla="*/ 696366 w 1997274"/>
                    <a:gd name="connsiteY66" fmla="*/ 1007656 h 3577510"/>
                    <a:gd name="connsiteX67" fmla="*/ 635695 w 1997274"/>
                    <a:gd name="connsiteY67" fmla="*/ 864645 h 3577510"/>
                    <a:gd name="connsiteX68" fmla="*/ 614026 w 1997274"/>
                    <a:gd name="connsiteY68" fmla="*/ 803974 h 3577510"/>
                    <a:gd name="connsiteX69" fmla="*/ 631361 w 1997274"/>
                    <a:gd name="connsiteY69" fmla="*/ 678298 h 3577510"/>
                    <a:gd name="connsiteX70" fmla="*/ 731035 w 1997274"/>
                    <a:gd name="connsiteY70" fmla="*/ 959985 h 3577510"/>
                    <a:gd name="connsiteX71" fmla="*/ 778705 w 1997274"/>
                    <a:gd name="connsiteY71" fmla="*/ 825642 h 3577510"/>
                    <a:gd name="connsiteX72" fmla="*/ 895714 w 1997274"/>
                    <a:gd name="connsiteY72" fmla="*/ 734636 h 3577510"/>
                    <a:gd name="connsiteX73" fmla="*/ 986720 w 1997274"/>
                    <a:gd name="connsiteY73" fmla="*/ 756304 h 3577510"/>
                    <a:gd name="connsiteX74" fmla="*/ 865378 w 1997274"/>
                    <a:gd name="connsiteY74" fmla="*/ 860311 h 3577510"/>
                    <a:gd name="connsiteX75" fmla="*/ 839376 w 1997274"/>
                    <a:gd name="connsiteY75" fmla="*/ 959985 h 3577510"/>
                    <a:gd name="connsiteX76" fmla="*/ 843710 w 1997274"/>
                    <a:gd name="connsiteY76" fmla="*/ 1050992 h 3577510"/>
                    <a:gd name="connsiteX77" fmla="*/ 887046 w 1997274"/>
                    <a:gd name="connsiteY77" fmla="*/ 1215671 h 3577510"/>
                    <a:gd name="connsiteX78" fmla="*/ 917382 w 1997274"/>
                    <a:gd name="connsiteY78" fmla="*/ 959985 h 3577510"/>
                    <a:gd name="connsiteX79" fmla="*/ 1004055 w 1997274"/>
                    <a:gd name="connsiteY79" fmla="*/ 790973 h 3577510"/>
                    <a:gd name="connsiteX80" fmla="*/ 1082060 w 1997274"/>
                    <a:gd name="connsiteY80" fmla="*/ 539621 h 3577510"/>
                    <a:gd name="connsiteX81" fmla="*/ 1082060 w 1997274"/>
                    <a:gd name="connsiteY81" fmla="*/ 517953 h 3577510"/>
                    <a:gd name="connsiteX82" fmla="*/ 1103729 w 1997274"/>
                    <a:gd name="connsiteY82" fmla="*/ 764971 h 3577510"/>
                    <a:gd name="connsiteX83" fmla="*/ 999721 w 1997274"/>
                    <a:gd name="connsiteY83" fmla="*/ 946984 h 3577510"/>
                    <a:gd name="connsiteX84" fmla="*/ 956385 w 1997274"/>
                    <a:gd name="connsiteY84" fmla="*/ 1315345 h 3577510"/>
                    <a:gd name="connsiteX85" fmla="*/ 1008388 w 1997274"/>
                    <a:gd name="connsiteY85" fmla="*/ 1683705 h 3577510"/>
                    <a:gd name="connsiteX86" fmla="*/ 1017056 w 1997274"/>
                    <a:gd name="connsiteY86" fmla="*/ 1705373 h 3577510"/>
                    <a:gd name="connsiteX87" fmla="*/ 1116730 w 1997274"/>
                    <a:gd name="connsiteY87" fmla="*/ 1471356 h 3577510"/>
                    <a:gd name="connsiteX88" fmla="*/ 1125397 w 1997274"/>
                    <a:gd name="connsiteY88" fmla="*/ 1055326 h 3577510"/>
                    <a:gd name="connsiteX89" fmla="*/ 1116730 w 1997274"/>
                    <a:gd name="connsiteY89" fmla="*/ 1046658 h 3577510"/>
                    <a:gd name="connsiteX90" fmla="*/ 1177401 w 1997274"/>
                    <a:gd name="connsiteY90" fmla="*/ 1124664 h 3577510"/>
                    <a:gd name="connsiteX91" fmla="*/ 1181734 w 1997274"/>
                    <a:gd name="connsiteY91" fmla="*/ 1315345 h 3577510"/>
                    <a:gd name="connsiteX92" fmla="*/ 1285742 w 1997274"/>
                    <a:gd name="connsiteY92" fmla="*/ 1168001 h 3577510"/>
                    <a:gd name="connsiteX93" fmla="*/ 1329078 w 1997274"/>
                    <a:gd name="connsiteY93" fmla="*/ 1016323 h 3577510"/>
                    <a:gd name="connsiteX94" fmla="*/ 1303077 w 1997274"/>
                    <a:gd name="connsiteY94" fmla="*/ 769305 h 3577510"/>
                    <a:gd name="connsiteX95" fmla="*/ 1207736 w 1997274"/>
                    <a:gd name="connsiteY95" fmla="*/ 678298 h 3577510"/>
                    <a:gd name="connsiteX96" fmla="*/ 1147065 w 1997274"/>
                    <a:gd name="connsiteY96" fmla="*/ 574291 h 3577510"/>
                    <a:gd name="connsiteX97" fmla="*/ 1142732 w 1997274"/>
                    <a:gd name="connsiteY97" fmla="*/ 504952 h 3577510"/>
                    <a:gd name="connsiteX98" fmla="*/ 1329078 w 1997274"/>
                    <a:gd name="connsiteY98" fmla="*/ 604626 h 3577510"/>
                    <a:gd name="connsiteX99" fmla="*/ 1372415 w 1997274"/>
                    <a:gd name="connsiteY99" fmla="*/ 795307 h 3577510"/>
                    <a:gd name="connsiteX100" fmla="*/ 1389750 w 1997274"/>
                    <a:gd name="connsiteY100" fmla="*/ 829976 h 3577510"/>
                    <a:gd name="connsiteX101" fmla="*/ 1480756 w 1997274"/>
                    <a:gd name="connsiteY101" fmla="*/ 630628 h 3577510"/>
                    <a:gd name="connsiteX102" fmla="*/ 1511092 w 1997274"/>
                    <a:gd name="connsiteY102" fmla="*/ 370609 h 3577510"/>
                    <a:gd name="connsiteX103" fmla="*/ 1554428 w 1997274"/>
                    <a:gd name="connsiteY103" fmla="*/ 370609 h 3577510"/>
                    <a:gd name="connsiteX104" fmla="*/ 1563095 w 1997274"/>
                    <a:gd name="connsiteY104" fmla="*/ 600292 h 3577510"/>
                    <a:gd name="connsiteX105" fmla="*/ 1415751 w 1997274"/>
                    <a:gd name="connsiteY105" fmla="*/ 1016323 h 3577510"/>
                    <a:gd name="connsiteX106" fmla="*/ 1407084 w 1997274"/>
                    <a:gd name="connsiteY106" fmla="*/ 1345680 h 3577510"/>
                    <a:gd name="connsiteX107" fmla="*/ 1402750 w 1997274"/>
                    <a:gd name="connsiteY107" fmla="*/ 1376016 h 3577510"/>
                    <a:gd name="connsiteX108" fmla="*/ 1489423 w 1997274"/>
                    <a:gd name="connsiteY108" fmla="*/ 1345680 h 3577510"/>
                    <a:gd name="connsiteX109" fmla="*/ 1498091 w 1997274"/>
                    <a:gd name="connsiteY109" fmla="*/ 1354347 h 3577510"/>
                    <a:gd name="connsiteX110" fmla="*/ 1589097 w 1997274"/>
                    <a:gd name="connsiteY110" fmla="*/ 1042325 h 3577510"/>
                    <a:gd name="connsiteX111" fmla="*/ 1610766 w 1997274"/>
                    <a:gd name="connsiteY111" fmla="*/ 383610 h 3577510"/>
                    <a:gd name="connsiteX112" fmla="*/ 1641101 w 1997274"/>
                    <a:gd name="connsiteY112" fmla="*/ 361942 h 3577510"/>
                    <a:gd name="connsiteX113" fmla="*/ 1701772 w 1997274"/>
                    <a:gd name="connsiteY113" fmla="*/ 634962 h 3577510"/>
                    <a:gd name="connsiteX114" fmla="*/ 1671437 w 1997274"/>
                    <a:gd name="connsiteY114" fmla="*/ 1016323 h 3577510"/>
                    <a:gd name="connsiteX115" fmla="*/ 1667103 w 1997274"/>
                    <a:gd name="connsiteY115" fmla="*/ 1024990 h 3577510"/>
                    <a:gd name="connsiteX116" fmla="*/ 1788445 w 1997274"/>
                    <a:gd name="connsiteY116" fmla="*/ 855978 h 3577510"/>
                    <a:gd name="connsiteX117" fmla="*/ 1762443 w 1997274"/>
                    <a:gd name="connsiteY117" fmla="*/ 543955 h 3577510"/>
                    <a:gd name="connsiteX118" fmla="*/ 1684438 w 1997274"/>
                    <a:gd name="connsiteY118" fmla="*/ 327273 h 3577510"/>
                    <a:gd name="connsiteX119" fmla="*/ 1710440 w 1997274"/>
                    <a:gd name="connsiteY119" fmla="*/ 62920 h 3577510"/>
                    <a:gd name="connsiteX120" fmla="*/ 1736441 w 1997274"/>
                    <a:gd name="connsiteY120" fmla="*/ 23917 h 3577510"/>
                    <a:gd name="connsiteX121" fmla="*/ 1779778 w 1997274"/>
                    <a:gd name="connsiteY121" fmla="*/ 370609 h 3577510"/>
                    <a:gd name="connsiteX122" fmla="*/ 1883786 w 1997274"/>
                    <a:gd name="connsiteY122" fmla="*/ 673965 h 3577510"/>
                    <a:gd name="connsiteX123" fmla="*/ 1797113 w 1997274"/>
                    <a:gd name="connsiteY123" fmla="*/ 1085661 h 3577510"/>
                    <a:gd name="connsiteX124" fmla="*/ 1615099 w 1997274"/>
                    <a:gd name="connsiteY124" fmla="*/ 1233005 h 3577510"/>
                    <a:gd name="connsiteX125" fmla="*/ 1563095 w 1997274"/>
                    <a:gd name="connsiteY125" fmla="*/ 1475690 h 3577510"/>
                    <a:gd name="connsiteX126" fmla="*/ 1580430 w 1997274"/>
                    <a:gd name="connsiteY126" fmla="*/ 1605699 h 3577510"/>
                    <a:gd name="connsiteX127" fmla="*/ 1597765 w 1997274"/>
                    <a:gd name="connsiteY127" fmla="*/ 1610033 h 3577510"/>
                    <a:gd name="connsiteX128" fmla="*/ 1706106 w 1997274"/>
                    <a:gd name="connsiteY128" fmla="*/ 1475690 h 3577510"/>
                    <a:gd name="connsiteX129" fmla="*/ 1836115 w 1997274"/>
                    <a:gd name="connsiteY129" fmla="*/ 1215671 h 3577510"/>
                    <a:gd name="connsiteX130" fmla="*/ 1888119 w 1997274"/>
                    <a:gd name="connsiteY130" fmla="*/ 1011989 h 3577510"/>
                    <a:gd name="connsiteX131" fmla="*/ 1909787 w 1997274"/>
                    <a:gd name="connsiteY131" fmla="*/ 985987 h 3577510"/>
                    <a:gd name="connsiteX132" fmla="*/ 1901120 w 1997274"/>
                    <a:gd name="connsiteY132" fmla="*/ 1293676 h 3577510"/>
                    <a:gd name="connsiteX133" fmla="*/ 1654102 w 1997274"/>
                    <a:gd name="connsiteY133" fmla="*/ 1701039 h 3577510"/>
                    <a:gd name="connsiteX134" fmla="*/ 1606432 w 1997274"/>
                    <a:gd name="connsiteY134" fmla="*/ 1766044 h 3577510"/>
                    <a:gd name="connsiteX135" fmla="*/ 1372415 w 1997274"/>
                    <a:gd name="connsiteY135" fmla="*/ 2299083 h 3577510"/>
                    <a:gd name="connsiteX136" fmla="*/ 1372415 w 1997274"/>
                    <a:gd name="connsiteY136" fmla="*/ 2299083 h 3577510"/>
                    <a:gd name="connsiteX137" fmla="*/ 1493757 w 1997274"/>
                    <a:gd name="connsiteY137" fmla="*/ 2550435 h 3577510"/>
                    <a:gd name="connsiteX138" fmla="*/ 1480756 w 1997274"/>
                    <a:gd name="connsiteY138" fmla="*/ 2819121 h 3577510"/>
                    <a:gd name="connsiteX139" fmla="*/ 1485090 w 1997274"/>
                    <a:gd name="connsiteY139" fmla="*/ 2775784 h 3577510"/>
                    <a:gd name="connsiteX140" fmla="*/ 1558762 w 1997274"/>
                    <a:gd name="connsiteY140" fmla="*/ 2732448 h 3577510"/>
                    <a:gd name="connsiteX141" fmla="*/ 1576096 w 1997274"/>
                    <a:gd name="connsiteY141" fmla="*/ 2524433 h 3577510"/>
                    <a:gd name="connsiteX142" fmla="*/ 1662769 w 1997274"/>
                    <a:gd name="connsiteY142" fmla="*/ 2251413 h 3577510"/>
                    <a:gd name="connsiteX143" fmla="*/ 1814447 w 1997274"/>
                    <a:gd name="connsiteY143" fmla="*/ 2056399 h 3577510"/>
                    <a:gd name="connsiteX144" fmla="*/ 1775444 w 1997274"/>
                    <a:gd name="connsiteY144" fmla="*/ 1805047 h 3577510"/>
                    <a:gd name="connsiteX145" fmla="*/ 1818781 w 1997274"/>
                    <a:gd name="connsiteY145" fmla="*/ 1614366 h 3577510"/>
                    <a:gd name="connsiteX146" fmla="*/ 1836115 w 1997274"/>
                    <a:gd name="connsiteY146" fmla="*/ 1605699 h 3577510"/>
                    <a:gd name="connsiteX147" fmla="*/ 1857784 w 1997274"/>
                    <a:gd name="connsiteY147" fmla="*/ 1883053 h 3577510"/>
                    <a:gd name="connsiteX148" fmla="*/ 1905454 w 1997274"/>
                    <a:gd name="connsiteY148" fmla="*/ 2138738 h 3577510"/>
                    <a:gd name="connsiteX149" fmla="*/ 1723441 w 1997274"/>
                    <a:gd name="connsiteY149" fmla="*/ 2390090 h 3577510"/>
                    <a:gd name="connsiteX150" fmla="*/ 1714773 w 1997274"/>
                    <a:gd name="connsiteY150" fmla="*/ 2437760 h 3577510"/>
                    <a:gd name="connsiteX151" fmla="*/ 1714773 w 1997274"/>
                    <a:gd name="connsiteY151" fmla="*/ 2437760 h 3577510"/>
                    <a:gd name="connsiteX152" fmla="*/ 1875118 w 1997274"/>
                    <a:gd name="connsiteY152" fmla="*/ 2299083 h 3577510"/>
                    <a:gd name="connsiteX153" fmla="*/ 1957458 w 1997274"/>
                    <a:gd name="connsiteY153" fmla="*/ 2251413 h 3577510"/>
                    <a:gd name="connsiteX154" fmla="*/ 1987793 w 1997274"/>
                    <a:gd name="connsiteY154" fmla="*/ 2234078 h 3577510"/>
                    <a:gd name="connsiteX155" fmla="*/ 1792779 w 1997274"/>
                    <a:gd name="connsiteY155" fmla="*/ 2450761 h 3577510"/>
                    <a:gd name="connsiteX156" fmla="*/ 1693105 w 1997274"/>
                    <a:gd name="connsiteY156" fmla="*/ 2706446 h 3577510"/>
                    <a:gd name="connsiteX157" fmla="*/ 1649768 w 1997274"/>
                    <a:gd name="connsiteY157" fmla="*/ 2866791 h 3577510"/>
                    <a:gd name="connsiteX158" fmla="*/ 1636768 w 1997274"/>
                    <a:gd name="connsiteY158" fmla="*/ 3105142 h 3577510"/>
                    <a:gd name="connsiteX159" fmla="*/ 1632434 w 1997274"/>
                    <a:gd name="connsiteY159" fmla="*/ 3178814 h 3577510"/>
                    <a:gd name="connsiteX160" fmla="*/ 1576096 w 1997274"/>
                    <a:gd name="connsiteY160" fmla="*/ 3196148 h 3577510"/>
                    <a:gd name="connsiteX161" fmla="*/ 1541427 w 1997274"/>
                    <a:gd name="connsiteY161" fmla="*/ 2918795 h 3577510"/>
                    <a:gd name="connsiteX162" fmla="*/ 1459088 w 1997274"/>
                    <a:gd name="connsiteY162" fmla="*/ 2992467 h 3577510"/>
                    <a:gd name="connsiteX163" fmla="*/ 1342079 w 1997274"/>
                    <a:gd name="connsiteY163" fmla="*/ 3152812 h 3577510"/>
                    <a:gd name="connsiteX164" fmla="*/ 1259740 w 1997274"/>
                    <a:gd name="connsiteY164" fmla="*/ 3451834 h 3577510"/>
                    <a:gd name="connsiteX165" fmla="*/ 1212070 w 1997274"/>
                    <a:gd name="connsiteY165" fmla="*/ 3451834 h 3577510"/>
                    <a:gd name="connsiteX166" fmla="*/ 1203403 w 1997274"/>
                    <a:gd name="connsiteY166" fmla="*/ 3217817 h 3577510"/>
                    <a:gd name="connsiteX167" fmla="*/ 1112396 w 1997274"/>
                    <a:gd name="connsiteY167" fmla="*/ 3022802 h 3577510"/>
                    <a:gd name="connsiteX168" fmla="*/ 1086394 w 1997274"/>
                    <a:gd name="connsiteY168" fmla="*/ 2697779 h 3577510"/>
                    <a:gd name="connsiteX169" fmla="*/ 1203403 w 1997274"/>
                    <a:gd name="connsiteY169" fmla="*/ 2437760 h 3577510"/>
                    <a:gd name="connsiteX170" fmla="*/ 1155732 w 1997274"/>
                    <a:gd name="connsiteY170" fmla="*/ 2177741 h 3577510"/>
                    <a:gd name="connsiteX171" fmla="*/ 1147065 w 1997274"/>
                    <a:gd name="connsiteY171" fmla="*/ 1961058 h 3577510"/>
                    <a:gd name="connsiteX172" fmla="*/ 1207736 w 1997274"/>
                    <a:gd name="connsiteY172" fmla="*/ 1792046 h 3577510"/>
                    <a:gd name="connsiteX173" fmla="*/ 1233738 w 1997274"/>
                    <a:gd name="connsiteY173" fmla="*/ 1705373 h 3577510"/>
                    <a:gd name="connsiteX174" fmla="*/ 1264074 w 1997274"/>
                    <a:gd name="connsiteY174" fmla="*/ 1705373 h 3577510"/>
                    <a:gd name="connsiteX175" fmla="*/ 1251073 w 1997274"/>
                    <a:gd name="connsiteY175" fmla="*/ 1900387 h 3577510"/>
                    <a:gd name="connsiteX176" fmla="*/ 1216404 w 1997274"/>
                    <a:gd name="connsiteY176" fmla="*/ 2082401 h 3577510"/>
                    <a:gd name="connsiteX177" fmla="*/ 1238072 w 1997274"/>
                    <a:gd name="connsiteY177" fmla="*/ 2216744 h 3577510"/>
                    <a:gd name="connsiteX178" fmla="*/ 1268407 w 1997274"/>
                    <a:gd name="connsiteY178" fmla="*/ 2277415 h 3577510"/>
                    <a:gd name="connsiteX179" fmla="*/ 1290076 w 1997274"/>
                    <a:gd name="connsiteY179" fmla="*/ 1883053 h 3577510"/>
                    <a:gd name="connsiteX180" fmla="*/ 1285742 w 1997274"/>
                    <a:gd name="connsiteY180" fmla="*/ 1666370 h 3577510"/>
                    <a:gd name="connsiteX181" fmla="*/ 1324745 w 1997274"/>
                    <a:gd name="connsiteY181" fmla="*/ 1198336 h 3577510"/>
                    <a:gd name="connsiteX182" fmla="*/ 1199069 w 1997274"/>
                    <a:gd name="connsiteY182" fmla="*/ 1449688 h 3577510"/>
                    <a:gd name="connsiteX183" fmla="*/ 1082060 w 1997274"/>
                    <a:gd name="connsiteY183" fmla="*/ 1805047 h 3577510"/>
                    <a:gd name="connsiteX184" fmla="*/ 1129731 w 1997274"/>
                    <a:gd name="connsiteY184" fmla="*/ 2134404 h 3577510"/>
                    <a:gd name="connsiteX185" fmla="*/ 1138398 w 1997274"/>
                    <a:gd name="connsiteY185" fmla="*/ 2424759 h 3577510"/>
                    <a:gd name="connsiteX186" fmla="*/ 952051 w 1997274"/>
                    <a:gd name="connsiteY186" fmla="*/ 2914461 h 3577510"/>
                    <a:gd name="connsiteX187" fmla="*/ 891380 w 1997274"/>
                    <a:gd name="connsiteY187" fmla="*/ 3066139 h 3577510"/>
                    <a:gd name="connsiteX188" fmla="*/ 839376 w 1997274"/>
                    <a:gd name="connsiteY188" fmla="*/ 3321824 h 3577510"/>
                    <a:gd name="connsiteX189" fmla="*/ 778705 w 1997274"/>
                    <a:gd name="connsiteY189" fmla="*/ 3365161 h 3577510"/>
                    <a:gd name="connsiteX190" fmla="*/ 783039 w 1997274"/>
                    <a:gd name="connsiteY190" fmla="*/ 3027136 h 3577510"/>
                    <a:gd name="connsiteX191" fmla="*/ 644362 w 1997274"/>
                    <a:gd name="connsiteY191" fmla="*/ 2849456 h 3577510"/>
                    <a:gd name="connsiteX192" fmla="*/ 596692 w 1997274"/>
                    <a:gd name="connsiteY192" fmla="*/ 3165813 h 3577510"/>
                    <a:gd name="connsiteX193" fmla="*/ 596692 w 1997274"/>
                    <a:gd name="connsiteY193" fmla="*/ 3274154 h 3577510"/>
                    <a:gd name="connsiteX194" fmla="*/ 557689 w 1997274"/>
                    <a:gd name="connsiteY194" fmla="*/ 3304490 h 3577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997274" h="3577510">
                      <a:moveTo>
                        <a:pt x="197996" y="3577510"/>
                      </a:moveTo>
                      <a:cubicBezTo>
                        <a:pt x="188606" y="3537785"/>
                        <a:pt x="179217" y="3498060"/>
                        <a:pt x="176328" y="3438833"/>
                      </a:cubicBezTo>
                      <a:cubicBezTo>
                        <a:pt x="173439" y="3379606"/>
                        <a:pt x="178494" y="3273431"/>
                        <a:pt x="180661" y="3222150"/>
                      </a:cubicBezTo>
                      <a:cubicBezTo>
                        <a:pt x="182828" y="3170869"/>
                        <a:pt x="188607" y="3160757"/>
                        <a:pt x="189329" y="3131144"/>
                      </a:cubicBezTo>
                      <a:cubicBezTo>
                        <a:pt x="190051" y="3101531"/>
                        <a:pt x="197274" y="3071917"/>
                        <a:pt x="184995" y="3044471"/>
                      </a:cubicBezTo>
                      <a:cubicBezTo>
                        <a:pt x="172716" y="3017025"/>
                        <a:pt x="132992" y="2988855"/>
                        <a:pt x="115657" y="2966465"/>
                      </a:cubicBezTo>
                      <a:cubicBezTo>
                        <a:pt x="98322" y="2944074"/>
                        <a:pt x="89654" y="2930352"/>
                        <a:pt x="80987" y="2910128"/>
                      </a:cubicBezTo>
                      <a:cubicBezTo>
                        <a:pt x="72320" y="2889904"/>
                        <a:pt x="75932" y="2874014"/>
                        <a:pt x="63653" y="2845123"/>
                      </a:cubicBezTo>
                      <a:cubicBezTo>
                        <a:pt x="51374" y="2816232"/>
                        <a:pt x="16705" y="2766395"/>
                        <a:pt x="7315" y="2736782"/>
                      </a:cubicBezTo>
                      <a:cubicBezTo>
                        <a:pt x="-2075" y="2707169"/>
                        <a:pt x="-2797" y="2677555"/>
                        <a:pt x="7315" y="2667443"/>
                      </a:cubicBezTo>
                      <a:cubicBezTo>
                        <a:pt x="17427" y="2657331"/>
                        <a:pt x="47762" y="2651553"/>
                        <a:pt x="67986" y="2676110"/>
                      </a:cubicBezTo>
                      <a:cubicBezTo>
                        <a:pt x="88210" y="2700667"/>
                        <a:pt x="110601" y="2771451"/>
                        <a:pt x="128658" y="2814787"/>
                      </a:cubicBezTo>
                      <a:cubicBezTo>
                        <a:pt x="146715" y="2858123"/>
                        <a:pt x="164772" y="2925295"/>
                        <a:pt x="176328" y="2936129"/>
                      </a:cubicBezTo>
                      <a:cubicBezTo>
                        <a:pt x="187884" y="2946963"/>
                        <a:pt x="187162" y="2906516"/>
                        <a:pt x="197996" y="2879792"/>
                      </a:cubicBezTo>
                      <a:cubicBezTo>
                        <a:pt x="208830" y="2853068"/>
                        <a:pt x="234832" y="2842233"/>
                        <a:pt x="241332" y="2775784"/>
                      </a:cubicBezTo>
                      <a:cubicBezTo>
                        <a:pt x="247832" y="2709335"/>
                        <a:pt x="251445" y="2583659"/>
                        <a:pt x="236999" y="2481096"/>
                      </a:cubicBezTo>
                      <a:cubicBezTo>
                        <a:pt x="222554" y="2378533"/>
                        <a:pt x="183550" y="2239134"/>
                        <a:pt x="154659" y="2160406"/>
                      </a:cubicBezTo>
                      <a:cubicBezTo>
                        <a:pt x="125768" y="2081678"/>
                        <a:pt x="77376" y="2040509"/>
                        <a:pt x="63653" y="2008729"/>
                      </a:cubicBezTo>
                      <a:cubicBezTo>
                        <a:pt x="49930" y="1976949"/>
                        <a:pt x="58597" y="1971171"/>
                        <a:pt x="72320" y="1969726"/>
                      </a:cubicBezTo>
                      <a:cubicBezTo>
                        <a:pt x="86043" y="1968281"/>
                        <a:pt x="130824" y="2039786"/>
                        <a:pt x="145992" y="2000061"/>
                      </a:cubicBezTo>
                      <a:cubicBezTo>
                        <a:pt x="161160" y="1960336"/>
                        <a:pt x="153937" y="1797824"/>
                        <a:pt x="163327" y="1731375"/>
                      </a:cubicBezTo>
                      <a:cubicBezTo>
                        <a:pt x="172717" y="1664926"/>
                        <a:pt x="198719" y="1649035"/>
                        <a:pt x="202330" y="1601365"/>
                      </a:cubicBezTo>
                      <a:cubicBezTo>
                        <a:pt x="205941" y="1553695"/>
                        <a:pt x="184995" y="1490135"/>
                        <a:pt x="184995" y="1445354"/>
                      </a:cubicBezTo>
                      <a:cubicBezTo>
                        <a:pt x="184995" y="1400573"/>
                        <a:pt x="190051" y="1331234"/>
                        <a:pt x="202330" y="1332679"/>
                      </a:cubicBezTo>
                      <a:cubicBezTo>
                        <a:pt x="214609" y="1334124"/>
                        <a:pt x="250722" y="1415018"/>
                        <a:pt x="258667" y="1454021"/>
                      </a:cubicBezTo>
                      <a:cubicBezTo>
                        <a:pt x="266612" y="1493024"/>
                        <a:pt x="252167" y="1537083"/>
                        <a:pt x="250000" y="1566696"/>
                      </a:cubicBezTo>
                      <a:cubicBezTo>
                        <a:pt x="247833" y="1596309"/>
                        <a:pt x="234832" y="1635312"/>
                        <a:pt x="245666" y="1631701"/>
                      </a:cubicBezTo>
                      <a:cubicBezTo>
                        <a:pt x="256500" y="1628090"/>
                        <a:pt x="304893" y="1573197"/>
                        <a:pt x="315005" y="1545028"/>
                      </a:cubicBezTo>
                      <a:cubicBezTo>
                        <a:pt x="325117" y="1516859"/>
                        <a:pt x="307059" y="1494469"/>
                        <a:pt x="306337" y="1462689"/>
                      </a:cubicBezTo>
                      <a:cubicBezTo>
                        <a:pt x="305615" y="1430909"/>
                        <a:pt x="303448" y="1374571"/>
                        <a:pt x="310671" y="1354347"/>
                      </a:cubicBezTo>
                      <a:cubicBezTo>
                        <a:pt x="317894" y="1334123"/>
                        <a:pt x="340285" y="1328346"/>
                        <a:pt x="349674" y="1341347"/>
                      </a:cubicBezTo>
                      <a:cubicBezTo>
                        <a:pt x="359063" y="1354348"/>
                        <a:pt x="359785" y="1430909"/>
                        <a:pt x="367008" y="1432353"/>
                      </a:cubicBezTo>
                      <a:cubicBezTo>
                        <a:pt x="374231" y="1433797"/>
                        <a:pt x="385065" y="1344236"/>
                        <a:pt x="393010" y="1350014"/>
                      </a:cubicBezTo>
                      <a:cubicBezTo>
                        <a:pt x="400955" y="1355792"/>
                        <a:pt x="415400" y="1433075"/>
                        <a:pt x="414678" y="1467022"/>
                      </a:cubicBezTo>
                      <a:cubicBezTo>
                        <a:pt x="413956" y="1500969"/>
                        <a:pt x="380010" y="1485079"/>
                        <a:pt x="388677" y="1553695"/>
                      </a:cubicBezTo>
                      <a:cubicBezTo>
                        <a:pt x="397344" y="1622311"/>
                        <a:pt x="479683" y="1737875"/>
                        <a:pt x="466682" y="1878719"/>
                      </a:cubicBezTo>
                      <a:cubicBezTo>
                        <a:pt x="453681" y="2019563"/>
                        <a:pt x="335951" y="2263692"/>
                        <a:pt x="310671" y="2398757"/>
                      </a:cubicBezTo>
                      <a:cubicBezTo>
                        <a:pt x="285392" y="2533822"/>
                        <a:pt x="283947" y="2602438"/>
                        <a:pt x="315005" y="2689111"/>
                      </a:cubicBezTo>
                      <a:cubicBezTo>
                        <a:pt x="346063" y="2775784"/>
                        <a:pt x="455848" y="2879070"/>
                        <a:pt x="497018" y="2918795"/>
                      </a:cubicBezTo>
                      <a:cubicBezTo>
                        <a:pt x="538188" y="2958520"/>
                        <a:pt x="546855" y="2954186"/>
                        <a:pt x="562023" y="2927462"/>
                      </a:cubicBezTo>
                      <a:cubicBezTo>
                        <a:pt x="577191" y="2900738"/>
                        <a:pt x="588746" y="2819121"/>
                        <a:pt x="588024" y="2758450"/>
                      </a:cubicBezTo>
                      <a:cubicBezTo>
                        <a:pt x="587302" y="2697779"/>
                        <a:pt x="577190" y="2621218"/>
                        <a:pt x="557689" y="2563436"/>
                      </a:cubicBezTo>
                      <a:cubicBezTo>
                        <a:pt x="538188" y="2505654"/>
                        <a:pt x="491240" y="2455817"/>
                        <a:pt x="471016" y="2411758"/>
                      </a:cubicBezTo>
                      <a:cubicBezTo>
                        <a:pt x="450792" y="2367699"/>
                        <a:pt x="447181" y="2344586"/>
                        <a:pt x="436347" y="2299083"/>
                      </a:cubicBezTo>
                      <a:cubicBezTo>
                        <a:pt x="425513" y="2253580"/>
                        <a:pt x="411789" y="2170518"/>
                        <a:pt x="406011" y="2138738"/>
                      </a:cubicBezTo>
                      <a:cubicBezTo>
                        <a:pt x="400233" y="2106958"/>
                        <a:pt x="397343" y="2124292"/>
                        <a:pt x="401677" y="2108402"/>
                      </a:cubicBezTo>
                      <a:cubicBezTo>
                        <a:pt x="406011" y="2092512"/>
                        <a:pt x="416123" y="2021007"/>
                        <a:pt x="432013" y="2043398"/>
                      </a:cubicBezTo>
                      <a:cubicBezTo>
                        <a:pt x="447903" y="2065789"/>
                        <a:pt x="476794" y="2185686"/>
                        <a:pt x="497018" y="2242746"/>
                      </a:cubicBezTo>
                      <a:cubicBezTo>
                        <a:pt x="517242" y="2299806"/>
                        <a:pt x="531687" y="2335919"/>
                        <a:pt x="553355" y="2385756"/>
                      </a:cubicBezTo>
                      <a:cubicBezTo>
                        <a:pt x="575023" y="2435593"/>
                        <a:pt x="612582" y="2509265"/>
                        <a:pt x="627027" y="2541767"/>
                      </a:cubicBezTo>
                      <a:cubicBezTo>
                        <a:pt x="641472" y="2574269"/>
                        <a:pt x="629916" y="2628440"/>
                        <a:pt x="640028" y="2580770"/>
                      </a:cubicBezTo>
                      <a:cubicBezTo>
                        <a:pt x="650140" y="2533100"/>
                        <a:pt x="698532" y="2368422"/>
                        <a:pt x="687698" y="2255747"/>
                      </a:cubicBezTo>
                      <a:cubicBezTo>
                        <a:pt x="676864" y="2143072"/>
                        <a:pt x="595969" y="1992116"/>
                        <a:pt x="575023" y="1904721"/>
                      </a:cubicBezTo>
                      <a:cubicBezTo>
                        <a:pt x="554077" y="1817326"/>
                        <a:pt x="557689" y="1794935"/>
                        <a:pt x="562023" y="1731375"/>
                      </a:cubicBezTo>
                      <a:cubicBezTo>
                        <a:pt x="566357" y="1667815"/>
                        <a:pt x="604636" y="1605699"/>
                        <a:pt x="601025" y="1523360"/>
                      </a:cubicBezTo>
                      <a:cubicBezTo>
                        <a:pt x="597414" y="1441021"/>
                        <a:pt x="549743" y="1314622"/>
                        <a:pt x="540354" y="1237339"/>
                      </a:cubicBezTo>
                      <a:cubicBezTo>
                        <a:pt x="530965" y="1160056"/>
                        <a:pt x="554078" y="1103718"/>
                        <a:pt x="544688" y="1059659"/>
                      </a:cubicBezTo>
                      <a:cubicBezTo>
                        <a:pt x="535299" y="1015600"/>
                        <a:pt x="488351" y="993210"/>
                        <a:pt x="484017" y="972986"/>
                      </a:cubicBezTo>
                      <a:cubicBezTo>
                        <a:pt x="479683" y="952762"/>
                        <a:pt x="504963" y="933261"/>
                        <a:pt x="518686" y="938317"/>
                      </a:cubicBezTo>
                      <a:cubicBezTo>
                        <a:pt x="532409" y="943373"/>
                        <a:pt x="554077" y="1001877"/>
                        <a:pt x="566356" y="1003322"/>
                      </a:cubicBezTo>
                      <a:cubicBezTo>
                        <a:pt x="578635" y="1004767"/>
                        <a:pt x="577913" y="962874"/>
                        <a:pt x="592358" y="946984"/>
                      </a:cubicBezTo>
                      <a:cubicBezTo>
                        <a:pt x="606803" y="931094"/>
                        <a:pt x="648695" y="863923"/>
                        <a:pt x="653029" y="907982"/>
                      </a:cubicBezTo>
                      <a:cubicBezTo>
                        <a:pt x="657363" y="952041"/>
                        <a:pt x="619804" y="1136943"/>
                        <a:pt x="618360" y="1211337"/>
                      </a:cubicBezTo>
                      <a:cubicBezTo>
                        <a:pt x="616916" y="1285731"/>
                        <a:pt x="639306" y="1329067"/>
                        <a:pt x="644362" y="1354347"/>
                      </a:cubicBezTo>
                      <a:cubicBezTo>
                        <a:pt x="649418" y="1379627"/>
                        <a:pt x="637861" y="1387572"/>
                        <a:pt x="648695" y="1363015"/>
                      </a:cubicBezTo>
                      <a:cubicBezTo>
                        <a:pt x="659529" y="1338458"/>
                        <a:pt x="701422" y="1266229"/>
                        <a:pt x="709367" y="1207003"/>
                      </a:cubicBezTo>
                      <a:cubicBezTo>
                        <a:pt x="717312" y="1147777"/>
                        <a:pt x="708645" y="1064716"/>
                        <a:pt x="696366" y="1007656"/>
                      </a:cubicBezTo>
                      <a:cubicBezTo>
                        <a:pt x="684087" y="950596"/>
                        <a:pt x="649418" y="898592"/>
                        <a:pt x="635695" y="864645"/>
                      </a:cubicBezTo>
                      <a:cubicBezTo>
                        <a:pt x="621972" y="830698"/>
                        <a:pt x="614748" y="835032"/>
                        <a:pt x="614026" y="803974"/>
                      </a:cubicBezTo>
                      <a:cubicBezTo>
                        <a:pt x="613304" y="772916"/>
                        <a:pt x="611860" y="652296"/>
                        <a:pt x="631361" y="678298"/>
                      </a:cubicBezTo>
                      <a:cubicBezTo>
                        <a:pt x="650863" y="704300"/>
                        <a:pt x="706478" y="935428"/>
                        <a:pt x="731035" y="959985"/>
                      </a:cubicBezTo>
                      <a:cubicBezTo>
                        <a:pt x="755592" y="984542"/>
                        <a:pt x="751259" y="863200"/>
                        <a:pt x="778705" y="825642"/>
                      </a:cubicBezTo>
                      <a:cubicBezTo>
                        <a:pt x="806151" y="788084"/>
                        <a:pt x="861045" y="746192"/>
                        <a:pt x="895714" y="734636"/>
                      </a:cubicBezTo>
                      <a:cubicBezTo>
                        <a:pt x="930383" y="723080"/>
                        <a:pt x="991776" y="735358"/>
                        <a:pt x="986720" y="756304"/>
                      </a:cubicBezTo>
                      <a:cubicBezTo>
                        <a:pt x="981664" y="777250"/>
                        <a:pt x="889935" y="826364"/>
                        <a:pt x="865378" y="860311"/>
                      </a:cubicBezTo>
                      <a:cubicBezTo>
                        <a:pt x="840821" y="894258"/>
                        <a:pt x="842987" y="928205"/>
                        <a:pt x="839376" y="959985"/>
                      </a:cubicBezTo>
                      <a:cubicBezTo>
                        <a:pt x="835765" y="991765"/>
                        <a:pt x="835765" y="1008378"/>
                        <a:pt x="843710" y="1050992"/>
                      </a:cubicBezTo>
                      <a:cubicBezTo>
                        <a:pt x="851655" y="1093606"/>
                        <a:pt x="874767" y="1230839"/>
                        <a:pt x="887046" y="1215671"/>
                      </a:cubicBezTo>
                      <a:cubicBezTo>
                        <a:pt x="899325" y="1200503"/>
                        <a:pt x="897881" y="1030768"/>
                        <a:pt x="917382" y="959985"/>
                      </a:cubicBezTo>
                      <a:cubicBezTo>
                        <a:pt x="936883" y="889202"/>
                        <a:pt x="976609" y="861034"/>
                        <a:pt x="1004055" y="790973"/>
                      </a:cubicBezTo>
                      <a:cubicBezTo>
                        <a:pt x="1031501" y="720912"/>
                        <a:pt x="1069059" y="585124"/>
                        <a:pt x="1082060" y="539621"/>
                      </a:cubicBezTo>
                      <a:cubicBezTo>
                        <a:pt x="1095061" y="494118"/>
                        <a:pt x="1078449" y="480395"/>
                        <a:pt x="1082060" y="517953"/>
                      </a:cubicBezTo>
                      <a:cubicBezTo>
                        <a:pt x="1085672" y="555511"/>
                        <a:pt x="1117452" y="693466"/>
                        <a:pt x="1103729" y="764971"/>
                      </a:cubicBezTo>
                      <a:cubicBezTo>
                        <a:pt x="1090006" y="836476"/>
                        <a:pt x="1024278" y="855255"/>
                        <a:pt x="999721" y="946984"/>
                      </a:cubicBezTo>
                      <a:cubicBezTo>
                        <a:pt x="975164" y="1038713"/>
                        <a:pt x="954941" y="1192558"/>
                        <a:pt x="956385" y="1315345"/>
                      </a:cubicBezTo>
                      <a:cubicBezTo>
                        <a:pt x="957829" y="1438132"/>
                        <a:pt x="998276" y="1618701"/>
                        <a:pt x="1008388" y="1683705"/>
                      </a:cubicBezTo>
                      <a:cubicBezTo>
                        <a:pt x="1018500" y="1748709"/>
                        <a:pt x="998999" y="1740764"/>
                        <a:pt x="1017056" y="1705373"/>
                      </a:cubicBezTo>
                      <a:cubicBezTo>
                        <a:pt x="1035113" y="1669982"/>
                        <a:pt x="1098673" y="1579697"/>
                        <a:pt x="1116730" y="1471356"/>
                      </a:cubicBezTo>
                      <a:cubicBezTo>
                        <a:pt x="1134787" y="1363015"/>
                        <a:pt x="1125397" y="1126109"/>
                        <a:pt x="1125397" y="1055326"/>
                      </a:cubicBezTo>
                      <a:cubicBezTo>
                        <a:pt x="1125397" y="984543"/>
                        <a:pt x="1108063" y="1035102"/>
                        <a:pt x="1116730" y="1046658"/>
                      </a:cubicBezTo>
                      <a:cubicBezTo>
                        <a:pt x="1125397" y="1058214"/>
                        <a:pt x="1166567" y="1079883"/>
                        <a:pt x="1177401" y="1124664"/>
                      </a:cubicBezTo>
                      <a:cubicBezTo>
                        <a:pt x="1188235" y="1169445"/>
                        <a:pt x="1163677" y="1308122"/>
                        <a:pt x="1181734" y="1315345"/>
                      </a:cubicBezTo>
                      <a:cubicBezTo>
                        <a:pt x="1199791" y="1322568"/>
                        <a:pt x="1261185" y="1217838"/>
                        <a:pt x="1285742" y="1168001"/>
                      </a:cubicBezTo>
                      <a:cubicBezTo>
                        <a:pt x="1310299" y="1118164"/>
                        <a:pt x="1326189" y="1082772"/>
                        <a:pt x="1329078" y="1016323"/>
                      </a:cubicBezTo>
                      <a:cubicBezTo>
                        <a:pt x="1331967" y="949874"/>
                        <a:pt x="1323301" y="825642"/>
                        <a:pt x="1303077" y="769305"/>
                      </a:cubicBezTo>
                      <a:cubicBezTo>
                        <a:pt x="1282853" y="712968"/>
                        <a:pt x="1233738" y="710800"/>
                        <a:pt x="1207736" y="678298"/>
                      </a:cubicBezTo>
                      <a:cubicBezTo>
                        <a:pt x="1181734" y="645796"/>
                        <a:pt x="1157899" y="603182"/>
                        <a:pt x="1147065" y="574291"/>
                      </a:cubicBezTo>
                      <a:cubicBezTo>
                        <a:pt x="1136231" y="545400"/>
                        <a:pt x="1112397" y="499896"/>
                        <a:pt x="1142732" y="504952"/>
                      </a:cubicBezTo>
                      <a:cubicBezTo>
                        <a:pt x="1173068" y="510008"/>
                        <a:pt x="1290798" y="556234"/>
                        <a:pt x="1329078" y="604626"/>
                      </a:cubicBezTo>
                      <a:cubicBezTo>
                        <a:pt x="1367358" y="653018"/>
                        <a:pt x="1362303" y="757749"/>
                        <a:pt x="1372415" y="795307"/>
                      </a:cubicBezTo>
                      <a:cubicBezTo>
                        <a:pt x="1382527" y="832865"/>
                        <a:pt x="1371693" y="857422"/>
                        <a:pt x="1389750" y="829976"/>
                      </a:cubicBezTo>
                      <a:cubicBezTo>
                        <a:pt x="1407807" y="802529"/>
                        <a:pt x="1460532" y="707189"/>
                        <a:pt x="1480756" y="630628"/>
                      </a:cubicBezTo>
                      <a:cubicBezTo>
                        <a:pt x="1500980" y="554067"/>
                        <a:pt x="1498813" y="413945"/>
                        <a:pt x="1511092" y="370609"/>
                      </a:cubicBezTo>
                      <a:cubicBezTo>
                        <a:pt x="1523371" y="327272"/>
                        <a:pt x="1545761" y="332329"/>
                        <a:pt x="1554428" y="370609"/>
                      </a:cubicBezTo>
                      <a:cubicBezTo>
                        <a:pt x="1563095" y="408889"/>
                        <a:pt x="1586208" y="492673"/>
                        <a:pt x="1563095" y="600292"/>
                      </a:cubicBezTo>
                      <a:cubicBezTo>
                        <a:pt x="1539982" y="707911"/>
                        <a:pt x="1441753" y="892092"/>
                        <a:pt x="1415751" y="1016323"/>
                      </a:cubicBezTo>
                      <a:cubicBezTo>
                        <a:pt x="1389749" y="1140554"/>
                        <a:pt x="1409251" y="1285731"/>
                        <a:pt x="1407084" y="1345680"/>
                      </a:cubicBezTo>
                      <a:cubicBezTo>
                        <a:pt x="1404917" y="1405629"/>
                        <a:pt x="1389027" y="1376016"/>
                        <a:pt x="1402750" y="1376016"/>
                      </a:cubicBezTo>
                      <a:cubicBezTo>
                        <a:pt x="1416473" y="1376016"/>
                        <a:pt x="1473533" y="1349291"/>
                        <a:pt x="1489423" y="1345680"/>
                      </a:cubicBezTo>
                      <a:cubicBezTo>
                        <a:pt x="1505313" y="1342068"/>
                        <a:pt x="1481479" y="1404906"/>
                        <a:pt x="1498091" y="1354347"/>
                      </a:cubicBezTo>
                      <a:cubicBezTo>
                        <a:pt x="1514703" y="1303788"/>
                        <a:pt x="1570318" y="1204114"/>
                        <a:pt x="1589097" y="1042325"/>
                      </a:cubicBezTo>
                      <a:cubicBezTo>
                        <a:pt x="1607876" y="880536"/>
                        <a:pt x="1602099" y="497007"/>
                        <a:pt x="1610766" y="383610"/>
                      </a:cubicBezTo>
                      <a:cubicBezTo>
                        <a:pt x="1619433" y="270213"/>
                        <a:pt x="1625933" y="320050"/>
                        <a:pt x="1641101" y="361942"/>
                      </a:cubicBezTo>
                      <a:cubicBezTo>
                        <a:pt x="1656269" y="403834"/>
                        <a:pt x="1696716" y="525899"/>
                        <a:pt x="1701772" y="634962"/>
                      </a:cubicBezTo>
                      <a:cubicBezTo>
                        <a:pt x="1706828" y="744025"/>
                        <a:pt x="1677215" y="951318"/>
                        <a:pt x="1671437" y="1016323"/>
                      </a:cubicBezTo>
                      <a:cubicBezTo>
                        <a:pt x="1665659" y="1081328"/>
                        <a:pt x="1647602" y="1051714"/>
                        <a:pt x="1667103" y="1024990"/>
                      </a:cubicBezTo>
                      <a:cubicBezTo>
                        <a:pt x="1686604" y="998266"/>
                        <a:pt x="1772555" y="936150"/>
                        <a:pt x="1788445" y="855978"/>
                      </a:cubicBezTo>
                      <a:cubicBezTo>
                        <a:pt x="1804335" y="775805"/>
                        <a:pt x="1779778" y="632072"/>
                        <a:pt x="1762443" y="543955"/>
                      </a:cubicBezTo>
                      <a:cubicBezTo>
                        <a:pt x="1745109" y="455837"/>
                        <a:pt x="1693105" y="407445"/>
                        <a:pt x="1684438" y="327273"/>
                      </a:cubicBezTo>
                      <a:cubicBezTo>
                        <a:pt x="1675771" y="247101"/>
                        <a:pt x="1701773" y="113479"/>
                        <a:pt x="1710440" y="62920"/>
                      </a:cubicBezTo>
                      <a:cubicBezTo>
                        <a:pt x="1719107" y="12361"/>
                        <a:pt x="1724885" y="-27364"/>
                        <a:pt x="1736441" y="23917"/>
                      </a:cubicBezTo>
                      <a:cubicBezTo>
                        <a:pt x="1747997" y="75198"/>
                        <a:pt x="1755221" y="262268"/>
                        <a:pt x="1779778" y="370609"/>
                      </a:cubicBezTo>
                      <a:cubicBezTo>
                        <a:pt x="1804335" y="478950"/>
                        <a:pt x="1880897" y="554790"/>
                        <a:pt x="1883786" y="673965"/>
                      </a:cubicBezTo>
                      <a:cubicBezTo>
                        <a:pt x="1886675" y="793140"/>
                        <a:pt x="1841894" y="992488"/>
                        <a:pt x="1797113" y="1085661"/>
                      </a:cubicBezTo>
                      <a:cubicBezTo>
                        <a:pt x="1752332" y="1178834"/>
                        <a:pt x="1654102" y="1168000"/>
                        <a:pt x="1615099" y="1233005"/>
                      </a:cubicBezTo>
                      <a:cubicBezTo>
                        <a:pt x="1576096" y="1298010"/>
                        <a:pt x="1568873" y="1413574"/>
                        <a:pt x="1563095" y="1475690"/>
                      </a:cubicBezTo>
                      <a:cubicBezTo>
                        <a:pt x="1557317" y="1537806"/>
                        <a:pt x="1574652" y="1583309"/>
                        <a:pt x="1580430" y="1605699"/>
                      </a:cubicBezTo>
                      <a:cubicBezTo>
                        <a:pt x="1586208" y="1628089"/>
                        <a:pt x="1576819" y="1631701"/>
                        <a:pt x="1597765" y="1610033"/>
                      </a:cubicBezTo>
                      <a:cubicBezTo>
                        <a:pt x="1618711" y="1588365"/>
                        <a:pt x="1666381" y="1541417"/>
                        <a:pt x="1706106" y="1475690"/>
                      </a:cubicBezTo>
                      <a:cubicBezTo>
                        <a:pt x="1745831" y="1409963"/>
                        <a:pt x="1805780" y="1292954"/>
                        <a:pt x="1836115" y="1215671"/>
                      </a:cubicBezTo>
                      <a:cubicBezTo>
                        <a:pt x="1866450" y="1138388"/>
                        <a:pt x="1875840" y="1050270"/>
                        <a:pt x="1888119" y="1011989"/>
                      </a:cubicBezTo>
                      <a:cubicBezTo>
                        <a:pt x="1900398" y="973708"/>
                        <a:pt x="1907620" y="939039"/>
                        <a:pt x="1909787" y="985987"/>
                      </a:cubicBezTo>
                      <a:cubicBezTo>
                        <a:pt x="1911954" y="1032935"/>
                        <a:pt x="1943734" y="1174501"/>
                        <a:pt x="1901120" y="1293676"/>
                      </a:cubicBezTo>
                      <a:cubicBezTo>
                        <a:pt x="1858506" y="1412851"/>
                        <a:pt x="1703217" y="1622311"/>
                        <a:pt x="1654102" y="1701039"/>
                      </a:cubicBezTo>
                      <a:cubicBezTo>
                        <a:pt x="1604987" y="1779767"/>
                        <a:pt x="1653380" y="1666370"/>
                        <a:pt x="1606432" y="1766044"/>
                      </a:cubicBezTo>
                      <a:cubicBezTo>
                        <a:pt x="1559484" y="1865718"/>
                        <a:pt x="1372415" y="2299083"/>
                        <a:pt x="1372415" y="2299083"/>
                      </a:cubicBezTo>
                      <a:lnTo>
                        <a:pt x="1372415" y="2299083"/>
                      </a:lnTo>
                      <a:cubicBezTo>
                        <a:pt x="1392639" y="2340975"/>
                        <a:pt x="1475700" y="2463762"/>
                        <a:pt x="1493757" y="2550435"/>
                      </a:cubicBezTo>
                      <a:cubicBezTo>
                        <a:pt x="1511814" y="2637108"/>
                        <a:pt x="1482200" y="2781563"/>
                        <a:pt x="1480756" y="2819121"/>
                      </a:cubicBezTo>
                      <a:cubicBezTo>
                        <a:pt x="1479312" y="2856679"/>
                        <a:pt x="1472089" y="2790229"/>
                        <a:pt x="1485090" y="2775784"/>
                      </a:cubicBezTo>
                      <a:cubicBezTo>
                        <a:pt x="1498091" y="2761339"/>
                        <a:pt x="1543594" y="2774340"/>
                        <a:pt x="1558762" y="2732448"/>
                      </a:cubicBezTo>
                      <a:cubicBezTo>
                        <a:pt x="1573930" y="2690556"/>
                        <a:pt x="1558762" y="2604605"/>
                        <a:pt x="1576096" y="2524433"/>
                      </a:cubicBezTo>
                      <a:cubicBezTo>
                        <a:pt x="1593430" y="2444261"/>
                        <a:pt x="1623044" y="2329419"/>
                        <a:pt x="1662769" y="2251413"/>
                      </a:cubicBezTo>
                      <a:cubicBezTo>
                        <a:pt x="1702494" y="2173407"/>
                        <a:pt x="1795668" y="2130793"/>
                        <a:pt x="1814447" y="2056399"/>
                      </a:cubicBezTo>
                      <a:cubicBezTo>
                        <a:pt x="1833226" y="1982005"/>
                        <a:pt x="1774722" y="1878719"/>
                        <a:pt x="1775444" y="1805047"/>
                      </a:cubicBezTo>
                      <a:cubicBezTo>
                        <a:pt x="1776166" y="1731375"/>
                        <a:pt x="1808669" y="1647591"/>
                        <a:pt x="1818781" y="1614366"/>
                      </a:cubicBezTo>
                      <a:cubicBezTo>
                        <a:pt x="1828893" y="1581141"/>
                        <a:pt x="1829615" y="1560918"/>
                        <a:pt x="1836115" y="1605699"/>
                      </a:cubicBezTo>
                      <a:cubicBezTo>
                        <a:pt x="1842615" y="1650480"/>
                        <a:pt x="1846228" y="1794213"/>
                        <a:pt x="1857784" y="1883053"/>
                      </a:cubicBezTo>
                      <a:cubicBezTo>
                        <a:pt x="1869341" y="1971893"/>
                        <a:pt x="1927844" y="2054232"/>
                        <a:pt x="1905454" y="2138738"/>
                      </a:cubicBezTo>
                      <a:cubicBezTo>
                        <a:pt x="1883064" y="2223244"/>
                        <a:pt x="1755221" y="2340253"/>
                        <a:pt x="1723441" y="2390090"/>
                      </a:cubicBezTo>
                      <a:cubicBezTo>
                        <a:pt x="1691661" y="2439927"/>
                        <a:pt x="1714773" y="2437760"/>
                        <a:pt x="1714773" y="2437760"/>
                      </a:cubicBezTo>
                      <a:lnTo>
                        <a:pt x="1714773" y="2437760"/>
                      </a:lnTo>
                      <a:cubicBezTo>
                        <a:pt x="1741497" y="2414647"/>
                        <a:pt x="1834670" y="2330141"/>
                        <a:pt x="1875118" y="2299083"/>
                      </a:cubicBezTo>
                      <a:cubicBezTo>
                        <a:pt x="1915566" y="2268025"/>
                        <a:pt x="1957458" y="2251413"/>
                        <a:pt x="1957458" y="2251413"/>
                      </a:cubicBezTo>
                      <a:cubicBezTo>
                        <a:pt x="1976237" y="2240579"/>
                        <a:pt x="2015239" y="2200853"/>
                        <a:pt x="1987793" y="2234078"/>
                      </a:cubicBezTo>
                      <a:cubicBezTo>
                        <a:pt x="1960347" y="2267303"/>
                        <a:pt x="1841894" y="2372033"/>
                        <a:pt x="1792779" y="2450761"/>
                      </a:cubicBezTo>
                      <a:cubicBezTo>
                        <a:pt x="1743664" y="2529489"/>
                        <a:pt x="1716940" y="2637108"/>
                        <a:pt x="1693105" y="2706446"/>
                      </a:cubicBezTo>
                      <a:cubicBezTo>
                        <a:pt x="1669270" y="2775784"/>
                        <a:pt x="1659157" y="2800342"/>
                        <a:pt x="1649768" y="2866791"/>
                      </a:cubicBezTo>
                      <a:cubicBezTo>
                        <a:pt x="1640379" y="2933240"/>
                        <a:pt x="1639657" y="3053138"/>
                        <a:pt x="1636768" y="3105142"/>
                      </a:cubicBezTo>
                      <a:cubicBezTo>
                        <a:pt x="1633879" y="3157146"/>
                        <a:pt x="1642546" y="3163646"/>
                        <a:pt x="1632434" y="3178814"/>
                      </a:cubicBezTo>
                      <a:cubicBezTo>
                        <a:pt x="1622322" y="3193982"/>
                        <a:pt x="1591264" y="3239484"/>
                        <a:pt x="1576096" y="3196148"/>
                      </a:cubicBezTo>
                      <a:cubicBezTo>
                        <a:pt x="1560928" y="3152812"/>
                        <a:pt x="1560928" y="2952742"/>
                        <a:pt x="1541427" y="2918795"/>
                      </a:cubicBezTo>
                      <a:cubicBezTo>
                        <a:pt x="1521926" y="2884848"/>
                        <a:pt x="1492313" y="2953464"/>
                        <a:pt x="1459088" y="2992467"/>
                      </a:cubicBezTo>
                      <a:cubicBezTo>
                        <a:pt x="1425863" y="3031470"/>
                        <a:pt x="1375304" y="3076251"/>
                        <a:pt x="1342079" y="3152812"/>
                      </a:cubicBezTo>
                      <a:cubicBezTo>
                        <a:pt x="1308854" y="3229373"/>
                        <a:pt x="1281408" y="3401997"/>
                        <a:pt x="1259740" y="3451834"/>
                      </a:cubicBezTo>
                      <a:cubicBezTo>
                        <a:pt x="1238072" y="3501671"/>
                        <a:pt x="1221459" y="3490837"/>
                        <a:pt x="1212070" y="3451834"/>
                      </a:cubicBezTo>
                      <a:cubicBezTo>
                        <a:pt x="1202681" y="3412831"/>
                        <a:pt x="1220015" y="3289322"/>
                        <a:pt x="1203403" y="3217817"/>
                      </a:cubicBezTo>
                      <a:cubicBezTo>
                        <a:pt x="1186791" y="3146312"/>
                        <a:pt x="1131897" y="3109475"/>
                        <a:pt x="1112396" y="3022802"/>
                      </a:cubicBezTo>
                      <a:cubicBezTo>
                        <a:pt x="1092895" y="2936129"/>
                        <a:pt x="1071226" y="2795286"/>
                        <a:pt x="1086394" y="2697779"/>
                      </a:cubicBezTo>
                      <a:cubicBezTo>
                        <a:pt x="1101562" y="2600272"/>
                        <a:pt x="1191847" y="2524433"/>
                        <a:pt x="1203403" y="2437760"/>
                      </a:cubicBezTo>
                      <a:cubicBezTo>
                        <a:pt x="1214959" y="2351087"/>
                        <a:pt x="1165122" y="2257191"/>
                        <a:pt x="1155732" y="2177741"/>
                      </a:cubicBezTo>
                      <a:cubicBezTo>
                        <a:pt x="1146342" y="2098291"/>
                        <a:pt x="1138398" y="2025341"/>
                        <a:pt x="1147065" y="1961058"/>
                      </a:cubicBezTo>
                      <a:cubicBezTo>
                        <a:pt x="1155732" y="1896775"/>
                        <a:pt x="1193291" y="1834660"/>
                        <a:pt x="1207736" y="1792046"/>
                      </a:cubicBezTo>
                      <a:cubicBezTo>
                        <a:pt x="1222182" y="1749432"/>
                        <a:pt x="1224348" y="1719818"/>
                        <a:pt x="1233738" y="1705373"/>
                      </a:cubicBezTo>
                      <a:cubicBezTo>
                        <a:pt x="1243128" y="1690928"/>
                        <a:pt x="1261185" y="1672871"/>
                        <a:pt x="1264074" y="1705373"/>
                      </a:cubicBezTo>
                      <a:cubicBezTo>
                        <a:pt x="1266963" y="1737875"/>
                        <a:pt x="1259018" y="1837549"/>
                        <a:pt x="1251073" y="1900387"/>
                      </a:cubicBezTo>
                      <a:cubicBezTo>
                        <a:pt x="1243128" y="1963225"/>
                        <a:pt x="1218571" y="2029675"/>
                        <a:pt x="1216404" y="2082401"/>
                      </a:cubicBezTo>
                      <a:cubicBezTo>
                        <a:pt x="1214237" y="2135127"/>
                        <a:pt x="1229405" y="2184242"/>
                        <a:pt x="1238072" y="2216744"/>
                      </a:cubicBezTo>
                      <a:cubicBezTo>
                        <a:pt x="1246739" y="2249246"/>
                        <a:pt x="1259740" y="2333030"/>
                        <a:pt x="1268407" y="2277415"/>
                      </a:cubicBezTo>
                      <a:cubicBezTo>
                        <a:pt x="1277074" y="2221800"/>
                        <a:pt x="1287187" y="1984894"/>
                        <a:pt x="1290076" y="1883053"/>
                      </a:cubicBezTo>
                      <a:cubicBezTo>
                        <a:pt x="1292965" y="1781212"/>
                        <a:pt x="1279964" y="1780489"/>
                        <a:pt x="1285742" y="1666370"/>
                      </a:cubicBezTo>
                      <a:cubicBezTo>
                        <a:pt x="1291520" y="1552251"/>
                        <a:pt x="1339191" y="1234450"/>
                        <a:pt x="1324745" y="1198336"/>
                      </a:cubicBezTo>
                      <a:cubicBezTo>
                        <a:pt x="1310300" y="1162222"/>
                        <a:pt x="1239517" y="1348569"/>
                        <a:pt x="1199069" y="1449688"/>
                      </a:cubicBezTo>
                      <a:cubicBezTo>
                        <a:pt x="1158622" y="1550806"/>
                        <a:pt x="1093616" y="1690928"/>
                        <a:pt x="1082060" y="1805047"/>
                      </a:cubicBezTo>
                      <a:cubicBezTo>
                        <a:pt x="1070504" y="1919166"/>
                        <a:pt x="1120341" y="2031119"/>
                        <a:pt x="1129731" y="2134404"/>
                      </a:cubicBezTo>
                      <a:cubicBezTo>
                        <a:pt x="1139121" y="2237689"/>
                        <a:pt x="1168011" y="2294749"/>
                        <a:pt x="1138398" y="2424759"/>
                      </a:cubicBezTo>
                      <a:cubicBezTo>
                        <a:pt x="1108785" y="2554769"/>
                        <a:pt x="993221" y="2807564"/>
                        <a:pt x="952051" y="2914461"/>
                      </a:cubicBezTo>
                      <a:cubicBezTo>
                        <a:pt x="910881" y="3021358"/>
                        <a:pt x="910159" y="2998245"/>
                        <a:pt x="891380" y="3066139"/>
                      </a:cubicBezTo>
                      <a:cubicBezTo>
                        <a:pt x="872601" y="3134033"/>
                        <a:pt x="858155" y="3271987"/>
                        <a:pt x="839376" y="3321824"/>
                      </a:cubicBezTo>
                      <a:cubicBezTo>
                        <a:pt x="820597" y="3371661"/>
                        <a:pt x="788094" y="3414276"/>
                        <a:pt x="778705" y="3365161"/>
                      </a:cubicBezTo>
                      <a:cubicBezTo>
                        <a:pt x="769316" y="3316046"/>
                        <a:pt x="805430" y="3113087"/>
                        <a:pt x="783039" y="3027136"/>
                      </a:cubicBezTo>
                      <a:cubicBezTo>
                        <a:pt x="760649" y="2941185"/>
                        <a:pt x="675420" y="2826343"/>
                        <a:pt x="644362" y="2849456"/>
                      </a:cubicBezTo>
                      <a:cubicBezTo>
                        <a:pt x="613304" y="2872569"/>
                        <a:pt x="604637" y="3095030"/>
                        <a:pt x="596692" y="3165813"/>
                      </a:cubicBezTo>
                      <a:cubicBezTo>
                        <a:pt x="588747" y="3236596"/>
                        <a:pt x="603193" y="3251041"/>
                        <a:pt x="596692" y="3274154"/>
                      </a:cubicBezTo>
                      <a:cubicBezTo>
                        <a:pt x="590192" y="3297267"/>
                        <a:pt x="573940" y="3300878"/>
                        <a:pt x="557689" y="3304490"/>
                      </a:cubicBezTo>
                    </a:path>
                  </a:pathLst>
                </a:custGeom>
                <a:solidFill>
                  <a:schemeClr val="accent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6" name="Fräi Form 125"/>
                <p:cNvSpPr/>
                <p:nvPr/>
              </p:nvSpPr>
              <p:spPr bwMode="auto">
                <a:xfrm>
                  <a:off x="2006480" y="4851026"/>
                  <a:ext cx="354033" cy="688192"/>
                </a:xfrm>
                <a:custGeom>
                  <a:avLst/>
                  <a:gdLst>
                    <a:gd name="connsiteX0" fmla="*/ 351025 w 354033"/>
                    <a:gd name="connsiteY0" fmla="*/ 388356 h 688192"/>
                    <a:gd name="connsiteX1" fmla="*/ 329357 w 354033"/>
                    <a:gd name="connsiteY1" fmla="*/ 306017 h 688192"/>
                    <a:gd name="connsiteX2" fmla="*/ 346692 w 354033"/>
                    <a:gd name="connsiteY2" fmla="*/ 150005 h 688192"/>
                    <a:gd name="connsiteX3" fmla="*/ 186347 w 354033"/>
                    <a:gd name="connsiteY3" fmla="*/ 93668 h 688192"/>
                    <a:gd name="connsiteX4" fmla="*/ 151677 w 354033"/>
                    <a:gd name="connsiteY4" fmla="*/ 11329 h 688192"/>
                    <a:gd name="connsiteX5" fmla="*/ 208015 w 354033"/>
                    <a:gd name="connsiteY5" fmla="*/ 366688 h 688192"/>
                    <a:gd name="connsiteX6" fmla="*/ 143010 w 354033"/>
                    <a:gd name="connsiteY6" fmla="*/ 379689 h 688192"/>
                    <a:gd name="connsiteX7" fmla="*/ 86673 w 354033"/>
                    <a:gd name="connsiteY7" fmla="*/ 19996 h 688192"/>
                    <a:gd name="connsiteX8" fmla="*/ 43336 w 354033"/>
                    <a:gd name="connsiteY8" fmla="*/ 132671 h 688192"/>
                    <a:gd name="connsiteX9" fmla="*/ 43336 w 354033"/>
                    <a:gd name="connsiteY9" fmla="*/ 635374 h 688192"/>
                    <a:gd name="connsiteX10" fmla="*/ 0 w 354033"/>
                    <a:gd name="connsiteY10" fmla="*/ 648375 h 688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54033" h="688192">
                      <a:moveTo>
                        <a:pt x="351025" y="388356"/>
                      </a:moveTo>
                      <a:cubicBezTo>
                        <a:pt x="340552" y="367049"/>
                        <a:pt x="330079" y="345742"/>
                        <a:pt x="329357" y="306017"/>
                      </a:cubicBezTo>
                      <a:cubicBezTo>
                        <a:pt x="328635" y="266292"/>
                        <a:pt x="370527" y="185396"/>
                        <a:pt x="346692" y="150005"/>
                      </a:cubicBezTo>
                      <a:cubicBezTo>
                        <a:pt x="322857" y="114613"/>
                        <a:pt x="218849" y="116781"/>
                        <a:pt x="186347" y="93668"/>
                      </a:cubicBezTo>
                      <a:cubicBezTo>
                        <a:pt x="153844" y="70555"/>
                        <a:pt x="148066" y="-34174"/>
                        <a:pt x="151677" y="11329"/>
                      </a:cubicBezTo>
                      <a:cubicBezTo>
                        <a:pt x="155288" y="56832"/>
                        <a:pt x="209459" y="305295"/>
                        <a:pt x="208015" y="366688"/>
                      </a:cubicBezTo>
                      <a:cubicBezTo>
                        <a:pt x="206570" y="428081"/>
                        <a:pt x="163234" y="437471"/>
                        <a:pt x="143010" y="379689"/>
                      </a:cubicBezTo>
                      <a:cubicBezTo>
                        <a:pt x="122786" y="321907"/>
                        <a:pt x="103285" y="61166"/>
                        <a:pt x="86673" y="19996"/>
                      </a:cubicBezTo>
                      <a:cubicBezTo>
                        <a:pt x="70061" y="-21174"/>
                        <a:pt x="50559" y="30108"/>
                        <a:pt x="43336" y="132671"/>
                      </a:cubicBezTo>
                      <a:cubicBezTo>
                        <a:pt x="36113" y="235234"/>
                        <a:pt x="50559" y="549424"/>
                        <a:pt x="43336" y="635374"/>
                      </a:cubicBezTo>
                      <a:cubicBezTo>
                        <a:pt x="36113" y="721324"/>
                        <a:pt x="18056" y="684849"/>
                        <a:pt x="0" y="64837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7" name="Fräi Form 126"/>
                <p:cNvSpPr/>
                <p:nvPr/>
              </p:nvSpPr>
              <p:spPr bwMode="auto">
                <a:xfrm>
                  <a:off x="2009983" y="3575622"/>
                  <a:ext cx="176668" cy="619207"/>
                </a:xfrm>
                <a:custGeom>
                  <a:avLst/>
                  <a:gdLst>
                    <a:gd name="connsiteX0" fmla="*/ 57168 w 176668"/>
                    <a:gd name="connsiteY0" fmla="*/ 615017 h 619207"/>
                    <a:gd name="connsiteX1" fmla="*/ 830 w 176668"/>
                    <a:gd name="connsiteY1" fmla="*/ 450338 h 619207"/>
                    <a:gd name="connsiteX2" fmla="*/ 31166 w 176668"/>
                    <a:gd name="connsiteY2" fmla="*/ 142649 h 619207"/>
                    <a:gd name="connsiteX3" fmla="*/ 130840 w 176668"/>
                    <a:gd name="connsiteY3" fmla="*/ 3972 h 619207"/>
                    <a:gd name="connsiteX4" fmla="*/ 174176 w 176668"/>
                    <a:gd name="connsiteY4" fmla="*/ 285660 h 619207"/>
                    <a:gd name="connsiteX5" fmla="*/ 57168 w 176668"/>
                    <a:gd name="connsiteY5" fmla="*/ 615017 h 619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668" h="619207">
                      <a:moveTo>
                        <a:pt x="57168" y="615017"/>
                      </a:moveTo>
                      <a:cubicBezTo>
                        <a:pt x="28277" y="642463"/>
                        <a:pt x="5164" y="529066"/>
                        <a:pt x="830" y="450338"/>
                      </a:cubicBezTo>
                      <a:cubicBezTo>
                        <a:pt x="-3504" y="371610"/>
                        <a:pt x="9498" y="217043"/>
                        <a:pt x="31166" y="142649"/>
                      </a:cubicBezTo>
                      <a:cubicBezTo>
                        <a:pt x="52834" y="68255"/>
                        <a:pt x="107005" y="-19863"/>
                        <a:pt x="130840" y="3972"/>
                      </a:cubicBezTo>
                      <a:cubicBezTo>
                        <a:pt x="154675" y="27807"/>
                        <a:pt x="185733" y="187430"/>
                        <a:pt x="174176" y="285660"/>
                      </a:cubicBezTo>
                      <a:cubicBezTo>
                        <a:pt x="162620" y="383889"/>
                        <a:pt x="86059" y="587571"/>
                        <a:pt x="57168" y="615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8" name="Fräi Form 127"/>
                <p:cNvSpPr/>
                <p:nvPr/>
              </p:nvSpPr>
              <p:spPr bwMode="auto">
                <a:xfrm>
                  <a:off x="2443359" y="3109124"/>
                  <a:ext cx="354550" cy="1082176"/>
                </a:xfrm>
                <a:custGeom>
                  <a:avLst/>
                  <a:gdLst>
                    <a:gd name="connsiteX0" fmla="*/ 156831 w 354550"/>
                    <a:gd name="connsiteY0" fmla="*/ 2436 h 1082176"/>
                    <a:gd name="connsiteX1" fmla="*/ 113494 w 354550"/>
                    <a:gd name="connsiteY1" fmla="*/ 249454 h 1082176"/>
                    <a:gd name="connsiteX2" fmla="*/ 39822 w 354550"/>
                    <a:gd name="connsiteY2" fmla="*/ 401132 h 1082176"/>
                    <a:gd name="connsiteX3" fmla="*/ 819 w 354550"/>
                    <a:gd name="connsiteY3" fmla="*/ 639483 h 1082176"/>
                    <a:gd name="connsiteX4" fmla="*/ 74491 w 354550"/>
                    <a:gd name="connsiteY4" fmla="*/ 825830 h 1082176"/>
                    <a:gd name="connsiteX5" fmla="*/ 109160 w 354550"/>
                    <a:gd name="connsiteY5" fmla="*/ 1025177 h 1082176"/>
                    <a:gd name="connsiteX6" fmla="*/ 117828 w 354550"/>
                    <a:gd name="connsiteY6" fmla="*/ 1077181 h 1082176"/>
                    <a:gd name="connsiteX7" fmla="*/ 178499 w 354550"/>
                    <a:gd name="connsiteY7" fmla="*/ 925503 h 1082176"/>
                    <a:gd name="connsiteX8" fmla="*/ 321509 w 354550"/>
                    <a:gd name="connsiteY8" fmla="*/ 721822 h 1082176"/>
                    <a:gd name="connsiteX9" fmla="*/ 351845 w 354550"/>
                    <a:gd name="connsiteY9" fmla="*/ 652484 h 1082176"/>
                    <a:gd name="connsiteX10" fmla="*/ 273839 w 354550"/>
                    <a:gd name="connsiteY10" fmla="*/ 492139 h 1082176"/>
                    <a:gd name="connsiteX11" fmla="*/ 247837 w 354550"/>
                    <a:gd name="connsiteY11" fmla="*/ 145447 h 1082176"/>
                    <a:gd name="connsiteX12" fmla="*/ 156831 w 354550"/>
                    <a:gd name="connsiteY12" fmla="*/ 2436 h 1082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4550" h="1082176">
                      <a:moveTo>
                        <a:pt x="156831" y="2436"/>
                      </a:moveTo>
                      <a:cubicBezTo>
                        <a:pt x="134441" y="19770"/>
                        <a:pt x="132995" y="183005"/>
                        <a:pt x="113494" y="249454"/>
                      </a:cubicBezTo>
                      <a:cubicBezTo>
                        <a:pt x="93992" y="315903"/>
                        <a:pt x="58601" y="336127"/>
                        <a:pt x="39822" y="401132"/>
                      </a:cubicBezTo>
                      <a:cubicBezTo>
                        <a:pt x="21043" y="466137"/>
                        <a:pt x="-4959" y="568700"/>
                        <a:pt x="819" y="639483"/>
                      </a:cubicBezTo>
                      <a:cubicBezTo>
                        <a:pt x="6597" y="710266"/>
                        <a:pt x="56434" y="761548"/>
                        <a:pt x="74491" y="825830"/>
                      </a:cubicBezTo>
                      <a:cubicBezTo>
                        <a:pt x="92548" y="890112"/>
                        <a:pt x="101937" y="983285"/>
                        <a:pt x="109160" y="1025177"/>
                      </a:cubicBezTo>
                      <a:cubicBezTo>
                        <a:pt x="116383" y="1067069"/>
                        <a:pt x="106272" y="1093793"/>
                        <a:pt x="117828" y="1077181"/>
                      </a:cubicBezTo>
                      <a:cubicBezTo>
                        <a:pt x="129384" y="1060569"/>
                        <a:pt x="144552" y="984729"/>
                        <a:pt x="178499" y="925503"/>
                      </a:cubicBezTo>
                      <a:cubicBezTo>
                        <a:pt x="212446" y="866277"/>
                        <a:pt x="292618" y="767325"/>
                        <a:pt x="321509" y="721822"/>
                      </a:cubicBezTo>
                      <a:cubicBezTo>
                        <a:pt x="350400" y="676319"/>
                        <a:pt x="359790" y="690764"/>
                        <a:pt x="351845" y="652484"/>
                      </a:cubicBezTo>
                      <a:cubicBezTo>
                        <a:pt x="343900" y="614204"/>
                        <a:pt x="291174" y="576645"/>
                        <a:pt x="273839" y="492139"/>
                      </a:cubicBezTo>
                      <a:cubicBezTo>
                        <a:pt x="256504" y="407633"/>
                        <a:pt x="265894" y="227786"/>
                        <a:pt x="247837" y="145447"/>
                      </a:cubicBezTo>
                      <a:cubicBezTo>
                        <a:pt x="229780" y="63108"/>
                        <a:pt x="179221" y="-14898"/>
                        <a:pt x="156831" y="24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9" name="Fräi Form 128"/>
                <p:cNvSpPr/>
                <p:nvPr/>
              </p:nvSpPr>
              <p:spPr bwMode="auto">
                <a:xfrm>
                  <a:off x="2629882" y="3833769"/>
                  <a:ext cx="241562" cy="829541"/>
                </a:xfrm>
                <a:custGeom>
                  <a:avLst/>
                  <a:gdLst>
                    <a:gd name="connsiteX0" fmla="*/ 100317 w 241562"/>
                    <a:gd name="connsiteY0" fmla="*/ 829238 h 829541"/>
                    <a:gd name="connsiteX1" fmla="*/ 65648 w 241562"/>
                    <a:gd name="connsiteY1" fmla="*/ 625556 h 829541"/>
                    <a:gd name="connsiteX2" fmla="*/ 643 w 241562"/>
                    <a:gd name="connsiteY2" fmla="*/ 460877 h 829541"/>
                    <a:gd name="connsiteX3" fmla="*/ 108984 w 241562"/>
                    <a:gd name="connsiteY3" fmla="*/ 257196 h 829541"/>
                    <a:gd name="connsiteX4" fmla="*/ 191324 w 241562"/>
                    <a:gd name="connsiteY4" fmla="*/ 57848 h 829541"/>
                    <a:gd name="connsiteX5" fmla="*/ 195657 w 241562"/>
                    <a:gd name="connsiteY5" fmla="*/ 23179 h 829541"/>
                    <a:gd name="connsiteX6" fmla="*/ 238994 w 241562"/>
                    <a:gd name="connsiteY6" fmla="*/ 374204 h 829541"/>
                    <a:gd name="connsiteX7" fmla="*/ 221659 w 241562"/>
                    <a:gd name="connsiteY7" fmla="*/ 577886 h 829541"/>
                    <a:gd name="connsiteX8" fmla="*/ 100317 w 241562"/>
                    <a:gd name="connsiteY8" fmla="*/ 829238 h 829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1562" h="829541">
                      <a:moveTo>
                        <a:pt x="100317" y="829238"/>
                      </a:moveTo>
                      <a:cubicBezTo>
                        <a:pt x="74315" y="837183"/>
                        <a:pt x="82260" y="686949"/>
                        <a:pt x="65648" y="625556"/>
                      </a:cubicBezTo>
                      <a:cubicBezTo>
                        <a:pt x="49036" y="564163"/>
                        <a:pt x="-6580" y="522270"/>
                        <a:pt x="643" y="460877"/>
                      </a:cubicBezTo>
                      <a:cubicBezTo>
                        <a:pt x="7866" y="399484"/>
                        <a:pt x="77204" y="324367"/>
                        <a:pt x="108984" y="257196"/>
                      </a:cubicBezTo>
                      <a:cubicBezTo>
                        <a:pt x="140764" y="190025"/>
                        <a:pt x="176878" y="96851"/>
                        <a:pt x="191324" y="57848"/>
                      </a:cubicBezTo>
                      <a:cubicBezTo>
                        <a:pt x="205770" y="18845"/>
                        <a:pt x="187712" y="-29547"/>
                        <a:pt x="195657" y="23179"/>
                      </a:cubicBezTo>
                      <a:cubicBezTo>
                        <a:pt x="203602" y="75905"/>
                        <a:pt x="234660" y="281753"/>
                        <a:pt x="238994" y="374204"/>
                      </a:cubicBezTo>
                      <a:cubicBezTo>
                        <a:pt x="243328" y="466655"/>
                        <a:pt x="244772" y="502047"/>
                        <a:pt x="221659" y="577886"/>
                      </a:cubicBezTo>
                      <a:cubicBezTo>
                        <a:pt x="198546" y="653725"/>
                        <a:pt x="126319" y="821293"/>
                        <a:pt x="100317" y="8292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0" name="Fräi Form 129"/>
                <p:cNvSpPr/>
                <p:nvPr/>
              </p:nvSpPr>
              <p:spPr bwMode="auto">
                <a:xfrm>
                  <a:off x="2970928" y="4266989"/>
                  <a:ext cx="257848" cy="799082"/>
                </a:xfrm>
                <a:custGeom>
                  <a:avLst/>
                  <a:gdLst>
                    <a:gd name="connsiteX0" fmla="*/ 79961 w 257848"/>
                    <a:gd name="connsiteY0" fmla="*/ 799047 h 799082"/>
                    <a:gd name="connsiteX1" fmla="*/ 10623 w 257848"/>
                    <a:gd name="connsiteY1" fmla="*/ 647369 h 799082"/>
                    <a:gd name="connsiteX2" fmla="*/ 1955 w 257848"/>
                    <a:gd name="connsiteY2" fmla="*/ 465356 h 799082"/>
                    <a:gd name="connsiteX3" fmla="*/ 27957 w 257848"/>
                    <a:gd name="connsiteY3" fmla="*/ 313678 h 799082"/>
                    <a:gd name="connsiteX4" fmla="*/ 88628 w 257848"/>
                    <a:gd name="connsiteY4" fmla="*/ 192336 h 799082"/>
                    <a:gd name="connsiteX5" fmla="*/ 153633 w 257848"/>
                    <a:gd name="connsiteY5" fmla="*/ 40658 h 799082"/>
                    <a:gd name="connsiteX6" fmla="*/ 166634 w 257848"/>
                    <a:gd name="connsiteY6" fmla="*/ 14656 h 799082"/>
                    <a:gd name="connsiteX7" fmla="*/ 214304 w 257848"/>
                    <a:gd name="connsiteY7" fmla="*/ 240006 h 799082"/>
                    <a:gd name="connsiteX8" fmla="*/ 257641 w 257848"/>
                    <a:gd name="connsiteY8" fmla="*/ 404685 h 799082"/>
                    <a:gd name="connsiteX9" fmla="*/ 227305 w 257848"/>
                    <a:gd name="connsiteY9" fmla="*/ 543362 h 799082"/>
                    <a:gd name="connsiteX10" fmla="*/ 153633 w 257848"/>
                    <a:gd name="connsiteY10" fmla="*/ 660370 h 799082"/>
                    <a:gd name="connsiteX11" fmla="*/ 79961 w 257848"/>
                    <a:gd name="connsiteY11" fmla="*/ 799047 h 79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48" h="799082">
                      <a:moveTo>
                        <a:pt x="79961" y="799047"/>
                      </a:moveTo>
                      <a:cubicBezTo>
                        <a:pt x="56126" y="796880"/>
                        <a:pt x="23624" y="702984"/>
                        <a:pt x="10623" y="647369"/>
                      </a:cubicBezTo>
                      <a:cubicBezTo>
                        <a:pt x="-2378" y="591754"/>
                        <a:pt x="-934" y="520971"/>
                        <a:pt x="1955" y="465356"/>
                      </a:cubicBezTo>
                      <a:cubicBezTo>
                        <a:pt x="4844" y="409741"/>
                        <a:pt x="13512" y="359181"/>
                        <a:pt x="27957" y="313678"/>
                      </a:cubicBezTo>
                      <a:cubicBezTo>
                        <a:pt x="42402" y="268175"/>
                        <a:pt x="67682" y="237839"/>
                        <a:pt x="88628" y="192336"/>
                      </a:cubicBezTo>
                      <a:cubicBezTo>
                        <a:pt x="109574" y="146833"/>
                        <a:pt x="140632" y="70271"/>
                        <a:pt x="153633" y="40658"/>
                      </a:cubicBezTo>
                      <a:cubicBezTo>
                        <a:pt x="166634" y="11045"/>
                        <a:pt x="156522" y="-18569"/>
                        <a:pt x="166634" y="14656"/>
                      </a:cubicBezTo>
                      <a:cubicBezTo>
                        <a:pt x="176746" y="47881"/>
                        <a:pt x="199136" y="175001"/>
                        <a:pt x="214304" y="240006"/>
                      </a:cubicBezTo>
                      <a:cubicBezTo>
                        <a:pt x="229472" y="305011"/>
                        <a:pt x="255474" y="354126"/>
                        <a:pt x="257641" y="404685"/>
                      </a:cubicBezTo>
                      <a:cubicBezTo>
                        <a:pt x="259808" y="455244"/>
                        <a:pt x="244640" y="500748"/>
                        <a:pt x="227305" y="543362"/>
                      </a:cubicBezTo>
                      <a:cubicBezTo>
                        <a:pt x="209970" y="585976"/>
                        <a:pt x="176023" y="617034"/>
                        <a:pt x="153633" y="660370"/>
                      </a:cubicBezTo>
                      <a:cubicBezTo>
                        <a:pt x="131243" y="703706"/>
                        <a:pt x="103796" y="801214"/>
                        <a:pt x="79961" y="7990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1" name="Fräi Form 130"/>
                <p:cNvSpPr/>
                <p:nvPr/>
              </p:nvSpPr>
              <p:spPr bwMode="auto">
                <a:xfrm>
                  <a:off x="3169902" y="3388299"/>
                  <a:ext cx="182545" cy="712609"/>
                </a:xfrm>
                <a:custGeom>
                  <a:avLst/>
                  <a:gdLst>
                    <a:gd name="connsiteX0" fmla="*/ 2329 w 182545"/>
                    <a:gd name="connsiteY0" fmla="*/ 711333 h 712609"/>
                    <a:gd name="connsiteX1" fmla="*/ 19664 w 182545"/>
                    <a:gd name="connsiteY1" fmla="*/ 429646 h 712609"/>
                    <a:gd name="connsiteX2" fmla="*/ 10997 w 182545"/>
                    <a:gd name="connsiteY2" fmla="*/ 316971 h 712609"/>
                    <a:gd name="connsiteX3" fmla="*/ 28331 w 182545"/>
                    <a:gd name="connsiteY3" fmla="*/ 121957 h 712609"/>
                    <a:gd name="connsiteX4" fmla="*/ 41332 w 182545"/>
                    <a:gd name="connsiteY4" fmla="*/ 9282 h 712609"/>
                    <a:gd name="connsiteX5" fmla="*/ 115004 w 182545"/>
                    <a:gd name="connsiteY5" fmla="*/ 22283 h 712609"/>
                    <a:gd name="connsiteX6" fmla="*/ 149673 w 182545"/>
                    <a:gd name="connsiteY6" fmla="*/ 147959 h 712609"/>
                    <a:gd name="connsiteX7" fmla="*/ 180009 w 182545"/>
                    <a:gd name="connsiteY7" fmla="*/ 290969 h 712609"/>
                    <a:gd name="connsiteX8" fmla="*/ 80335 w 182545"/>
                    <a:gd name="connsiteY8" fmla="*/ 524986 h 712609"/>
                    <a:gd name="connsiteX9" fmla="*/ 2329 w 182545"/>
                    <a:gd name="connsiteY9" fmla="*/ 711333 h 71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2545" h="712609">
                      <a:moveTo>
                        <a:pt x="2329" y="711333"/>
                      </a:moveTo>
                      <a:cubicBezTo>
                        <a:pt x="-7783" y="695443"/>
                        <a:pt x="18219" y="495373"/>
                        <a:pt x="19664" y="429646"/>
                      </a:cubicBezTo>
                      <a:cubicBezTo>
                        <a:pt x="21109" y="363919"/>
                        <a:pt x="9553" y="368252"/>
                        <a:pt x="10997" y="316971"/>
                      </a:cubicBezTo>
                      <a:cubicBezTo>
                        <a:pt x="12441" y="265690"/>
                        <a:pt x="23275" y="173238"/>
                        <a:pt x="28331" y="121957"/>
                      </a:cubicBezTo>
                      <a:cubicBezTo>
                        <a:pt x="33387" y="70676"/>
                        <a:pt x="26887" y="25894"/>
                        <a:pt x="41332" y="9282"/>
                      </a:cubicBezTo>
                      <a:cubicBezTo>
                        <a:pt x="55778" y="-7330"/>
                        <a:pt x="96947" y="-830"/>
                        <a:pt x="115004" y="22283"/>
                      </a:cubicBezTo>
                      <a:cubicBezTo>
                        <a:pt x="133061" y="45396"/>
                        <a:pt x="138839" y="103178"/>
                        <a:pt x="149673" y="147959"/>
                      </a:cubicBezTo>
                      <a:cubicBezTo>
                        <a:pt x="160507" y="192740"/>
                        <a:pt x="191565" y="228131"/>
                        <a:pt x="180009" y="290969"/>
                      </a:cubicBezTo>
                      <a:cubicBezTo>
                        <a:pt x="168453" y="353807"/>
                        <a:pt x="111393" y="459259"/>
                        <a:pt x="80335" y="524986"/>
                      </a:cubicBezTo>
                      <a:cubicBezTo>
                        <a:pt x="49277" y="590713"/>
                        <a:pt x="12441" y="727223"/>
                        <a:pt x="2329" y="711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2" name="Fräi Form 131"/>
                <p:cNvSpPr/>
                <p:nvPr/>
              </p:nvSpPr>
              <p:spPr bwMode="auto">
                <a:xfrm>
                  <a:off x="2502268" y="4389178"/>
                  <a:ext cx="177529" cy="498884"/>
                </a:xfrm>
                <a:custGeom>
                  <a:avLst/>
                  <a:gdLst>
                    <a:gd name="connsiteX0" fmla="*/ 132591 w 177529"/>
                    <a:gd name="connsiteY0" fmla="*/ 494845 h 498884"/>
                    <a:gd name="connsiteX1" fmla="*/ 2581 w 177529"/>
                    <a:gd name="connsiteY1" fmla="*/ 278162 h 498884"/>
                    <a:gd name="connsiteX2" fmla="*/ 45918 w 177529"/>
                    <a:gd name="connsiteY2" fmla="*/ 135152 h 498884"/>
                    <a:gd name="connsiteX3" fmla="*/ 45918 w 177529"/>
                    <a:gd name="connsiteY3" fmla="*/ 65813 h 498884"/>
                    <a:gd name="connsiteX4" fmla="*/ 45918 w 177529"/>
                    <a:gd name="connsiteY4" fmla="*/ 9476 h 498884"/>
                    <a:gd name="connsiteX5" fmla="*/ 149925 w 177529"/>
                    <a:gd name="connsiteY5" fmla="*/ 273829 h 498884"/>
                    <a:gd name="connsiteX6" fmla="*/ 175927 w 177529"/>
                    <a:gd name="connsiteY6" fmla="*/ 408172 h 498884"/>
                    <a:gd name="connsiteX7" fmla="*/ 132591 w 177529"/>
                    <a:gd name="connsiteY7" fmla="*/ 494845 h 498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7529" h="498884">
                      <a:moveTo>
                        <a:pt x="132591" y="494845"/>
                      </a:moveTo>
                      <a:cubicBezTo>
                        <a:pt x="103700" y="473177"/>
                        <a:pt x="17026" y="338111"/>
                        <a:pt x="2581" y="278162"/>
                      </a:cubicBezTo>
                      <a:cubicBezTo>
                        <a:pt x="-11865" y="218213"/>
                        <a:pt x="38695" y="170543"/>
                        <a:pt x="45918" y="135152"/>
                      </a:cubicBezTo>
                      <a:cubicBezTo>
                        <a:pt x="53141" y="99760"/>
                        <a:pt x="45918" y="65813"/>
                        <a:pt x="45918" y="65813"/>
                      </a:cubicBezTo>
                      <a:cubicBezTo>
                        <a:pt x="45918" y="44867"/>
                        <a:pt x="28584" y="-25193"/>
                        <a:pt x="45918" y="9476"/>
                      </a:cubicBezTo>
                      <a:cubicBezTo>
                        <a:pt x="63252" y="44145"/>
                        <a:pt x="128257" y="207380"/>
                        <a:pt x="149925" y="273829"/>
                      </a:cubicBezTo>
                      <a:cubicBezTo>
                        <a:pt x="171593" y="340278"/>
                        <a:pt x="181705" y="370614"/>
                        <a:pt x="175927" y="408172"/>
                      </a:cubicBezTo>
                      <a:cubicBezTo>
                        <a:pt x="170149" y="445730"/>
                        <a:pt x="161482" y="516513"/>
                        <a:pt x="132591" y="4948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3" name="Fräi Form 132"/>
                <p:cNvSpPr/>
                <p:nvPr/>
              </p:nvSpPr>
              <p:spPr bwMode="auto">
                <a:xfrm>
                  <a:off x="2040617" y="4797152"/>
                  <a:ext cx="339374" cy="692103"/>
                </a:xfrm>
                <a:custGeom>
                  <a:avLst/>
                  <a:gdLst>
                    <a:gd name="connsiteX0" fmla="*/ 17866 w 339374"/>
                    <a:gd name="connsiteY0" fmla="*/ 692103 h 692103"/>
                    <a:gd name="connsiteX1" fmla="*/ 532 w 339374"/>
                    <a:gd name="connsiteY1" fmla="*/ 397415 h 692103"/>
                    <a:gd name="connsiteX2" fmla="*/ 4865 w 339374"/>
                    <a:gd name="connsiteY2" fmla="*/ 258739 h 692103"/>
                    <a:gd name="connsiteX3" fmla="*/ 9199 w 339374"/>
                    <a:gd name="connsiteY3" fmla="*/ 146064 h 692103"/>
                    <a:gd name="connsiteX4" fmla="*/ 13533 w 339374"/>
                    <a:gd name="connsiteY4" fmla="*/ 33389 h 692103"/>
                    <a:gd name="connsiteX5" fmla="*/ 48202 w 339374"/>
                    <a:gd name="connsiteY5" fmla="*/ 16054 h 692103"/>
                    <a:gd name="connsiteX6" fmla="*/ 82871 w 339374"/>
                    <a:gd name="connsiteY6" fmla="*/ 245738 h 692103"/>
                    <a:gd name="connsiteX7" fmla="*/ 121874 w 339374"/>
                    <a:gd name="connsiteY7" fmla="*/ 401749 h 692103"/>
                    <a:gd name="connsiteX8" fmla="*/ 156543 w 339374"/>
                    <a:gd name="connsiteY8" fmla="*/ 432085 h 692103"/>
                    <a:gd name="connsiteX9" fmla="*/ 191212 w 339374"/>
                    <a:gd name="connsiteY9" fmla="*/ 410416 h 692103"/>
                    <a:gd name="connsiteX10" fmla="*/ 152210 w 339374"/>
                    <a:gd name="connsiteY10" fmla="*/ 237070 h 692103"/>
                    <a:gd name="connsiteX11" fmla="*/ 121874 w 339374"/>
                    <a:gd name="connsiteY11" fmla="*/ 59391 h 692103"/>
                    <a:gd name="connsiteX12" fmla="*/ 121874 w 339374"/>
                    <a:gd name="connsiteY12" fmla="*/ 24722 h 692103"/>
                    <a:gd name="connsiteX13" fmla="*/ 143542 w 339374"/>
                    <a:gd name="connsiteY13" fmla="*/ 128729 h 692103"/>
                    <a:gd name="connsiteX14" fmla="*/ 264884 w 339374"/>
                    <a:gd name="connsiteY14" fmla="*/ 150397 h 692103"/>
                    <a:gd name="connsiteX15" fmla="*/ 303887 w 339374"/>
                    <a:gd name="connsiteY15" fmla="*/ 228403 h 692103"/>
                    <a:gd name="connsiteX16" fmla="*/ 299554 w 339374"/>
                    <a:gd name="connsiteY16" fmla="*/ 293408 h 692103"/>
                    <a:gd name="connsiteX17" fmla="*/ 334223 w 339374"/>
                    <a:gd name="connsiteY17" fmla="*/ 401749 h 692103"/>
                    <a:gd name="connsiteX18" fmla="*/ 338556 w 339374"/>
                    <a:gd name="connsiteY18" fmla="*/ 410416 h 692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39374" h="692103">
                      <a:moveTo>
                        <a:pt x="17866" y="692103"/>
                      </a:moveTo>
                      <a:cubicBezTo>
                        <a:pt x="10282" y="580872"/>
                        <a:pt x="2699" y="469642"/>
                        <a:pt x="532" y="397415"/>
                      </a:cubicBezTo>
                      <a:cubicBezTo>
                        <a:pt x="-1635" y="325188"/>
                        <a:pt x="3421" y="300631"/>
                        <a:pt x="4865" y="258739"/>
                      </a:cubicBezTo>
                      <a:cubicBezTo>
                        <a:pt x="6309" y="216847"/>
                        <a:pt x="9199" y="146064"/>
                        <a:pt x="9199" y="146064"/>
                      </a:cubicBezTo>
                      <a:cubicBezTo>
                        <a:pt x="10644" y="108506"/>
                        <a:pt x="7032" y="55057"/>
                        <a:pt x="13533" y="33389"/>
                      </a:cubicBezTo>
                      <a:cubicBezTo>
                        <a:pt x="20034" y="11721"/>
                        <a:pt x="36646" y="-19337"/>
                        <a:pt x="48202" y="16054"/>
                      </a:cubicBezTo>
                      <a:cubicBezTo>
                        <a:pt x="59758" y="51445"/>
                        <a:pt x="70592" y="181455"/>
                        <a:pt x="82871" y="245738"/>
                      </a:cubicBezTo>
                      <a:cubicBezTo>
                        <a:pt x="95150" y="310020"/>
                        <a:pt x="109595" y="370691"/>
                        <a:pt x="121874" y="401749"/>
                      </a:cubicBezTo>
                      <a:cubicBezTo>
                        <a:pt x="134153" y="432807"/>
                        <a:pt x="144987" y="430641"/>
                        <a:pt x="156543" y="432085"/>
                      </a:cubicBezTo>
                      <a:cubicBezTo>
                        <a:pt x="168099" y="433529"/>
                        <a:pt x="191934" y="442918"/>
                        <a:pt x="191212" y="410416"/>
                      </a:cubicBezTo>
                      <a:cubicBezTo>
                        <a:pt x="190490" y="377914"/>
                        <a:pt x="163766" y="295574"/>
                        <a:pt x="152210" y="237070"/>
                      </a:cubicBezTo>
                      <a:cubicBezTo>
                        <a:pt x="140654" y="178566"/>
                        <a:pt x="126930" y="94782"/>
                        <a:pt x="121874" y="59391"/>
                      </a:cubicBezTo>
                      <a:cubicBezTo>
                        <a:pt x="116818" y="24000"/>
                        <a:pt x="118263" y="13166"/>
                        <a:pt x="121874" y="24722"/>
                      </a:cubicBezTo>
                      <a:cubicBezTo>
                        <a:pt x="125485" y="36278"/>
                        <a:pt x="119707" y="107783"/>
                        <a:pt x="143542" y="128729"/>
                      </a:cubicBezTo>
                      <a:cubicBezTo>
                        <a:pt x="167377" y="149675"/>
                        <a:pt x="238160" y="133785"/>
                        <a:pt x="264884" y="150397"/>
                      </a:cubicBezTo>
                      <a:cubicBezTo>
                        <a:pt x="291608" y="167009"/>
                        <a:pt x="298109" y="204568"/>
                        <a:pt x="303887" y="228403"/>
                      </a:cubicBezTo>
                      <a:cubicBezTo>
                        <a:pt x="309665" y="252238"/>
                        <a:pt x="294498" y="264517"/>
                        <a:pt x="299554" y="293408"/>
                      </a:cubicBezTo>
                      <a:cubicBezTo>
                        <a:pt x="304610" y="322299"/>
                        <a:pt x="327723" y="382248"/>
                        <a:pt x="334223" y="401749"/>
                      </a:cubicBezTo>
                      <a:cubicBezTo>
                        <a:pt x="340723" y="421250"/>
                        <a:pt x="339639" y="415833"/>
                        <a:pt x="338556" y="410416"/>
                      </a:cubicBezTo>
                    </a:path>
                  </a:pathLst>
                </a:custGeom>
                <a:solidFill>
                  <a:schemeClr val="bg1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lb-LU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23" name="Fräi Form 122"/>
              <p:cNvSpPr/>
              <p:nvPr/>
            </p:nvSpPr>
            <p:spPr bwMode="auto">
              <a:xfrm>
                <a:off x="5780342" y="3508335"/>
                <a:ext cx="385899" cy="478201"/>
              </a:xfrm>
              <a:custGeom>
                <a:avLst/>
                <a:gdLst>
                  <a:gd name="connsiteX0" fmla="*/ 22414 w 385899"/>
                  <a:gd name="connsiteY0" fmla="*/ 456954 h 478201"/>
                  <a:gd name="connsiteX1" fmla="*/ 5080 w 385899"/>
                  <a:gd name="connsiteY1" fmla="*/ 253273 h 478201"/>
                  <a:gd name="connsiteX2" fmla="*/ 746 w 385899"/>
                  <a:gd name="connsiteY2" fmla="*/ 62592 h 478201"/>
                  <a:gd name="connsiteX3" fmla="*/ 18081 w 385899"/>
                  <a:gd name="connsiteY3" fmla="*/ 6255 h 478201"/>
                  <a:gd name="connsiteX4" fmla="*/ 83085 w 385899"/>
                  <a:gd name="connsiteY4" fmla="*/ 6255 h 478201"/>
                  <a:gd name="connsiteX5" fmla="*/ 96086 w 385899"/>
                  <a:gd name="connsiteY5" fmla="*/ 49591 h 478201"/>
                  <a:gd name="connsiteX6" fmla="*/ 122088 w 385899"/>
                  <a:gd name="connsiteY6" fmla="*/ 140598 h 478201"/>
                  <a:gd name="connsiteX7" fmla="*/ 139423 w 385899"/>
                  <a:gd name="connsiteY7" fmla="*/ 205602 h 478201"/>
                  <a:gd name="connsiteX8" fmla="*/ 187093 w 385899"/>
                  <a:gd name="connsiteY8" fmla="*/ 205602 h 478201"/>
                  <a:gd name="connsiteX9" fmla="*/ 174092 w 385899"/>
                  <a:gd name="connsiteY9" fmla="*/ 110262 h 478201"/>
                  <a:gd name="connsiteX10" fmla="*/ 152424 w 385899"/>
                  <a:gd name="connsiteY10" fmla="*/ 27923 h 478201"/>
                  <a:gd name="connsiteX11" fmla="*/ 282433 w 385899"/>
                  <a:gd name="connsiteY11" fmla="*/ 23589 h 478201"/>
                  <a:gd name="connsiteX12" fmla="*/ 295434 w 385899"/>
                  <a:gd name="connsiteY12" fmla="*/ 19256 h 478201"/>
                  <a:gd name="connsiteX13" fmla="*/ 308435 w 385899"/>
                  <a:gd name="connsiteY13" fmla="*/ 110262 h 478201"/>
                  <a:gd name="connsiteX14" fmla="*/ 330103 w 385899"/>
                  <a:gd name="connsiteY14" fmla="*/ 175267 h 478201"/>
                  <a:gd name="connsiteX15" fmla="*/ 377774 w 385899"/>
                  <a:gd name="connsiteY15" fmla="*/ 183934 h 478201"/>
                  <a:gd name="connsiteX16" fmla="*/ 143757 w 385899"/>
                  <a:gd name="connsiteY16" fmla="*/ 439620 h 478201"/>
                  <a:gd name="connsiteX17" fmla="*/ 22414 w 385899"/>
                  <a:gd name="connsiteY17" fmla="*/ 456954 h 47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899" h="478201">
                    <a:moveTo>
                      <a:pt x="22414" y="456954"/>
                    </a:moveTo>
                    <a:cubicBezTo>
                      <a:pt x="-699" y="425896"/>
                      <a:pt x="8691" y="319000"/>
                      <a:pt x="5080" y="253273"/>
                    </a:cubicBezTo>
                    <a:cubicBezTo>
                      <a:pt x="1469" y="187546"/>
                      <a:pt x="-1421" y="103762"/>
                      <a:pt x="746" y="62592"/>
                    </a:cubicBezTo>
                    <a:cubicBezTo>
                      <a:pt x="2913" y="21422"/>
                      <a:pt x="4358" y="15644"/>
                      <a:pt x="18081" y="6255"/>
                    </a:cubicBezTo>
                    <a:cubicBezTo>
                      <a:pt x="31804" y="-3134"/>
                      <a:pt x="70084" y="-968"/>
                      <a:pt x="83085" y="6255"/>
                    </a:cubicBezTo>
                    <a:cubicBezTo>
                      <a:pt x="96086" y="13478"/>
                      <a:pt x="89585" y="27200"/>
                      <a:pt x="96086" y="49591"/>
                    </a:cubicBezTo>
                    <a:cubicBezTo>
                      <a:pt x="102587" y="71982"/>
                      <a:pt x="114865" y="114596"/>
                      <a:pt x="122088" y="140598"/>
                    </a:cubicBezTo>
                    <a:cubicBezTo>
                      <a:pt x="129311" y="166600"/>
                      <a:pt x="128589" y="194768"/>
                      <a:pt x="139423" y="205602"/>
                    </a:cubicBezTo>
                    <a:cubicBezTo>
                      <a:pt x="150257" y="216436"/>
                      <a:pt x="181315" y="221492"/>
                      <a:pt x="187093" y="205602"/>
                    </a:cubicBezTo>
                    <a:cubicBezTo>
                      <a:pt x="192871" y="189712"/>
                      <a:pt x="179870" y="139875"/>
                      <a:pt x="174092" y="110262"/>
                    </a:cubicBezTo>
                    <a:cubicBezTo>
                      <a:pt x="168314" y="80649"/>
                      <a:pt x="134367" y="42368"/>
                      <a:pt x="152424" y="27923"/>
                    </a:cubicBezTo>
                    <a:cubicBezTo>
                      <a:pt x="170481" y="13478"/>
                      <a:pt x="258598" y="25033"/>
                      <a:pt x="282433" y="23589"/>
                    </a:cubicBezTo>
                    <a:cubicBezTo>
                      <a:pt x="306268" y="22144"/>
                      <a:pt x="291100" y="4810"/>
                      <a:pt x="295434" y="19256"/>
                    </a:cubicBezTo>
                    <a:cubicBezTo>
                      <a:pt x="299768" y="33701"/>
                      <a:pt x="302657" y="84260"/>
                      <a:pt x="308435" y="110262"/>
                    </a:cubicBezTo>
                    <a:cubicBezTo>
                      <a:pt x="314213" y="136264"/>
                      <a:pt x="318546" y="162988"/>
                      <a:pt x="330103" y="175267"/>
                    </a:cubicBezTo>
                    <a:cubicBezTo>
                      <a:pt x="341660" y="187546"/>
                      <a:pt x="408832" y="139875"/>
                      <a:pt x="377774" y="183934"/>
                    </a:cubicBezTo>
                    <a:cubicBezTo>
                      <a:pt x="346716" y="227993"/>
                      <a:pt x="202984" y="391950"/>
                      <a:pt x="143757" y="439620"/>
                    </a:cubicBezTo>
                    <a:cubicBezTo>
                      <a:pt x="84530" y="487290"/>
                      <a:pt x="45527" y="488012"/>
                      <a:pt x="22414" y="456954"/>
                    </a:cubicBezTo>
                    <a:close/>
                  </a:path>
                </a:pathLst>
              </a:custGeom>
              <a:solidFill>
                <a:srgbClr val="FF99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 bwMode="auto">
              <a:xfrm rot="20193256">
                <a:off x="5793200" y="3721434"/>
                <a:ext cx="547537" cy="300639"/>
              </a:xfrm>
              <a:prstGeom prst="ellipse">
                <a:avLst/>
              </a:prstGeom>
              <a:solidFill>
                <a:srgbClr val="FF99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20" name="Textfeld 119"/>
            <p:cNvSpPr txBox="1"/>
            <p:nvPr/>
          </p:nvSpPr>
          <p:spPr>
            <a:xfrm>
              <a:off x="4027574" y="6029093"/>
              <a:ext cx="1419757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400" b="1" dirty="0" smtClean="0"/>
                <a:t>Algen</a:t>
              </a:r>
              <a:endParaRPr lang="lb-L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243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 26"/>
          <p:cNvGrpSpPr/>
          <p:nvPr/>
        </p:nvGrpSpPr>
        <p:grpSpPr>
          <a:xfrm>
            <a:off x="727816" y="1767032"/>
            <a:ext cx="2016224" cy="849382"/>
            <a:chOff x="2411760" y="1556792"/>
            <a:chExt cx="3600400" cy="1440160"/>
          </a:xfrm>
        </p:grpSpPr>
        <p:sp>
          <p:nvSpPr>
            <p:cNvPr id="47" name="Organigramm: Délai 46"/>
            <p:cNvSpPr/>
            <p:nvPr/>
          </p:nvSpPr>
          <p:spPr bwMode="auto">
            <a:xfrm flipH="1">
              <a:off x="2411760" y="1556792"/>
              <a:ext cx="1872208" cy="1440160"/>
            </a:xfrm>
            <a:prstGeom prst="flowChartDelay">
              <a:avLst/>
            </a:prstGeom>
            <a:solidFill>
              <a:srgbClr val="FF0000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</a:t>
              </a:r>
            </a:p>
          </p:txBody>
        </p:sp>
        <p:sp>
          <p:nvSpPr>
            <p:cNvPr id="48" name="Organigramm: Délai 47"/>
            <p:cNvSpPr/>
            <p:nvPr/>
          </p:nvSpPr>
          <p:spPr bwMode="auto">
            <a:xfrm>
              <a:off x="4211960" y="1556792"/>
              <a:ext cx="1800200" cy="1440160"/>
            </a:xfrm>
            <a:prstGeom prst="flowChartDelay">
              <a:avLst/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ed</a:t>
              </a:r>
              <a:endParaRPr kumimoji="0" lang="lb-L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4" name="Grupp 93"/>
          <p:cNvGrpSpPr/>
          <p:nvPr/>
        </p:nvGrpSpPr>
        <p:grpSpPr>
          <a:xfrm>
            <a:off x="2755403" y="4287388"/>
            <a:ext cx="2746462" cy="2069787"/>
            <a:chOff x="1810711" y="2647514"/>
            <a:chExt cx="2746462" cy="2069787"/>
          </a:xfrm>
        </p:grpSpPr>
        <p:grpSp>
          <p:nvGrpSpPr>
            <p:cNvPr id="95" name="Grupp 94"/>
            <p:cNvGrpSpPr/>
            <p:nvPr/>
          </p:nvGrpSpPr>
          <p:grpSpPr>
            <a:xfrm>
              <a:off x="1810711" y="2647514"/>
              <a:ext cx="2746462" cy="2069787"/>
              <a:chOff x="1810711" y="2647514"/>
              <a:chExt cx="2746462" cy="2069787"/>
            </a:xfrm>
          </p:grpSpPr>
          <p:sp>
            <p:nvSpPr>
              <p:cNvPr id="97" name="Organigramm: Späichere mat direktem Zougrëff 96"/>
              <p:cNvSpPr/>
              <p:nvPr/>
            </p:nvSpPr>
            <p:spPr bwMode="auto">
              <a:xfrm>
                <a:off x="1810711" y="3665612"/>
                <a:ext cx="2746462" cy="1051689"/>
              </a:xfrm>
              <a:prstGeom prst="flowChartMagneticDrum">
                <a:avLst/>
              </a:prstGeom>
              <a:solidFill>
                <a:srgbClr val="DDDDDD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Fräi Form 97"/>
              <p:cNvSpPr/>
              <p:nvPr/>
            </p:nvSpPr>
            <p:spPr bwMode="auto">
              <a:xfrm rot="21236030">
                <a:off x="2830707" y="3081839"/>
                <a:ext cx="275531" cy="599994"/>
              </a:xfrm>
              <a:custGeom>
                <a:avLst/>
                <a:gdLst>
                  <a:gd name="connsiteX0" fmla="*/ 260156 w 275531"/>
                  <a:gd name="connsiteY0" fmla="*/ 599994 h 599994"/>
                  <a:gd name="connsiteX1" fmla="*/ 250631 w 275531"/>
                  <a:gd name="connsiteY1" fmla="*/ 161844 h 599994"/>
                  <a:gd name="connsiteX2" fmla="*/ 26793 w 275531"/>
                  <a:gd name="connsiteY2" fmla="*/ 14206 h 599994"/>
                  <a:gd name="connsiteX3" fmla="*/ 12506 w 275531"/>
                  <a:gd name="connsiteY3" fmla="*/ 14206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1" h="599994">
                    <a:moveTo>
                      <a:pt x="260156" y="599994"/>
                    </a:moveTo>
                    <a:cubicBezTo>
                      <a:pt x="274840" y="429734"/>
                      <a:pt x="289525" y="259475"/>
                      <a:pt x="250631" y="161844"/>
                    </a:cubicBezTo>
                    <a:cubicBezTo>
                      <a:pt x="211737" y="64213"/>
                      <a:pt x="66480" y="38812"/>
                      <a:pt x="26793" y="14206"/>
                    </a:cubicBezTo>
                    <a:cubicBezTo>
                      <a:pt x="-12894" y="-10400"/>
                      <a:pt x="-194" y="1903"/>
                      <a:pt x="12506" y="14206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Fräi Form 98"/>
              <p:cNvSpPr/>
              <p:nvPr/>
            </p:nvSpPr>
            <p:spPr bwMode="auto">
              <a:xfrm rot="413177" flipH="1">
                <a:off x="3189792" y="3080240"/>
                <a:ext cx="305250" cy="599994"/>
              </a:xfrm>
              <a:custGeom>
                <a:avLst/>
                <a:gdLst>
                  <a:gd name="connsiteX0" fmla="*/ 260156 w 275531"/>
                  <a:gd name="connsiteY0" fmla="*/ 599994 h 599994"/>
                  <a:gd name="connsiteX1" fmla="*/ 250631 w 275531"/>
                  <a:gd name="connsiteY1" fmla="*/ 161844 h 599994"/>
                  <a:gd name="connsiteX2" fmla="*/ 26793 w 275531"/>
                  <a:gd name="connsiteY2" fmla="*/ 14206 h 599994"/>
                  <a:gd name="connsiteX3" fmla="*/ 12506 w 275531"/>
                  <a:gd name="connsiteY3" fmla="*/ 14206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1" h="599994">
                    <a:moveTo>
                      <a:pt x="260156" y="599994"/>
                    </a:moveTo>
                    <a:cubicBezTo>
                      <a:pt x="274840" y="429734"/>
                      <a:pt x="289525" y="259475"/>
                      <a:pt x="250631" y="161844"/>
                    </a:cubicBezTo>
                    <a:cubicBezTo>
                      <a:pt x="211737" y="64213"/>
                      <a:pt x="66480" y="38812"/>
                      <a:pt x="26793" y="14206"/>
                    </a:cubicBezTo>
                    <a:cubicBezTo>
                      <a:pt x="-12894" y="-10400"/>
                      <a:pt x="-194" y="1903"/>
                      <a:pt x="12506" y="14206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Fräi Form 99"/>
              <p:cNvSpPr/>
              <p:nvPr/>
            </p:nvSpPr>
            <p:spPr bwMode="auto">
              <a:xfrm rot="21381520">
                <a:off x="2967729" y="3009403"/>
                <a:ext cx="149738" cy="666750"/>
              </a:xfrm>
              <a:custGeom>
                <a:avLst/>
                <a:gdLst>
                  <a:gd name="connsiteX0" fmla="*/ 142875 w 149738"/>
                  <a:gd name="connsiteY0" fmla="*/ 666750 h 666750"/>
                  <a:gd name="connsiteX1" fmla="*/ 133350 w 149738"/>
                  <a:gd name="connsiteY1" fmla="*/ 176212 h 666750"/>
                  <a:gd name="connsiteX2" fmla="*/ 0 w 149738"/>
                  <a:gd name="connsiteY2" fmla="*/ 0 h 666750"/>
                  <a:gd name="connsiteX3" fmla="*/ 0 w 149738"/>
                  <a:gd name="connsiteY3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38" h="666750">
                    <a:moveTo>
                      <a:pt x="142875" y="666750"/>
                    </a:moveTo>
                    <a:cubicBezTo>
                      <a:pt x="150019" y="477043"/>
                      <a:pt x="157163" y="287337"/>
                      <a:pt x="133350" y="176212"/>
                    </a:cubicBezTo>
                    <a:cubicBezTo>
                      <a:pt x="109537" y="6508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Fräi Form 100"/>
              <p:cNvSpPr/>
              <p:nvPr/>
            </p:nvSpPr>
            <p:spPr bwMode="auto">
              <a:xfrm rot="166575" flipH="1">
                <a:off x="3170962" y="2993426"/>
                <a:ext cx="184557" cy="666750"/>
              </a:xfrm>
              <a:custGeom>
                <a:avLst/>
                <a:gdLst>
                  <a:gd name="connsiteX0" fmla="*/ 142875 w 149738"/>
                  <a:gd name="connsiteY0" fmla="*/ 666750 h 666750"/>
                  <a:gd name="connsiteX1" fmla="*/ 133350 w 149738"/>
                  <a:gd name="connsiteY1" fmla="*/ 176212 h 666750"/>
                  <a:gd name="connsiteX2" fmla="*/ 0 w 149738"/>
                  <a:gd name="connsiteY2" fmla="*/ 0 h 666750"/>
                  <a:gd name="connsiteX3" fmla="*/ 0 w 149738"/>
                  <a:gd name="connsiteY3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38" h="666750">
                    <a:moveTo>
                      <a:pt x="142875" y="666750"/>
                    </a:moveTo>
                    <a:cubicBezTo>
                      <a:pt x="150019" y="477043"/>
                      <a:pt x="157163" y="287337"/>
                      <a:pt x="133350" y="176212"/>
                    </a:cubicBezTo>
                    <a:cubicBezTo>
                      <a:pt x="109537" y="6508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Fräi Form 101"/>
              <p:cNvSpPr/>
              <p:nvPr/>
            </p:nvSpPr>
            <p:spPr bwMode="auto">
              <a:xfrm>
                <a:off x="3140913" y="3004943"/>
                <a:ext cx="6799" cy="656056"/>
              </a:xfrm>
              <a:custGeom>
                <a:avLst/>
                <a:gdLst>
                  <a:gd name="connsiteX0" fmla="*/ 0 w 6799"/>
                  <a:gd name="connsiteY0" fmla="*/ 656056 h 656056"/>
                  <a:gd name="connsiteX1" fmla="*/ 6799 w 6799"/>
                  <a:gd name="connsiteY1" fmla="*/ 0 h 656056"/>
                  <a:gd name="connsiteX2" fmla="*/ 6799 w 6799"/>
                  <a:gd name="connsiteY2" fmla="*/ 0 h 656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99" h="656056">
                    <a:moveTo>
                      <a:pt x="0" y="656056"/>
                    </a:moveTo>
                    <a:lnTo>
                      <a:pt x="6799" y="0"/>
                    </a:lnTo>
                    <a:lnTo>
                      <a:pt x="6799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Fräi Form 102"/>
              <p:cNvSpPr/>
              <p:nvPr/>
            </p:nvSpPr>
            <p:spPr bwMode="auto">
              <a:xfrm rot="9657457">
                <a:off x="2968008" y="2647514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Fräi Form 103"/>
              <p:cNvSpPr/>
              <p:nvPr/>
            </p:nvSpPr>
            <p:spPr bwMode="auto">
              <a:xfrm rot="4099818">
                <a:off x="2557138" y="3093103"/>
                <a:ext cx="93972" cy="154843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" name="Fräi Form 104"/>
              <p:cNvSpPr/>
              <p:nvPr/>
            </p:nvSpPr>
            <p:spPr bwMode="auto">
              <a:xfrm rot="15204277">
                <a:off x="3545336" y="2834396"/>
                <a:ext cx="96042" cy="168846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" name="Fräi Form 105"/>
              <p:cNvSpPr/>
              <p:nvPr/>
            </p:nvSpPr>
            <p:spPr bwMode="auto">
              <a:xfrm rot="18079045">
                <a:off x="3668870" y="3088125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" name="Fräi Form 106"/>
              <p:cNvSpPr/>
              <p:nvPr/>
            </p:nvSpPr>
            <p:spPr bwMode="auto">
              <a:xfrm rot="6911312">
                <a:off x="2681892" y="2821454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" name="Fräi Form 107"/>
              <p:cNvSpPr/>
              <p:nvPr/>
            </p:nvSpPr>
            <p:spPr bwMode="auto">
              <a:xfrm rot="12690523">
                <a:off x="3268569" y="2674498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6" name="Textfeld 95"/>
            <p:cNvSpPr txBox="1"/>
            <p:nvPr/>
          </p:nvSpPr>
          <p:spPr>
            <a:xfrm>
              <a:off x="1817625" y="3934170"/>
              <a:ext cx="1987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sz="2400" b="1" dirty="0" smtClean="0"/>
                <a:t>Korrosioun</a:t>
              </a:r>
              <a:endParaRPr lang="lb-LU" sz="2400" b="1" dirty="0"/>
            </a:p>
          </p:txBody>
        </p:sp>
      </p:grpSp>
      <p:grpSp>
        <p:nvGrpSpPr>
          <p:cNvPr id="109" name="Grupp 108"/>
          <p:cNvGrpSpPr/>
          <p:nvPr/>
        </p:nvGrpSpPr>
        <p:grpSpPr>
          <a:xfrm>
            <a:off x="6703641" y="313403"/>
            <a:ext cx="1914258" cy="2892484"/>
            <a:chOff x="6563710" y="3615409"/>
            <a:chExt cx="1914258" cy="2892484"/>
          </a:xfrm>
        </p:grpSpPr>
        <p:grpSp>
          <p:nvGrpSpPr>
            <p:cNvPr id="110" name="Grupp 109"/>
            <p:cNvGrpSpPr/>
            <p:nvPr/>
          </p:nvGrpSpPr>
          <p:grpSpPr>
            <a:xfrm>
              <a:off x="6595430" y="3615409"/>
              <a:ext cx="1882538" cy="2892484"/>
              <a:chOff x="3755772" y="2799088"/>
              <a:chExt cx="2128944" cy="3510230"/>
            </a:xfrm>
          </p:grpSpPr>
          <p:sp>
            <p:nvSpPr>
              <p:cNvPr id="112" name="Organigramm: Manuell Operatioun 111"/>
              <p:cNvSpPr/>
              <p:nvPr/>
            </p:nvSpPr>
            <p:spPr bwMode="auto">
              <a:xfrm flipV="1">
                <a:off x="3755772" y="4350521"/>
                <a:ext cx="1656184" cy="1958797"/>
              </a:xfrm>
              <a:prstGeom prst="flowChartManualOperation">
                <a:avLst/>
              </a:prstGeom>
              <a:solidFill>
                <a:srgbClr val="FFCC99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" name="Organigramm: Connecteur zu enger anerer Säit 112"/>
              <p:cNvSpPr/>
              <p:nvPr/>
            </p:nvSpPr>
            <p:spPr bwMode="auto">
              <a:xfrm rot="10800000">
                <a:off x="4951693" y="3289455"/>
                <a:ext cx="933023" cy="821059"/>
              </a:xfrm>
              <a:prstGeom prst="flowChartOffpageConnector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270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1680"/>
                  </a:lnSpc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4" name="Fräi Form 113"/>
              <p:cNvSpPr/>
              <p:nvPr/>
            </p:nvSpPr>
            <p:spPr bwMode="auto">
              <a:xfrm>
                <a:off x="4470047" y="2799088"/>
                <a:ext cx="952743" cy="1558227"/>
              </a:xfrm>
              <a:custGeom>
                <a:avLst/>
                <a:gdLst>
                  <a:gd name="connsiteX0" fmla="*/ 125807 w 952743"/>
                  <a:gd name="connsiteY0" fmla="*/ 1558227 h 1558227"/>
                  <a:gd name="connsiteX1" fmla="*/ 38343 w 952743"/>
                  <a:gd name="connsiteY1" fmla="*/ 254213 h 1558227"/>
                  <a:gd name="connsiteX2" fmla="*/ 674447 w 952743"/>
                  <a:gd name="connsiteY2" fmla="*/ 15674 h 1558227"/>
                  <a:gd name="connsiteX3" fmla="*/ 952743 w 952743"/>
                  <a:gd name="connsiteY3" fmla="*/ 492752 h 1558227"/>
                  <a:gd name="connsiteX4" fmla="*/ 952743 w 952743"/>
                  <a:gd name="connsiteY4" fmla="*/ 492752 h 155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743" h="1558227">
                    <a:moveTo>
                      <a:pt x="125807" y="1558227"/>
                    </a:moveTo>
                    <a:cubicBezTo>
                      <a:pt x="36355" y="1034766"/>
                      <a:pt x="-53097" y="511305"/>
                      <a:pt x="38343" y="254213"/>
                    </a:cubicBezTo>
                    <a:cubicBezTo>
                      <a:pt x="129783" y="-2879"/>
                      <a:pt x="522047" y="-24083"/>
                      <a:pt x="674447" y="15674"/>
                    </a:cubicBezTo>
                    <a:cubicBezTo>
                      <a:pt x="826847" y="55431"/>
                      <a:pt x="952743" y="492752"/>
                      <a:pt x="952743" y="492752"/>
                    </a:cubicBezTo>
                    <a:lnTo>
                      <a:pt x="952743" y="492752"/>
                    </a:lnTo>
                  </a:path>
                </a:pathLst>
              </a:custGeom>
              <a:no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5" name="Riichte Connecteur 114"/>
              <p:cNvCxnSpPr/>
              <p:nvPr/>
            </p:nvCxnSpPr>
            <p:spPr bwMode="auto">
              <a:xfrm>
                <a:off x="3755772" y="6237312"/>
                <a:ext cx="153384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Riichte Connecteur 115"/>
              <p:cNvCxnSpPr/>
              <p:nvPr/>
            </p:nvCxnSpPr>
            <p:spPr bwMode="auto">
              <a:xfrm>
                <a:off x="5076056" y="4350521"/>
                <a:ext cx="213563" cy="18867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Riichte Connecteur 116"/>
              <p:cNvCxnSpPr/>
              <p:nvPr/>
            </p:nvCxnSpPr>
            <p:spPr bwMode="auto">
              <a:xfrm>
                <a:off x="5289619" y="6237312"/>
                <a:ext cx="122337" cy="7200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1" name="Textfeld 110"/>
            <p:cNvSpPr txBox="1"/>
            <p:nvPr/>
          </p:nvSpPr>
          <p:spPr>
            <a:xfrm>
              <a:off x="6563710" y="5647229"/>
              <a:ext cx="1419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400" b="1" dirty="0" smtClean="0"/>
                <a:t>geléist</a:t>
              </a:r>
              <a:endParaRPr lang="lb-LU" sz="2400" b="1" dirty="0"/>
            </a:p>
            <a:p>
              <a:pPr algn="ctr"/>
              <a:r>
                <a:rPr lang="lb-LU" sz="2400" b="1" dirty="0" err="1" smtClean="0"/>
                <a:t>Organik</a:t>
              </a:r>
              <a:endParaRPr lang="lb-LU" sz="2400" b="1" dirty="0"/>
            </a:p>
          </p:txBody>
        </p:sp>
      </p:grpSp>
      <p:grpSp>
        <p:nvGrpSpPr>
          <p:cNvPr id="134" name="Grupp 133"/>
          <p:cNvGrpSpPr/>
          <p:nvPr/>
        </p:nvGrpSpPr>
        <p:grpSpPr>
          <a:xfrm>
            <a:off x="395536" y="3575145"/>
            <a:ext cx="2274641" cy="2237141"/>
            <a:chOff x="4901565" y="305134"/>
            <a:chExt cx="2274641" cy="2237141"/>
          </a:xfrm>
        </p:grpSpPr>
        <p:grpSp>
          <p:nvGrpSpPr>
            <p:cNvPr id="135" name="Grupp 134"/>
            <p:cNvGrpSpPr/>
            <p:nvPr/>
          </p:nvGrpSpPr>
          <p:grpSpPr>
            <a:xfrm>
              <a:off x="5528905" y="902621"/>
              <a:ext cx="1135083" cy="1361023"/>
              <a:chOff x="4619627" y="1945439"/>
              <a:chExt cx="3685036" cy="4422492"/>
            </a:xfrm>
          </p:grpSpPr>
          <p:sp>
            <p:nvSpPr>
              <p:cNvPr id="138" name="Fräi Form 137"/>
              <p:cNvSpPr/>
              <p:nvPr/>
            </p:nvSpPr>
            <p:spPr bwMode="auto">
              <a:xfrm>
                <a:off x="6397918" y="1945439"/>
                <a:ext cx="1906745" cy="3240710"/>
              </a:xfrm>
              <a:custGeom>
                <a:avLst/>
                <a:gdLst>
                  <a:gd name="connsiteX0" fmla="*/ 166655 w 1906745"/>
                  <a:gd name="connsiteY0" fmla="*/ 3192943 h 3240710"/>
                  <a:gd name="connsiteX1" fmla="*/ 2882 w 1906745"/>
                  <a:gd name="connsiteY1" fmla="*/ 2701624 h 3240710"/>
                  <a:gd name="connsiteX2" fmla="*/ 289485 w 1906745"/>
                  <a:gd name="connsiteY2" fmla="*/ 1138955 h 3240710"/>
                  <a:gd name="connsiteX3" fmla="*/ 1626966 w 1906745"/>
                  <a:gd name="connsiteY3" fmla="*/ 19839 h 3240710"/>
                  <a:gd name="connsiteX4" fmla="*/ 1906745 w 1906745"/>
                  <a:gd name="connsiteY4" fmla="*/ 565749 h 3240710"/>
                  <a:gd name="connsiteX5" fmla="*/ 1626966 w 1906745"/>
                  <a:gd name="connsiteY5" fmla="*/ 2305839 h 3240710"/>
                  <a:gd name="connsiteX6" fmla="*/ 337252 w 1906745"/>
                  <a:gd name="connsiteY6" fmla="*/ 3240710 h 324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6745" h="3240710">
                    <a:moveTo>
                      <a:pt x="166655" y="3192943"/>
                    </a:moveTo>
                    <a:cubicBezTo>
                      <a:pt x="74532" y="3118449"/>
                      <a:pt x="-17590" y="3043955"/>
                      <a:pt x="2882" y="2701624"/>
                    </a:cubicBezTo>
                    <a:cubicBezTo>
                      <a:pt x="23354" y="2359293"/>
                      <a:pt x="18804" y="1585919"/>
                      <a:pt x="289485" y="1138955"/>
                    </a:cubicBezTo>
                    <a:cubicBezTo>
                      <a:pt x="560166" y="691991"/>
                      <a:pt x="1357423" y="115373"/>
                      <a:pt x="1626966" y="19839"/>
                    </a:cubicBezTo>
                    <a:cubicBezTo>
                      <a:pt x="1896509" y="-75695"/>
                      <a:pt x="1906745" y="184749"/>
                      <a:pt x="1906745" y="565749"/>
                    </a:cubicBezTo>
                    <a:cubicBezTo>
                      <a:pt x="1906745" y="946749"/>
                      <a:pt x="1888548" y="1860012"/>
                      <a:pt x="1626966" y="2305839"/>
                    </a:cubicBezTo>
                    <a:cubicBezTo>
                      <a:pt x="1365384" y="2751666"/>
                      <a:pt x="851318" y="2996188"/>
                      <a:pt x="337252" y="3240710"/>
                    </a:cubicBez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" name="Fräi Form 138"/>
              <p:cNvSpPr/>
              <p:nvPr/>
            </p:nvSpPr>
            <p:spPr bwMode="auto">
              <a:xfrm>
                <a:off x="4619627" y="1957720"/>
                <a:ext cx="1603957" cy="3310316"/>
              </a:xfrm>
              <a:custGeom>
                <a:avLst/>
                <a:gdLst>
                  <a:gd name="connsiteX0" fmla="*/ 996427 w 1603957"/>
                  <a:gd name="connsiteY0" fmla="*/ 3310316 h 3310316"/>
                  <a:gd name="connsiteX1" fmla="*/ 402749 w 1603957"/>
                  <a:gd name="connsiteY1" fmla="*/ 2962298 h 3310316"/>
                  <a:gd name="connsiteX2" fmla="*/ 140 w 1603957"/>
                  <a:gd name="connsiteY2" fmla="*/ 1276799 h 3310316"/>
                  <a:gd name="connsiteX3" fmla="*/ 443692 w 1603957"/>
                  <a:gd name="connsiteY3" fmla="*/ 734 h 3310316"/>
                  <a:gd name="connsiteX4" fmla="*/ 1344445 w 1603957"/>
                  <a:gd name="connsiteY4" fmla="*/ 1119850 h 3310316"/>
                  <a:gd name="connsiteX5" fmla="*/ 1603752 w 1603957"/>
                  <a:gd name="connsiteY5" fmla="*/ 2805349 h 3310316"/>
                  <a:gd name="connsiteX6" fmla="*/ 1317149 w 1603957"/>
                  <a:gd name="connsiteY6" fmla="*/ 3242077 h 3310316"/>
                  <a:gd name="connsiteX7" fmla="*/ 1317149 w 1603957"/>
                  <a:gd name="connsiteY7" fmla="*/ 3242077 h 331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957" h="3310316">
                    <a:moveTo>
                      <a:pt x="996427" y="3310316"/>
                    </a:moveTo>
                    <a:cubicBezTo>
                      <a:pt x="782612" y="3305766"/>
                      <a:pt x="568797" y="3301217"/>
                      <a:pt x="402749" y="2962298"/>
                    </a:cubicBezTo>
                    <a:cubicBezTo>
                      <a:pt x="236701" y="2623379"/>
                      <a:pt x="-6684" y="1770393"/>
                      <a:pt x="140" y="1276799"/>
                    </a:cubicBezTo>
                    <a:cubicBezTo>
                      <a:pt x="6964" y="783205"/>
                      <a:pt x="219641" y="26892"/>
                      <a:pt x="443692" y="734"/>
                    </a:cubicBezTo>
                    <a:cubicBezTo>
                      <a:pt x="667743" y="-25424"/>
                      <a:pt x="1151102" y="652414"/>
                      <a:pt x="1344445" y="1119850"/>
                    </a:cubicBezTo>
                    <a:cubicBezTo>
                      <a:pt x="1537788" y="1587286"/>
                      <a:pt x="1608301" y="2451645"/>
                      <a:pt x="1603752" y="2805349"/>
                    </a:cubicBezTo>
                    <a:cubicBezTo>
                      <a:pt x="1599203" y="3159053"/>
                      <a:pt x="1317149" y="3242077"/>
                      <a:pt x="1317149" y="3242077"/>
                    </a:cubicBezTo>
                    <a:lnTo>
                      <a:pt x="1317149" y="3242077"/>
                    </a:ln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" name="Fräi Form 139"/>
              <p:cNvSpPr/>
              <p:nvPr/>
            </p:nvSpPr>
            <p:spPr bwMode="auto">
              <a:xfrm>
                <a:off x="5152864" y="3206407"/>
                <a:ext cx="2244825" cy="3161524"/>
              </a:xfrm>
              <a:custGeom>
                <a:avLst/>
                <a:gdLst>
                  <a:gd name="connsiteX0" fmla="*/ 128820 w 2244825"/>
                  <a:gd name="connsiteY0" fmla="*/ 3003324 h 3161524"/>
                  <a:gd name="connsiteX1" fmla="*/ 681554 w 2244825"/>
                  <a:gd name="connsiteY1" fmla="*/ 2737193 h 3161524"/>
                  <a:gd name="connsiteX2" fmla="*/ 381303 w 2244825"/>
                  <a:gd name="connsiteY2" fmla="*/ 1761378 h 3161524"/>
                  <a:gd name="connsiteX3" fmla="*/ 149291 w 2244825"/>
                  <a:gd name="connsiteY3" fmla="*/ 817 h 3161524"/>
                  <a:gd name="connsiteX4" fmla="*/ 777088 w 2244825"/>
                  <a:gd name="connsiteY4" fmla="*/ 1993390 h 3161524"/>
                  <a:gd name="connsiteX5" fmla="*/ 940861 w 2244825"/>
                  <a:gd name="connsiteY5" fmla="*/ 2395999 h 3161524"/>
                  <a:gd name="connsiteX6" fmla="*/ 1220640 w 2244825"/>
                  <a:gd name="connsiteY6" fmla="*/ 2279993 h 3161524"/>
                  <a:gd name="connsiteX7" fmla="*/ 2244223 w 2244825"/>
                  <a:gd name="connsiteY7" fmla="*/ 246477 h 3161524"/>
                  <a:gd name="connsiteX8" fmla="*/ 1377590 w 2244825"/>
                  <a:gd name="connsiteY8" fmla="*/ 2621187 h 3161524"/>
                  <a:gd name="connsiteX9" fmla="*/ 1889381 w 2244825"/>
                  <a:gd name="connsiteY9" fmla="*/ 3057915 h 3161524"/>
                  <a:gd name="connsiteX10" fmla="*/ 162939 w 2244825"/>
                  <a:gd name="connsiteY10" fmla="*/ 3160274 h 3161524"/>
                  <a:gd name="connsiteX11" fmla="*/ 128820 w 2244825"/>
                  <a:gd name="connsiteY11" fmla="*/ 3003324 h 316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4825" h="3161524">
                    <a:moveTo>
                      <a:pt x="128820" y="3003324"/>
                    </a:moveTo>
                    <a:cubicBezTo>
                      <a:pt x="215256" y="2932810"/>
                      <a:pt x="639473" y="2944184"/>
                      <a:pt x="681554" y="2737193"/>
                    </a:cubicBezTo>
                    <a:cubicBezTo>
                      <a:pt x="723635" y="2530202"/>
                      <a:pt x="470013" y="2217441"/>
                      <a:pt x="381303" y="1761378"/>
                    </a:cubicBezTo>
                    <a:cubicBezTo>
                      <a:pt x="292593" y="1305315"/>
                      <a:pt x="83327" y="-37852"/>
                      <a:pt x="149291" y="817"/>
                    </a:cubicBezTo>
                    <a:cubicBezTo>
                      <a:pt x="215255" y="39486"/>
                      <a:pt x="645160" y="1594193"/>
                      <a:pt x="777088" y="1993390"/>
                    </a:cubicBezTo>
                    <a:cubicBezTo>
                      <a:pt x="909016" y="2392587"/>
                      <a:pt x="866936" y="2348232"/>
                      <a:pt x="940861" y="2395999"/>
                    </a:cubicBezTo>
                    <a:cubicBezTo>
                      <a:pt x="1014786" y="2443766"/>
                      <a:pt x="1003413" y="2638247"/>
                      <a:pt x="1220640" y="2279993"/>
                    </a:cubicBezTo>
                    <a:cubicBezTo>
                      <a:pt x="1437867" y="1921739"/>
                      <a:pt x="2218065" y="189611"/>
                      <a:pt x="2244223" y="246477"/>
                    </a:cubicBezTo>
                    <a:cubicBezTo>
                      <a:pt x="2270381" y="303343"/>
                      <a:pt x="1436730" y="2152614"/>
                      <a:pt x="1377590" y="2621187"/>
                    </a:cubicBezTo>
                    <a:cubicBezTo>
                      <a:pt x="1318450" y="3089760"/>
                      <a:pt x="2091823" y="2968067"/>
                      <a:pt x="1889381" y="3057915"/>
                    </a:cubicBezTo>
                    <a:cubicBezTo>
                      <a:pt x="1686939" y="3147763"/>
                      <a:pt x="454091" y="3167098"/>
                      <a:pt x="162939" y="3160274"/>
                    </a:cubicBezTo>
                    <a:cubicBezTo>
                      <a:pt x="-128213" y="3153450"/>
                      <a:pt x="42384" y="3073838"/>
                      <a:pt x="128820" y="3003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36" name="&quot;Neen&quot;-Symbol 135"/>
            <p:cNvSpPr/>
            <p:nvPr/>
          </p:nvSpPr>
          <p:spPr bwMode="auto">
            <a:xfrm>
              <a:off x="4901565" y="305134"/>
              <a:ext cx="2274641" cy="2237141"/>
            </a:xfrm>
            <a:prstGeom prst="noSmoking">
              <a:avLst>
                <a:gd name="adj" fmla="val 7468"/>
              </a:avLst>
            </a:prstGeom>
            <a:solidFill>
              <a:srgbClr val="FF0000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b-L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7" name="Textfeld 136"/>
            <p:cNvSpPr txBox="1"/>
            <p:nvPr/>
          </p:nvSpPr>
          <p:spPr>
            <a:xfrm>
              <a:off x="5371639" y="514123"/>
              <a:ext cx="1419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000" b="1" dirty="0" smtClean="0"/>
                <a:t>Pestizid</a:t>
              </a:r>
              <a:endParaRPr lang="lb-LU" sz="2000" b="1" dirty="0"/>
            </a:p>
          </p:txBody>
        </p:sp>
      </p:grpSp>
      <p:sp>
        <p:nvSpPr>
          <p:cNvPr id="141" name="Rechteck 140"/>
          <p:cNvSpPr/>
          <p:nvPr/>
        </p:nvSpPr>
        <p:spPr bwMode="auto">
          <a:xfrm>
            <a:off x="7066" y="904818"/>
            <a:ext cx="9144000" cy="594928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b-L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Ultrafiltration mit Flockung</a:t>
            </a:r>
            <a:endParaRPr lang="de-DE" dirty="0"/>
          </a:p>
        </p:txBody>
      </p:sp>
      <p:pic>
        <p:nvPicPr>
          <p:cNvPr id="29" name="Bild 28" descr="_DSC3785 (2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597406"/>
            <a:ext cx="2066925" cy="2486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 1"/>
          <p:cNvGrpSpPr/>
          <p:nvPr/>
        </p:nvGrpSpPr>
        <p:grpSpPr>
          <a:xfrm>
            <a:off x="531526" y="1074197"/>
            <a:ext cx="1646812" cy="5497061"/>
            <a:chOff x="531526" y="1074197"/>
            <a:chExt cx="1646812" cy="5497061"/>
          </a:xfrm>
        </p:grpSpPr>
        <p:sp>
          <p:nvSpPr>
            <p:cNvPr id="26" name="Textfeld 6"/>
            <p:cNvSpPr txBox="1">
              <a:spLocks noChangeArrowheads="1"/>
            </p:cNvSpPr>
            <p:nvPr/>
          </p:nvSpPr>
          <p:spPr bwMode="auto">
            <a:xfrm>
              <a:off x="531526" y="1074197"/>
              <a:ext cx="1584325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smtClean="0">
                  <a:latin typeface="Arial" charset="0"/>
                </a:rPr>
                <a:t>Stauséi</a:t>
              </a:r>
            </a:p>
          </p:txBody>
        </p:sp>
        <p:sp>
          <p:nvSpPr>
            <p:cNvPr id="28" name="Textfeld 6"/>
            <p:cNvSpPr txBox="1">
              <a:spLocks noChangeArrowheads="1"/>
            </p:cNvSpPr>
            <p:nvPr/>
          </p:nvSpPr>
          <p:spPr bwMode="auto">
            <a:xfrm>
              <a:off x="540038" y="2237383"/>
              <a:ext cx="1584325" cy="260350"/>
            </a:xfrm>
            <a:prstGeom prst="rect">
              <a:avLst/>
            </a:prstGeom>
            <a:solidFill>
              <a:srgbClr val="CFF5A9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Flockung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0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1" y="1916708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1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2489795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2" name="Textfeld 6"/>
            <p:cNvSpPr txBox="1">
              <a:spLocks noChangeArrowheads="1"/>
            </p:cNvSpPr>
            <p:nvPr/>
          </p:nvSpPr>
          <p:spPr bwMode="auto">
            <a:xfrm>
              <a:off x="579726" y="4014564"/>
              <a:ext cx="1584325" cy="261937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Ozonung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3" name="Gerade Verbindung mit Pfeil 21"/>
            <p:cNvCxnSpPr>
              <a:cxnSpLocks noChangeShapeType="1"/>
            </p:cNvCxnSpPr>
            <p:nvPr/>
          </p:nvCxnSpPr>
          <p:spPr bwMode="auto">
            <a:xfrm>
              <a:off x="1302038" y="3701826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4" name="Textfeld 6"/>
            <p:cNvSpPr txBox="1">
              <a:spLocks noChangeArrowheads="1"/>
            </p:cNvSpPr>
            <p:nvPr/>
          </p:nvSpPr>
          <p:spPr bwMode="auto">
            <a:xfrm>
              <a:off x="593815" y="3414390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Kallek-Filter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5" name="Gerade Verbindung mit Pfeil 21"/>
            <p:cNvCxnSpPr>
              <a:cxnSpLocks noChangeShapeType="1"/>
            </p:cNvCxnSpPr>
            <p:nvPr/>
          </p:nvCxnSpPr>
          <p:spPr bwMode="auto">
            <a:xfrm>
              <a:off x="1313895" y="310165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6" name="Textfeld 19"/>
            <p:cNvSpPr txBox="1">
              <a:spLocks noChangeArrowheads="1"/>
            </p:cNvSpPr>
            <p:nvPr/>
          </p:nvSpPr>
          <p:spPr bwMode="auto">
            <a:xfrm>
              <a:off x="565438" y="2802533"/>
              <a:ext cx="1584325" cy="261937"/>
            </a:xfrm>
            <a:prstGeom prst="rect">
              <a:avLst/>
            </a:prstGeom>
            <a:solidFill>
              <a:srgbClr val="CFF5A9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Ultrafiltratioun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sp>
          <p:nvSpPr>
            <p:cNvPr id="37" name="Textfeld 6"/>
            <p:cNvSpPr txBox="1">
              <a:spLocks noChangeArrowheads="1"/>
            </p:cNvSpPr>
            <p:nvPr/>
          </p:nvSpPr>
          <p:spPr bwMode="auto">
            <a:xfrm>
              <a:off x="565438" y="4605114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Bio-Filter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8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4290789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9" name="Textfeld 6"/>
            <p:cNvSpPr txBox="1">
              <a:spLocks noChangeArrowheads="1"/>
            </p:cNvSpPr>
            <p:nvPr/>
          </p:nvSpPr>
          <p:spPr bwMode="auto">
            <a:xfrm>
              <a:off x="565438" y="5168676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Adsorptiouns</a:t>
              </a:r>
              <a:r>
                <a:rPr lang="lb-LU" altLang="fr-FR" sz="1100" b="1" dirty="0" smtClean="0">
                  <a:cs typeface="Arial Narrow" pitchFamily="-109" charset="0"/>
                </a:rPr>
                <a:t>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40" name="Gerade Verbindung mit Pfeil 23"/>
            <p:cNvCxnSpPr>
              <a:cxnSpLocks noChangeShapeType="1"/>
            </p:cNvCxnSpPr>
            <p:nvPr/>
          </p:nvCxnSpPr>
          <p:spPr bwMode="auto">
            <a:xfrm>
              <a:off x="1287751" y="4855939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1" name="Textfeld 6"/>
            <p:cNvSpPr txBox="1">
              <a:spLocks noChangeArrowheads="1"/>
            </p:cNvSpPr>
            <p:nvPr/>
          </p:nvSpPr>
          <p:spPr bwMode="auto">
            <a:xfrm>
              <a:off x="594013" y="5728295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UV-Behandlung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42" name="Gerade Verbindung mit Pfeil 21"/>
            <p:cNvCxnSpPr>
              <a:cxnSpLocks noChangeShapeType="1"/>
            </p:cNvCxnSpPr>
            <p:nvPr/>
          </p:nvCxnSpPr>
          <p:spPr bwMode="auto">
            <a:xfrm>
              <a:off x="1316326" y="5415558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3" name="Textfeld 6"/>
            <p:cNvSpPr txBox="1">
              <a:spLocks noChangeArrowheads="1"/>
            </p:cNvSpPr>
            <p:nvPr/>
          </p:nvSpPr>
          <p:spPr bwMode="auto">
            <a:xfrm>
              <a:off x="565438" y="6309320"/>
              <a:ext cx="1584325" cy="261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err="1" smtClean="0">
                  <a:latin typeface="Arial" charset="0"/>
                </a:rPr>
                <a:t>Waasserverdeelung</a:t>
              </a:r>
              <a:endParaRPr kumimoji="0" lang="lb-LU" altLang="fr-FR" sz="1100" b="1" dirty="0" smtClean="0">
                <a:latin typeface="Arial" charset="0"/>
              </a:endParaRPr>
            </a:p>
          </p:txBody>
        </p:sp>
        <p:cxnSp>
          <p:nvCxnSpPr>
            <p:cNvPr id="44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599658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5" name="Textfeld 6"/>
            <p:cNvSpPr txBox="1">
              <a:spLocks noChangeArrowheads="1"/>
            </p:cNvSpPr>
            <p:nvPr/>
          </p:nvSpPr>
          <p:spPr bwMode="auto">
            <a:xfrm>
              <a:off x="540037" y="1656482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Virfiltratioun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46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0" y="1335807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4" name="Rectangle 13"/>
          <p:cNvSpPr txBox="1">
            <a:spLocks noChangeArrowheads="1"/>
          </p:cNvSpPr>
          <p:nvPr/>
        </p:nvSpPr>
        <p:spPr bwMode="auto">
          <a:xfrm>
            <a:off x="2172924" y="4091977"/>
            <a:ext cx="3287998" cy="26815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534988" indent="-358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357188" lvl="2" indent="-268288"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err="1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Poregröße</a:t>
            </a:r>
            <a:r>
              <a:rPr kumimoji="1" lang="lb-LU" sz="2000" b="1" dirty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20 – 40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nm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   </a:t>
            </a:r>
          </a:p>
          <a:p>
            <a:pPr marL="88900" lvl="2" indent="0">
              <a:buClr>
                <a:srgbClr val="3AAACD"/>
              </a:buClr>
              <a:defRPr/>
            </a:pP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    (Ø Haar ca. 60.000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nm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)</a:t>
            </a:r>
          </a:p>
          <a:p>
            <a:pPr marL="357188" lvl="2" indent="-268288"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Mechanische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Trennung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von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Partikeln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inkl. Bakterien a Viren</a:t>
            </a:r>
          </a:p>
          <a:p>
            <a:pPr marL="357188" lvl="2" indent="-268288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84.000 m²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Membranfläche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(~ 12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Fußballfelder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!)</a:t>
            </a: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i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</p:txBody>
      </p:sp>
      <p:grpSp>
        <p:nvGrpSpPr>
          <p:cNvPr id="81" name="Grupp 80"/>
          <p:cNvGrpSpPr/>
          <p:nvPr/>
        </p:nvGrpSpPr>
        <p:grpSpPr>
          <a:xfrm>
            <a:off x="2744040" y="2272584"/>
            <a:ext cx="1755315" cy="1735088"/>
            <a:chOff x="332835" y="1438605"/>
            <a:chExt cx="1755315" cy="1735088"/>
          </a:xfrm>
        </p:grpSpPr>
        <p:sp>
          <p:nvSpPr>
            <p:cNvPr id="82" name="Taart 81"/>
            <p:cNvSpPr/>
            <p:nvPr/>
          </p:nvSpPr>
          <p:spPr bwMode="auto">
            <a:xfrm rot="2047074">
              <a:off x="353062" y="1438605"/>
              <a:ext cx="1735088" cy="1735088"/>
            </a:xfrm>
            <a:prstGeom prst="pie">
              <a:avLst/>
            </a:prstGeom>
            <a:solidFill>
              <a:srgbClr val="00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cene3d>
                <a:camera prst="orthographicFront">
                  <a:rot lat="0" lon="0" rev="3000000"/>
                </a:camera>
                <a:lightRig rig="threePt" dir="t"/>
              </a:scene3d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b-L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332835" y="1930561"/>
              <a:ext cx="1461986" cy="10515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lb-LU" sz="6000" b="1" dirty="0" smtClean="0"/>
                <a:t>B</a:t>
              </a:r>
              <a:r>
                <a:rPr lang="lb-LU" sz="1400" b="1" dirty="0" smtClean="0"/>
                <a:t>akterien</a:t>
              </a:r>
            </a:p>
          </p:txBody>
        </p:sp>
        <p:grpSp>
          <p:nvGrpSpPr>
            <p:cNvPr id="84" name="Grupp 83"/>
            <p:cNvGrpSpPr/>
            <p:nvPr/>
          </p:nvGrpSpPr>
          <p:grpSpPr>
            <a:xfrm rot="20759493">
              <a:off x="1294386" y="1708718"/>
              <a:ext cx="563960" cy="525689"/>
              <a:chOff x="4452361" y="819756"/>
              <a:chExt cx="672322" cy="626698"/>
            </a:xfrm>
          </p:grpSpPr>
          <p:sp>
            <p:nvSpPr>
              <p:cNvPr id="90" name="Gläichschenkelegen Dräieck 89"/>
              <p:cNvSpPr/>
              <p:nvPr/>
            </p:nvSpPr>
            <p:spPr bwMode="auto">
              <a:xfrm rot="8302134">
                <a:off x="4914409" y="819756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Gläichschenkelegen Dräieck 90"/>
              <p:cNvSpPr/>
              <p:nvPr/>
            </p:nvSpPr>
            <p:spPr bwMode="auto">
              <a:xfrm rot="8302134">
                <a:off x="4757242" y="959448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Gläichschenkelegen Dräieck 91"/>
              <p:cNvSpPr/>
              <p:nvPr/>
            </p:nvSpPr>
            <p:spPr bwMode="auto">
              <a:xfrm rot="8302134">
                <a:off x="4614071" y="108670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Gläichschenkelegen Dräieck 92"/>
              <p:cNvSpPr/>
              <p:nvPr/>
            </p:nvSpPr>
            <p:spPr bwMode="auto">
              <a:xfrm rot="8302134">
                <a:off x="4452361" y="123043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5" name="Grupp 84"/>
            <p:cNvGrpSpPr/>
            <p:nvPr/>
          </p:nvGrpSpPr>
          <p:grpSpPr>
            <a:xfrm rot="15275037">
              <a:off x="1418570" y="2238577"/>
              <a:ext cx="563960" cy="525689"/>
              <a:chOff x="4452361" y="819756"/>
              <a:chExt cx="672322" cy="626698"/>
            </a:xfrm>
          </p:grpSpPr>
          <p:sp>
            <p:nvSpPr>
              <p:cNvPr id="86" name="Gläichschenkelegen Dräieck 85"/>
              <p:cNvSpPr/>
              <p:nvPr/>
            </p:nvSpPr>
            <p:spPr bwMode="auto">
              <a:xfrm rot="8302134">
                <a:off x="4914409" y="819756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Gläichschenkelegen Dräieck 86"/>
              <p:cNvSpPr/>
              <p:nvPr/>
            </p:nvSpPr>
            <p:spPr bwMode="auto">
              <a:xfrm rot="8302134">
                <a:off x="4757242" y="959448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Gläichschenkelegen Dräieck 87"/>
              <p:cNvSpPr/>
              <p:nvPr/>
            </p:nvSpPr>
            <p:spPr bwMode="auto">
              <a:xfrm rot="8302134">
                <a:off x="4614071" y="108670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Gläichschenkelegen Dräieck 88"/>
              <p:cNvSpPr/>
              <p:nvPr/>
            </p:nvSpPr>
            <p:spPr bwMode="auto">
              <a:xfrm rot="8302134">
                <a:off x="4452361" y="1230430"/>
                <a:ext cx="210274" cy="216024"/>
              </a:xfrm>
              <a:prstGeom prst="triangle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49" name="Grupp 48"/>
          <p:cNvGrpSpPr/>
          <p:nvPr/>
        </p:nvGrpSpPr>
        <p:grpSpPr>
          <a:xfrm>
            <a:off x="4520883" y="1491001"/>
            <a:ext cx="2101886" cy="2191900"/>
            <a:chOff x="2350592" y="342655"/>
            <a:chExt cx="2101886" cy="2191900"/>
          </a:xfrm>
        </p:grpSpPr>
        <p:sp>
          <p:nvSpPr>
            <p:cNvPr id="50" name="Oval 49"/>
            <p:cNvSpPr/>
            <p:nvPr/>
          </p:nvSpPr>
          <p:spPr bwMode="auto">
            <a:xfrm>
              <a:off x="2651418" y="737352"/>
              <a:ext cx="1480923" cy="1517339"/>
            </a:xfrm>
            <a:prstGeom prst="ellipse">
              <a:avLst/>
            </a:prstGeom>
            <a:solidFill>
              <a:srgbClr val="FFFF00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4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</a:t>
              </a:r>
              <a:r>
                <a:rPr kumimoji="0" lang="lb-L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iren</a:t>
              </a:r>
            </a:p>
          </p:txBody>
        </p:sp>
        <p:grpSp>
          <p:nvGrpSpPr>
            <p:cNvPr id="51" name="Grupp 50"/>
            <p:cNvGrpSpPr/>
            <p:nvPr/>
          </p:nvGrpSpPr>
          <p:grpSpPr>
            <a:xfrm>
              <a:off x="3145059" y="342655"/>
              <a:ext cx="493641" cy="606935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79" name="Riichte Connecteur 78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Riichte Connecteur 79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2" name="Grupp 51"/>
            <p:cNvGrpSpPr/>
            <p:nvPr/>
          </p:nvGrpSpPr>
          <p:grpSpPr>
            <a:xfrm rot="2584438">
              <a:off x="3660778" y="799190"/>
              <a:ext cx="415796" cy="465333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77" name="Riichte Connecteur 76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Riichte Connecteur 77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3" name="Grupp 52"/>
            <p:cNvGrpSpPr/>
            <p:nvPr/>
          </p:nvGrpSpPr>
          <p:grpSpPr>
            <a:xfrm rot="19459973">
              <a:off x="2761976" y="584847"/>
              <a:ext cx="387124" cy="503764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75" name="Riichte Connecteur 74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Riichte Connecteur 75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4" name="Grupp 53"/>
            <p:cNvGrpSpPr/>
            <p:nvPr/>
          </p:nvGrpSpPr>
          <p:grpSpPr>
            <a:xfrm rot="14675528">
              <a:off x="2583786" y="1449713"/>
              <a:ext cx="428666" cy="533827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73" name="Riichte Connecteur 72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Riichte Connecteur 73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5" name="Grupp 54"/>
            <p:cNvGrpSpPr/>
            <p:nvPr/>
          </p:nvGrpSpPr>
          <p:grpSpPr>
            <a:xfrm rot="5097471">
              <a:off x="3903404" y="1087203"/>
              <a:ext cx="505780" cy="592369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71" name="Riichte Connecteur 70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Riichte Connecteur 71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6" name="Grupp 55"/>
            <p:cNvGrpSpPr/>
            <p:nvPr/>
          </p:nvGrpSpPr>
          <p:grpSpPr>
            <a:xfrm rot="9127078">
              <a:off x="3511520" y="2051085"/>
              <a:ext cx="493641" cy="483470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9" name="Riichte Connecteur 68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Riichte Connecteur 69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7" name="Grupp 56"/>
            <p:cNvGrpSpPr/>
            <p:nvPr/>
          </p:nvGrpSpPr>
          <p:grpSpPr>
            <a:xfrm rot="13319797">
              <a:off x="2602054" y="1738351"/>
              <a:ext cx="493641" cy="606935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7" name="Riichte Connecteur 66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Riichte Connecteur 67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8" name="Grupp 57"/>
            <p:cNvGrpSpPr/>
            <p:nvPr/>
          </p:nvGrpSpPr>
          <p:grpSpPr>
            <a:xfrm rot="17470128">
              <a:off x="2393887" y="941515"/>
              <a:ext cx="505780" cy="592369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5" name="Riichte Connecteur 64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Riichte Connecteur 65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9" name="Grupp 58"/>
            <p:cNvGrpSpPr/>
            <p:nvPr/>
          </p:nvGrpSpPr>
          <p:grpSpPr>
            <a:xfrm rot="11291037">
              <a:off x="3160878" y="1871429"/>
              <a:ext cx="418378" cy="546954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3" name="Riichte Connecteur 62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Riichte Connecteur 63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0" name="Grupp 59"/>
            <p:cNvGrpSpPr/>
            <p:nvPr/>
          </p:nvGrpSpPr>
          <p:grpSpPr>
            <a:xfrm rot="8042308">
              <a:off x="3687111" y="1610621"/>
              <a:ext cx="428666" cy="533827"/>
              <a:chOff x="2267744" y="2996952"/>
              <a:chExt cx="720080" cy="864096"/>
            </a:xfrm>
            <a:solidFill>
              <a:srgbClr val="FFFF00"/>
            </a:solidFill>
          </p:grpSpPr>
          <p:cxnSp>
            <p:nvCxnSpPr>
              <p:cNvPr id="61" name="Riichte Connecteur 60"/>
              <p:cNvCxnSpPr/>
              <p:nvPr/>
            </p:nvCxnSpPr>
            <p:spPr bwMode="auto">
              <a:xfrm flipV="1">
                <a:off x="2627784" y="2996952"/>
                <a:ext cx="0" cy="864096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Riichte Connecteur 61"/>
              <p:cNvCxnSpPr/>
              <p:nvPr/>
            </p:nvCxnSpPr>
            <p:spPr bwMode="auto">
              <a:xfrm flipH="1">
                <a:off x="2267744" y="2996952"/>
                <a:ext cx="720080" cy="0"/>
              </a:xfrm>
              <a:prstGeom prst="line">
                <a:avLst/>
              </a:prstGeom>
              <a:grp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004" y="4075766"/>
            <a:ext cx="37310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servéierte Plaz fir Inhalt 1"/>
          <p:cNvSpPr>
            <a:spLocks noGrp="1"/>
          </p:cNvSpPr>
          <p:nvPr>
            <p:ph idx="1"/>
          </p:nvPr>
        </p:nvSpPr>
        <p:spPr>
          <a:xfrm>
            <a:off x="685800" y="1268760"/>
            <a:ext cx="7772400" cy="864096"/>
          </a:xfrm>
        </p:spPr>
        <p:txBody>
          <a:bodyPr/>
          <a:lstStyle/>
          <a:p>
            <a:r>
              <a:rPr lang="de-DE" dirty="0" smtClean="0"/>
              <a:t>Virenelimination: UF-Membran mit Flockung &gt; 6 log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Pilotversuche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2208"/>
            <a:ext cx="9144000" cy="37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34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 26"/>
          <p:cNvGrpSpPr/>
          <p:nvPr/>
        </p:nvGrpSpPr>
        <p:grpSpPr>
          <a:xfrm>
            <a:off x="727816" y="1767032"/>
            <a:ext cx="2016224" cy="849382"/>
            <a:chOff x="2411760" y="1556792"/>
            <a:chExt cx="3600400" cy="1440160"/>
          </a:xfrm>
        </p:grpSpPr>
        <p:sp>
          <p:nvSpPr>
            <p:cNvPr id="44" name="Organigramm: Délai 43"/>
            <p:cNvSpPr/>
            <p:nvPr/>
          </p:nvSpPr>
          <p:spPr bwMode="auto">
            <a:xfrm flipH="1">
              <a:off x="2411760" y="1556792"/>
              <a:ext cx="1872208" cy="1440160"/>
            </a:xfrm>
            <a:prstGeom prst="flowChartDelay">
              <a:avLst/>
            </a:prstGeom>
            <a:solidFill>
              <a:srgbClr val="FF0000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</a:t>
              </a:r>
            </a:p>
          </p:txBody>
        </p:sp>
        <p:sp>
          <p:nvSpPr>
            <p:cNvPr id="45" name="Organigramm: Délai 44"/>
            <p:cNvSpPr/>
            <p:nvPr/>
          </p:nvSpPr>
          <p:spPr bwMode="auto">
            <a:xfrm>
              <a:off x="4211960" y="1556792"/>
              <a:ext cx="1800200" cy="1440160"/>
            </a:xfrm>
            <a:prstGeom prst="flowChartDelay">
              <a:avLst/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ed</a:t>
              </a:r>
              <a:endParaRPr kumimoji="0" lang="lb-L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6" name="Grupp 105"/>
          <p:cNvGrpSpPr/>
          <p:nvPr/>
        </p:nvGrpSpPr>
        <p:grpSpPr>
          <a:xfrm>
            <a:off x="6703641" y="313403"/>
            <a:ext cx="1914258" cy="2892484"/>
            <a:chOff x="6563710" y="3615409"/>
            <a:chExt cx="1914258" cy="2892484"/>
          </a:xfrm>
        </p:grpSpPr>
        <p:grpSp>
          <p:nvGrpSpPr>
            <p:cNvPr id="107" name="Grupp 106"/>
            <p:cNvGrpSpPr/>
            <p:nvPr/>
          </p:nvGrpSpPr>
          <p:grpSpPr>
            <a:xfrm>
              <a:off x="6595430" y="3615409"/>
              <a:ext cx="1882538" cy="2892484"/>
              <a:chOff x="3755772" y="2799088"/>
              <a:chExt cx="2128944" cy="3510230"/>
            </a:xfrm>
          </p:grpSpPr>
          <p:sp>
            <p:nvSpPr>
              <p:cNvPr id="109" name="Organigramm: Manuell Operatioun 108"/>
              <p:cNvSpPr/>
              <p:nvPr/>
            </p:nvSpPr>
            <p:spPr bwMode="auto">
              <a:xfrm flipV="1">
                <a:off x="3755772" y="4350521"/>
                <a:ext cx="1656184" cy="1958797"/>
              </a:xfrm>
              <a:prstGeom prst="flowChartManualOperation">
                <a:avLst/>
              </a:prstGeom>
              <a:solidFill>
                <a:srgbClr val="FFCC99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" name="Organigramm: Connecteur zu enger anerer Säit 109"/>
              <p:cNvSpPr/>
              <p:nvPr/>
            </p:nvSpPr>
            <p:spPr bwMode="auto">
              <a:xfrm rot="10800000">
                <a:off x="4951693" y="3289455"/>
                <a:ext cx="933023" cy="821059"/>
              </a:xfrm>
              <a:prstGeom prst="flowChartOffpageConnector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270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1680"/>
                  </a:lnSpc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" name="Fräi Form 110"/>
              <p:cNvSpPr/>
              <p:nvPr/>
            </p:nvSpPr>
            <p:spPr bwMode="auto">
              <a:xfrm>
                <a:off x="4470047" y="2799088"/>
                <a:ext cx="952743" cy="1558227"/>
              </a:xfrm>
              <a:custGeom>
                <a:avLst/>
                <a:gdLst>
                  <a:gd name="connsiteX0" fmla="*/ 125807 w 952743"/>
                  <a:gd name="connsiteY0" fmla="*/ 1558227 h 1558227"/>
                  <a:gd name="connsiteX1" fmla="*/ 38343 w 952743"/>
                  <a:gd name="connsiteY1" fmla="*/ 254213 h 1558227"/>
                  <a:gd name="connsiteX2" fmla="*/ 674447 w 952743"/>
                  <a:gd name="connsiteY2" fmla="*/ 15674 h 1558227"/>
                  <a:gd name="connsiteX3" fmla="*/ 952743 w 952743"/>
                  <a:gd name="connsiteY3" fmla="*/ 492752 h 1558227"/>
                  <a:gd name="connsiteX4" fmla="*/ 952743 w 952743"/>
                  <a:gd name="connsiteY4" fmla="*/ 492752 h 155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743" h="1558227">
                    <a:moveTo>
                      <a:pt x="125807" y="1558227"/>
                    </a:moveTo>
                    <a:cubicBezTo>
                      <a:pt x="36355" y="1034766"/>
                      <a:pt x="-53097" y="511305"/>
                      <a:pt x="38343" y="254213"/>
                    </a:cubicBezTo>
                    <a:cubicBezTo>
                      <a:pt x="129783" y="-2879"/>
                      <a:pt x="522047" y="-24083"/>
                      <a:pt x="674447" y="15674"/>
                    </a:cubicBezTo>
                    <a:cubicBezTo>
                      <a:pt x="826847" y="55431"/>
                      <a:pt x="952743" y="492752"/>
                      <a:pt x="952743" y="492752"/>
                    </a:cubicBezTo>
                    <a:lnTo>
                      <a:pt x="952743" y="492752"/>
                    </a:lnTo>
                  </a:path>
                </a:pathLst>
              </a:custGeom>
              <a:no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2" name="Riichte Connecteur 111"/>
              <p:cNvCxnSpPr/>
              <p:nvPr/>
            </p:nvCxnSpPr>
            <p:spPr bwMode="auto">
              <a:xfrm>
                <a:off x="3755772" y="6237312"/>
                <a:ext cx="153384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Riichte Connecteur 112"/>
              <p:cNvCxnSpPr/>
              <p:nvPr/>
            </p:nvCxnSpPr>
            <p:spPr bwMode="auto">
              <a:xfrm>
                <a:off x="5076056" y="4350521"/>
                <a:ext cx="213563" cy="18867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Riichte Connecteur 113"/>
              <p:cNvCxnSpPr/>
              <p:nvPr/>
            </p:nvCxnSpPr>
            <p:spPr bwMode="auto">
              <a:xfrm>
                <a:off x="5289619" y="6237312"/>
                <a:ext cx="122337" cy="7200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8" name="Textfeld 107"/>
            <p:cNvSpPr txBox="1"/>
            <p:nvPr/>
          </p:nvSpPr>
          <p:spPr>
            <a:xfrm>
              <a:off x="6563710" y="5647229"/>
              <a:ext cx="1419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400" b="1" dirty="0" smtClean="0"/>
                <a:t>geléist</a:t>
              </a:r>
              <a:endParaRPr lang="lb-LU" sz="2400" b="1" dirty="0"/>
            </a:p>
            <a:p>
              <a:pPr algn="ctr"/>
              <a:r>
                <a:rPr lang="lb-LU" sz="2400" b="1" dirty="0" err="1" smtClean="0"/>
                <a:t>Organik</a:t>
              </a:r>
              <a:endParaRPr lang="lb-LU" sz="2400" b="1" dirty="0"/>
            </a:p>
          </p:txBody>
        </p:sp>
      </p:grpSp>
      <p:grpSp>
        <p:nvGrpSpPr>
          <p:cNvPr id="131" name="Grupp 130"/>
          <p:cNvGrpSpPr/>
          <p:nvPr/>
        </p:nvGrpSpPr>
        <p:grpSpPr>
          <a:xfrm>
            <a:off x="395536" y="3575145"/>
            <a:ext cx="2274641" cy="2237141"/>
            <a:chOff x="4901565" y="305134"/>
            <a:chExt cx="2274641" cy="2237141"/>
          </a:xfrm>
        </p:grpSpPr>
        <p:grpSp>
          <p:nvGrpSpPr>
            <p:cNvPr id="132" name="Grupp 131"/>
            <p:cNvGrpSpPr/>
            <p:nvPr/>
          </p:nvGrpSpPr>
          <p:grpSpPr>
            <a:xfrm>
              <a:off x="5528905" y="902621"/>
              <a:ext cx="1135083" cy="1361023"/>
              <a:chOff x="4619627" y="1945439"/>
              <a:chExt cx="3685036" cy="4422492"/>
            </a:xfrm>
          </p:grpSpPr>
          <p:sp>
            <p:nvSpPr>
              <p:cNvPr id="135" name="Fräi Form 134"/>
              <p:cNvSpPr/>
              <p:nvPr/>
            </p:nvSpPr>
            <p:spPr bwMode="auto">
              <a:xfrm>
                <a:off x="6397918" y="1945439"/>
                <a:ext cx="1906745" cy="3240710"/>
              </a:xfrm>
              <a:custGeom>
                <a:avLst/>
                <a:gdLst>
                  <a:gd name="connsiteX0" fmla="*/ 166655 w 1906745"/>
                  <a:gd name="connsiteY0" fmla="*/ 3192943 h 3240710"/>
                  <a:gd name="connsiteX1" fmla="*/ 2882 w 1906745"/>
                  <a:gd name="connsiteY1" fmla="*/ 2701624 h 3240710"/>
                  <a:gd name="connsiteX2" fmla="*/ 289485 w 1906745"/>
                  <a:gd name="connsiteY2" fmla="*/ 1138955 h 3240710"/>
                  <a:gd name="connsiteX3" fmla="*/ 1626966 w 1906745"/>
                  <a:gd name="connsiteY3" fmla="*/ 19839 h 3240710"/>
                  <a:gd name="connsiteX4" fmla="*/ 1906745 w 1906745"/>
                  <a:gd name="connsiteY4" fmla="*/ 565749 h 3240710"/>
                  <a:gd name="connsiteX5" fmla="*/ 1626966 w 1906745"/>
                  <a:gd name="connsiteY5" fmla="*/ 2305839 h 3240710"/>
                  <a:gd name="connsiteX6" fmla="*/ 337252 w 1906745"/>
                  <a:gd name="connsiteY6" fmla="*/ 3240710 h 324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6745" h="3240710">
                    <a:moveTo>
                      <a:pt x="166655" y="3192943"/>
                    </a:moveTo>
                    <a:cubicBezTo>
                      <a:pt x="74532" y="3118449"/>
                      <a:pt x="-17590" y="3043955"/>
                      <a:pt x="2882" y="2701624"/>
                    </a:cubicBezTo>
                    <a:cubicBezTo>
                      <a:pt x="23354" y="2359293"/>
                      <a:pt x="18804" y="1585919"/>
                      <a:pt x="289485" y="1138955"/>
                    </a:cubicBezTo>
                    <a:cubicBezTo>
                      <a:pt x="560166" y="691991"/>
                      <a:pt x="1357423" y="115373"/>
                      <a:pt x="1626966" y="19839"/>
                    </a:cubicBezTo>
                    <a:cubicBezTo>
                      <a:pt x="1896509" y="-75695"/>
                      <a:pt x="1906745" y="184749"/>
                      <a:pt x="1906745" y="565749"/>
                    </a:cubicBezTo>
                    <a:cubicBezTo>
                      <a:pt x="1906745" y="946749"/>
                      <a:pt x="1888548" y="1860012"/>
                      <a:pt x="1626966" y="2305839"/>
                    </a:cubicBezTo>
                    <a:cubicBezTo>
                      <a:pt x="1365384" y="2751666"/>
                      <a:pt x="851318" y="2996188"/>
                      <a:pt x="337252" y="3240710"/>
                    </a:cubicBez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6" name="Fräi Form 135"/>
              <p:cNvSpPr/>
              <p:nvPr/>
            </p:nvSpPr>
            <p:spPr bwMode="auto">
              <a:xfrm>
                <a:off x="4619627" y="1957720"/>
                <a:ext cx="1603957" cy="3310316"/>
              </a:xfrm>
              <a:custGeom>
                <a:avLst/>
                <a:gdLst>
                  <a:gd name="connsiteX0" fmla="*/ 996427 w 1603957"/>
                  <a:gd name="connsiteY0" fmla="*/ 3310316 h 3310316"/>
                  <a:gd name="connsiteX1" fmla="*/ 402749 w 1603957"/>
                  <a:gd name="connsiteY1" fmla="*/ 2962298 h 3310316"/>
                  <a:gd name="connsiteX2" fmla="*/ 140 w 1603957"/>
                  <a:gd name="connsiteY2" fmla="*/ 1276799 h 3310316"/>
                  <a:gd name="connsiteX3" fmla="*/ 443692 w 1603957"/>
                  <a:gd name="connsiteY3" fmla="*/ 734 h 3310316"/>
                  <a:gd name="connsiteX4" fmla="*/ 1344445 w 1603957"/>
                  <a:gd name="connsiteY4" fmla="*/ 1119850 h 3310316"/>
                  <a:gd name="connsiteX5" fmla="*/ 1603752 w 1603957"/>
                  <a:gd name="connsiteY5" fmla="*/ 2805349 h 3310316"/>
                  <a:gd name="connsiteX6" fmla="*/ 1317149 w 1603957"/>
                  <a:gd name="connsiteY6" fmla="*/ 3242077 h 3310316"/>
                  <a:gd name="connsiteX7" fmla="*/ 1317149 w 1603957"/>
                  <a:gd name="connsiteY7" fmla="*/ 3242077 h 331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957" h="3310316">
                    <a:moveTo>
                      <a:pt x="996427" y="3310316"/>
                    </a:moveTo>
                    <a:cubicBezTo>
                      <a:pt x="782612" y="3305766"/>
                      <a:pt x="568797" y="3301217"/>
                      <a:pt x="402749" y="2962298"/>
                    </a:cubicBezTo>
                    <a:cubicBezTo>
                      <a:pt x="236701" y="2623379"/>
                      <a:pt x="-6684" y="1770393"/>
                      <a:pt x="140" y="1276799"/>
                    </a:cubicBezTo>
                    <a:cubicBezTo>
                      <a:pt x="6964" y="783205"/>
                      <a:pt x="219641" y="26892"/>
                      <a:pt x="443692" y="734"/>
                    </a:cubicBezTo>
                    <a:cubicBezTo>
                      <a:pt x="667743" y="-25424"/>
                      <a:pt x="1151102" y="652414"/>
                      <a:pt x="1344445" y="1119850"/>
                    </a:cubicBezTo>
                    <a:cubicBezTo>
                      <a:pt x="1537788" y="1587286"/>
                      <a:pt x="1608301" y="2451645"/>
                      <a:pt x="1603752" y="2805349"/>
                    </a:cubicBezTo>
                    <a:cubicBezTo>
                      <a:pt x="1599203" y="3159053"/>
                      <a:pt x="1317149" y="3242077"/>
                      <a:pt x="1317149" y="3242077"/>
                    </a:cubicBezTo>
                    <a:lnTo>
                      <a:pt x="1317149" y="3242077"/>
                    </a:ln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7" name="Fräi Form 136"/>
              <p:cNvSpPr/>
              <p:nvPr/>
            </p:nvSpPr>
            <p:spPr bwMode="auto">
              <a:xfrm>
                <a:off x="5152864" y="3206407"/>
                <a:ext cx="2244825" cy="3161524"/>
              </a:xfrm>
              <a:custGeom>
                <a:avLst/>
                <a:gdLst>
                  <a:gd name="connsiteX0" fmla="*/ 128820 w 2244825"/>
                  <a:gd name="connsiteY0" fmla="*/ 3003324 h 3161524"/>
                  <a:gd name="connsiteX1" fmla="*/ 681554 w 2244825"/>
                  <a:gd name="connsiteY1" fmla="*/ 2737193 h 3161524"/>
                  <a:gd name="connsiteX2" fmla="*/ 381303 w 2244825"/>
                  <a:gd name="connsiteY2" fmla="*/ 1761378 h 3161524"/>
                  <a:gd name="connsiteX3" fmla="*/ 149291 w 2244825"/>
                  <a:gd name="connsiteY3" fmla="*/ 817 h 3161524"/>
                  <a:gd name="connsiteX4" fmla="*/ 777088 w 2244825"/>
                  <a:gd name="connsiteY4" fmla="*/ 1993390 h 3161524"/>
                  <a:gd name="connsiteX5" fmla="*/ 940861 w 2244825"/>
                  <a:gd name="connsiteY5" fmla="*/ 2395999 h 3161524"/>
                  <a:gd name="connsiteX6" fmla="*/ 1220640 w 2244825"/>
                  <a:gd name="connsiteY6" fmla="*/ 2279993 h 3161524"/>
                  <a:gd name="connsiteX7" fmla="*/ 2244223 w 2244825"/>
                  <a:gd name="connsiteY7" fmla="*/ 246477 h 3161524"/>
                  <a:gd name="connsiteX8" fmla="*/ 1377590 w 2244825"/>
                  <a:gd name="connsiteY8" fmla="*/ 2621187 h 3161524"/>
                  <a:gd name="connsiteX9" fmla="*/ 1889381 w 2244825"/>
                  <a:gd name="connsiteY9" fmla="*/ 3057915 h 3161524"/>
                  <a:gd name="connsiteX10" fmla="*/ 162939 w 2244825"/>
                  <a:gd name="connsiteY10" fmla="*/ 3160274 h 3161524"/>
                  <a:gd name="connsiteX11" fmla="*/ 128820 w 2244825"/>
                  <a:gd name="connsiteY11" fmla="*/ 3003324 h 316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4825" h="3161524">
                    <a:moveTo>
                      <a:pt x="128820" y="3003324"/>
                    </a:moveTo>
                    <a:cubicBezTo>
                      <a:pt x="215256" y="2932810"/>
                      <a:pt x="639473" y="2944184"/>
                      <a:pt x="681554" y="2737193"/>
                    </a:cubicBezTo>
                    <a:cubicBezTo>
                      <a:pt x="723635" y="2530202"/>
                      <a:pt x="470013" y="2217441"/>
                      <a:pt x="381303" y="1761378"/>
                    </a:cubicBezTo>
                    <a:cubicBezTo>
                      <a:pt x="292593" y="1305315"/>
                      <a:pt x="83327" y="-37852"/>
                      <a:pt x="149291" y="817"/>
                    </a:cubicBezTo>
                    <a:cubicBezTo>
                      <a:pt x="215255" y="39486"/>
                      <a:pt x="645160" y="1594193"/>
                      <a:pt x="777088" y="1993390"/>
                    </a:cubicBezTo>
                    <a:cubicBezTo>
                      <a:pt x="909016" y="2392587"/>
                      <a:pt x="866936" y="2348232"/>
                      <a:pt x="940861" y="2395999"/>
                    </a:cubicBezTo>
                    <a:cubicBezTo>
                      <a:pt x="1014786" y="2443766"/>
                      <a:pt x="1003413" y="2638247"/>
                      <a:pt x="1220640" y="2279993"/>
                    </a:cubicBezTo>
                    <a:cubicBezTo>
                      <a:pt x="1437867" y="1921739"/>
                      <a:pt x="2218065" y="189611"/>
                      <a:pt x="2244223" y="246477"/>
                    </a:cubicBezTo>
                    <a:cubicBezTo>
                      <a:pt x="2270381" y="303343"/>
                      <a:pt x="1436730" y="2152614"/>
                      <a:pt x="1377590" y="2621187"/>
                    </a:cubicBezTo>
                    <a:cubicBezTo>
                      <a:pt x="1318450" y="3089760"/>
                      <a:pt x="2091823" y="2968067"/>
                      <a:pt x="1889381" y="3057915"/>
                    </a:cubicBezTo>
                    <a:cubicBezTo>
                      <a:pt x="1686939" y="3147763"/>
                      <a:pt x="454091" y="3167098"/>
                      <a:pt x="162939" y="3160274"/>
                    </a:cubicBezTo>
                    <a:cubicBezTo>
                      <a:pt x="-128213" y="3153450"/>
                      <a:pt x="42384" y="3073838"/>
                      <a:pt x="128820" y="3003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33" name="&quot;Neen&quot;-Symbol 132"/>
            <p:cNvSpPr/>
            <p:nvPr/>
          </p:nvSpPr>
          <p:spPr bwMode="auto">
            <a:xfrm>
              <a:off x="4901565" y="305134"/>
              <a:ext cx="2274641" cy="2237141"/>
            </a:xfrm>
            <a:prstGeom prst="noSmoking">
              <a:avLst>
                <a:gd name="adj" fmla="val 7468"/>
              </a:avLst>
            </a:prstGeom>
            <a:solidFill>
              <a:srgbClr val="FF0000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b-L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4" name="Textfeld 133"/>
            <p:cNvSpPr txBox="1"/>
            <p:nvPr/>
          </p:nvSpPr>
          <p:spPr>
            <a:xfrm>
              <a:off x="5371639" y="514123"/>
              <a:ext cx="1419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000" b="1" dirty="0" smtClean="0"/>
                <a:t>Pestizid</a:t>
              </a:r>
              <a:endParaRPr lang="lb-LU" sz="2000" b="1" dirty="0"/>
            </a:p>
          </p:txBody>
        </p:sp>
      </p:grpSp>
      <p:sp>
        <p:nvSpPr>
          <p:cNvPr id="138" name="Rechteck 137"/>
          <p:cNvSpPr/>
          <p:nvPr/>
        </p:nvSpPr>
        <p:spPr bwMode="auto">
          <a:xfrm>
            <a:off x="0" y="916801"/>
            <a:ext cx="9144000" cy="594928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b-L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13"/>
          <p:cNvSpPr txBox="1">
            <a:spLocks noChangeArrowheads="1"/>
          </p:cNvSpPr>
          <p:nvPr/>
        </p:nvSpPr>
        <p:spPr bwMode="auto">
          <a:xfrm>
            <a:off x="2411759" y="939594"/>
            <a:ext cx="4176465" cy="231842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534988" indent="-358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2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Aufhärtung</a:t>
            </a:r>
            <a:r>
              <a:rPr kumimoji="1" lang="lb-LU" sz="2000" b="1" dirty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,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pH-Wert-Einstellung</a:t>
            </a:r>
            <a:r>
              <a:rPr kumimoji="1" lang="lb-LU" sz="2000" b="1" dirty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,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Stabilisierung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(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Mischbarkeit</a:t>
            </a:r>
            <a:r>
              <a:rPr kumimoji="1" lang="lb-LU" sz="2000" b="1" dirty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)</a:t>
            </a:r>
          </a:p>
          <a:p>
            <a:pPr lvl="2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8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Betonfilter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mit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einer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Filterfläche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von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je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60 m² und 2,2 m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Füllung</a:t>
            </a: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  <a:p>
            <a:pPr lvl="2" algn="l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lang="lb-LU" sz="2000" b="1" dirty="0" smtClean="0">
              <a:solidFill>
                <a:srgbClr val="1552A7"/>
              </a:solidFill>
              <a:latin typeface="Arial Narrow" pitchFamily="34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716" y="4427170"/>
            <a:ext cx="3560188" cy="2336373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Kalkstein-Filter</a:t>
            </a:r>
            <a:endParaRPr lang="de-DE" dirty="0"/>
          </a:p>
        </p:txBody>
      </p:sp>
      <p:grpSp>
        <p:nvGrpSpPr>
          <p:cNvPr id="2" name="Grupp 1"/>
          <p:cNvGrpSpPr/>
          <p:nvPr/>
        </p:nvGrpSpPr>
        <p:grpSpPr>
          <a:xfrm>
            <a:off x="531526" y="1074197"/>
            <a:ext cx="1646812" cy="5497061"/>
            <a:chOff x="531526" y="1074197"/>
            <a:chExt cx="1646812" cy="5497061"/>
          </a:xfrm>
        </p:grpSpPr>
        <p:sp>
          <p:nvSpPr>
            <p:cNvPr id="24" name="Textfeld 6"/>
            <p:cNvSpPr txBox="1">
              <a:spLocks noChangeArrowheads="1"/>
            </p:cNvSpPr>
            <p:nvPr/>
          </p:nvSpPr>
          <p:spPr bwMode="auto">
            <a:xfrm>
              <a:off x="531526" y="1074197"/>
              <a:ext cx="1584325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smtClean="0">
                  <a:latin typeface="Arial" charset="0"/>
                </a:rPr>
                <a:t>Stauséi</a:t>
              </a:r>
            </a:p>
          </p:txBody>
        </p:sp>
        <p:sp>
          <p:nvSpPr>
            <p:cNvPr id="25" name="Textfeld 6"/>
            <p:cNvSpPr txBox="1">
              <a:spLocks noChangeArrowheads="1"/>
            </p:cNvSpPr>
            <p:nvPr/>
          </p:nvSpPr>
          <p:spPr bwMode="auto">
            <a:xfrm>
              <a:off x="540038" y="2237383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Flockung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26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1" y="1916708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8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2489795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9" name="Textfeld 6"/>
            <p:cNvSpPr txBox="1">
              <a:spLocks noChangeArrowheads="1"/>
            </p:cNvSpPr>
            <p:nvPr/>
          </p:nvSpPr>
          <p:spPr bwMode="auto">
            <a:xfrm>
              <a:off x="579726" y="4014564"/>
              <a:ext cx="1584325" cy="261937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Ozonung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0" name="Gerade Verbindung mit Pfeil 21"/>
            <p:cNvCxnSpPr>
              <a:cxnSpLocks noChangeShapeType="1"/>
            </p:cNvCxnSpPr>
            <p:nvPr/>
          </p:nvCxnSpPr>
          <p:spPr bwMode="auto">
            <a:xfrm>
              <a:off x="1302038" y="3701826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1" name="Textfeld 6"/>
            <p:cNvSpPr txBox="1">
              <a:spLocks noChangeArrowheads="1"/>
            </p:cNvSpPr>
            <p:nvPr/>
          </p:nvSpPr>
          <p:spPr bwMode="auto">
            <a:xfrm>
              <a:off x="593815" y="3414390"/>
              <a:ext cx="1584325" cy="261938"/>
            </a:xfrm>
            <a:prstGeom prst="rect">
              <a:avLst/>
            </a:prstGeom>
            <a:solidFill>
              <a:srgbClr val="CFF5A9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Kallek-Filter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2" name="Gerade Verbindung mit Pfeil 21"/>
            <p:cNvCxnSpPr>
              <a:cxnSpLocks noChangeShapeType="1"/>
            </p:cNvCxnSpPr>
            <p:nvPr/>
          </p:nvCxnSpPr>
          <p:spPr bwMode="auto">
            <a:xfrm>
              <a:off x="1313895" y="310165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" name="Textfeld 19"/>
            <p:cNvSpPr txBox="1">
              <a:spLocks noChangeArrowheads="1"/>
            </p:cNvSpPr>
            <p:nvPr/>
          </p:nvSpPr>
          <p:spPr bwMode="auto">
            <a:xfrm>
              <a:off x="565438" y="2802533"/>
              <a:ext cx="1584325" cy="261937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Ultrafiltratioun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sp>
          <p:nvSpPr>
            <p:cNvPr id="34" name="Textfeld 6"/>
            <p:cNvSpPr txBox="1">
              <a:spLocks noChangeArrowheads="1"/>
            </p:cNvSpPr>
            <p:nvPr/>
          </p:nvSpPr>
          <p:spPr bwMode="auto">
            <a:xfrm>
              <a:off x="565438" y="4605114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Bio-Filter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5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4290789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6" name="Textfeld 6"/>
            <p:cNvSpPr txBox="1">
              <a:spLocks noChangeArrowheads="1"/>
            </p:cNvSpPr>
            <p:nvPr/>
          </p:nvSpPr>
          <p:spPr bwMode="auto">
            <a:xfrm>
              <a:off x="565438" y="5168676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Adsorptiouns</a:t>
              </a:r>
              <a:r>
                <a:rPr lang="lb-LU" altLang="fr-FR" sz="1100" b="1" dirty="0" smtClean="0">
                  <a:cs typeface="Arial Narrow" pitchFamily="-109" charset="0"/>
                </a:rPr>
                <a:t>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7" name="Gerade Verbindung mit Pfeil 23"/>
            <p:cNvCxnSpPr>
              <a:cxnSpLocks noChangeShapeType="1"/>
            </p:cNvCxnSpPr>
            <p:nvPr/>
          </p:nvCxnSpPr>
          <p:spPr bwMode="auto">
            <a:xfrm>
              <a:off x="1287751" y="4855939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8" name="Textfeld 6"/>
            <p:cNvSpPr txBox="1">
              <a:spLocks noChangeArrowheads="1"/>
            </p:cNvSpPr>
            <p:nvPr/>
          </p:nvSpPr>
          <p:spPr bwMode="auto">
            <a:xfrm>
              <a:off x="594013" y="5728295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UV-Behandlung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9" name="Gerade Verbindung mit Pfeil 21"/>
            <p:cNvCxnSpPr>
              <a:cxnSpLocks noChangeShapeType="1"/>
            </p:cNvCxnSpPr>
            <p:nvPr/>
          </p:nvCxnSpPr>
          <p:spPr bwMode="auto">
            <a:xfrm>
              <a:off x="1316326" y="5415558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0" name="Textfeld 6"/>
            <p:cNvSpPr txBox="1">
              <a:spLocks noChangeArrowheads="1"/>
            </p:cNvSpPr>
            <p:nvPr/>
          </p:nvSpPr>
          <p:spPr bwMode="auto">
            <a:xfrm>
              <a:off x="565438" y="6309320"/>
              <a:ext cx="1584325" cy="261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err="1" smtClean="0">
                  <a:latin typeface="Arial" charset="0"/>
                </a:rPr>
                <a:t>Waasserverdeelung</a:t>
              </a:r>
              <a:endParaRPr kumimoji="0" lang="lb-LU" altLang="fr-FR" sz="1100" b="1" dirty="0" smtClean="0">
                <a:latin typeface="Arial" charset="0"/>
              </a:endParaRPr>
            </a:p>
          </p:txBody>
        </p:sp>
        <p:cxnSp>
          <p:nvCxnSpPr>
            <p:cNvPr id="41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599658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2" name="Textfeld 6"/>
            <p:cNvSpPr txBox="1">
              <a:spLocks noChangeArrowheads="1"/>
            </p:cNvSpPr>
            <p:nvPr/>
          </p:nvSpPr>
          <p:spPr bwMode="auto">
            <a:xfrm>
              <a:off x="540037" y="1656482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Virfiltratioun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43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0" y="1335807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91" name="Grupp 90"/>
          <p:cNvGrpSpPr/>
          <p:nvPr/>
        </p:nvGrpSpPr>
        <p:grpSpPr>
          <a:xfrm>
            <a:off x="2755403" y="4287388"/>
            <a:ext cx="2746462" cy="2069787"/>
            <a:chOff x="1810711" y="2647514"/>
            <a:chExt cx="2746462" cy="2069787"/>
          </a:xfrm>
        </p:grpSpPr>
        <p:grpSp>
          <p:nvGrpSpPr>
            <p:cNvPr id="92" name="Grupp 91"/>
            <p:cNvGrpSpPr/>
            <p:nvPr/>
          </p:nvGrpSpPr>
          <p:grpSpPr>
            <a:xfrm>
              <a:off x="1810711" y="2647514"/>
              <a:ext cx="2746462" cy="2069787"/>
              <a:chOff x="1810711" y="2647514"/>
              <a:chExt cx="2746462" cy="2069787"/>
            </a:xfrm>
          </p:grpSpPr>
          <p:sp>
            <p:nvSpPr>
              <p:cNvPr id="94" name="Organigramm: Späichere mat direktem Zougrëff 93"/>
              <p:cNvSpPr/>
              <p:nvPr/>
            </p:nvSpPr>
            <p:spPr bwMode="auto">
              <a:xfrm>
                <a:off x="1810711" y="3665612"/>
                <a:ext cx="2746462" cy="1051689"/>
              </a:xfrm>
              <a:prstGeom prst="flowChartMagneticDrum">
                <a:avLst/>
              </a:prstGeom>
              <a:solidFill>
                <a:srgbClr val="DDDDDD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Fräi Form 94"/>
              <p:cNvSpPr/>
              <p:nvPr/>
            </p:nvSpPr>
            <p:spPr bwMode="auto">
              <a:xfrm rot="21236030">
                <a:off x="2830707" y="3081839"/>
                <a:ext cx="275531" cy="599994"/>
              </a:xfrm>
              <a:custGeom>
                <a:avLst/>
                <a:gdLst>
                  <a:gd name="connsiteX0" fmla="*/ 260156 w 275531"/>
                  <a:gd name="connsiteY0" fmla="*/ 599994 h 599994"/>
                  <a:gd name="connsiteX1" fmla="*/ 250631 w 275531"/>
                  <a:gd name="connsiteY1" fmla="*/ 161844 h 599994"/>
                  <a:gd name="connsiteX2" fmla="*/ 26793 w 275531"/>
                  <a:gd name="connsiteY2" fmla="*/ 14206 h 599994"/>
                  <a:gd name="connsiteX3" fmla="*/ 12506 w 275531"/>
                  <a:gd name="connsiteY3" fmla="*/ 14206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1" h="599994">
                    <a:moveTo>
                      <a:pt x="260156" y="599994"/>
                    </a:moveTo>
                    <a:cubicBezTo>
                      <a:pt x="274840" y="429734"/>
                      <a:pt x="289525" y="259475"/>
                      <a:pt x="250631" y="161844"/>
                    </a:cubicBezTo>
                    <a:cubicBezTo>
                      <a:pt x="211737" y="64213"/>
                      <a:pt x="66480" y="38812"/>
                      <a:pt x="26793" y="14206"/>
                    </a:cubicBezTo>
                    <a:cubicBezTo>
                      <a:pt x="-12894" y="-10400"/>
                      <a:pt x="-194" y="1903"/>
                      <a:pt x="12506" y="14206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Fräi Form 95"/>
              <p:cNvSpPr/>
              <p:nvPr/>
            </p:nvSpPr>
            <p:spPr bwMode="auto">
              <a:xfrm rot="413177" flipH="1">
                <a:off x="3189792" y="3080240"/>
                <a:ext cx="305250" cy="599994"/>
              </a:xfrm>
              <a:custGeom>
                <a:avLst/>
                <a:gdLst>
                  <a:gd name="connsiteX0" fmla="*/ 260156 w 275531"/>
                  <a:gd name="connsiteY0" fmla="*/ 599994 h 599994"/>
                  <a:gd name="connsiteX1" fmla="*/ 250631 w 275531"/>
                  <a:gd name="connsiteY1" fmla="*/ 161844 h 599994"/>
                  <a:gd name="connsiteX2" fmla="*/ 26793 w 275531"/>
                  <a:gd name="connsiteY2" fmla="*/ 14206 h 599994"/>
                  <a:gd name="connsiteX3" fmla="*/ 12506 w 275531"/>
                  <a:gd name="connsiteY3" fmla="*/ 14206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1" h="599994">
                    <a:moveTo>
                      <a:pt x="260156" y="599994"/>
                    </a:moveTo>
                    <a:cubicBezTo>
                      <a:pt x="274840" y="429734"/>
                      <a:pt x="289525" y="259475"/>
                      <a:pt x="250631" y="161844"/>
                    </a:cubicBezTo>
                    <a:cubicBezTo>
                      <a:pt x="211737" y="64213"/>
                      <a:pt x="66480" y="38812"/>
                      <a:pt x="26793" y="14206"/>
                    </a:cubicBezTo>
                    <a:cubicBezTo>
                      <a:pt x="-12894" y="-10400"/>
                      <a:pt x="-194" y="1903"/>
                      <a:pt x="12506" y="14206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Fräi Form 96"/>
              <p:cNvSpPr/>
              <p:nvPr/>
            </p:nvSpPr>
            <p:spPr bwMode="auto">
              <a:xfrm rot="21381520">
                <a:off x="2967729" y="3009403"/>
                <a:ext cx="149738" cy="666750"/>
              </a:xfrm>
              <a:custGeom>
                <a:avLst/>
                <a:gdLst>
                  <a:gd name="connsiteX0" fmla="*/ 142875 w 149738"/>
                  <a:gd name="connsiteY0" fmla="*/ 666750 h 666750"/>
                  <a:gd name="connsiteX1" fmla="*/ 133350 w 149738"/>
                  <a:gd name="connsiteY1" fmla="*/ 176212 h 666750"/>
                  <a:gd name="connsiteX2" fmla="*/ 0 w 149738"/>
                  <a:gd name="connsiteY2" fmla="*/ 0 h 666750"/>
                  <a:gd name="connsiteX3" fmla="*/ 0 w 149738"/>
                  <a:gd name="connsiteY3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38" h="666750">
                    <a:moveTo>
                      <a:pt x="142875" y="666750"/>
                    </a:moveTo>
                    <a:cubicBezTo>
                      <a:pt x="150019" y="477043"/>
                      <a:pt x="157163" y="287337"/>
                      <a:pt x="133350" y="176212"/>
                    </a:cubicBezTo>
                    <a:cubicBezTo>
                      <a:pt x="109537" y="6508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Fräi Form 97"/>
              <p:cNvSpPr/>
              <p:nvPr/>
            </p:nvSpPr>
            <p:spPr bwMode="auto">
              <a:xfrm rot="166575" flipH="1">
                <a:off x="3170962" y="2993426"/>
                <a:ext cx="184557" cy="666750"/>
              </a:xfrm>
              <a:custGeom>
                <a:avLst/>
                <a:gdLst>
                  <a:gd name="connsiteX0" fmla="*/ 142875 w 149738"/>
                  <a:gd name="connsiteY0" fmla="*/ 666750 h 666750"/>
                  <a:gd name="connsiteX1" fmla="*/ 133350 w 149738"/>
                  <a:gd name="connsiteY1" fmla="*/ 176212 h 666750"/>
                  <a:gd name="connsiteX2" fmla="*/ 0 w 149738"/>
                  <a:gd name="connsiteY2" fmla="*/ 0 h 666750"/>
                  <a:gd name="connsiteX3" fmla="*/ 0 w 149738"/>
                  <a:gd name="connsiteY3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38" h="666750">
                    <a:moveTo>
                      <a:pt x="142875" y="666750"/>
                    </a:moveTo>
                    <a:cubicBezTo>
                      <a:pt x="150019" y="477043"/>
                      <a:pt x="157163" y="287337"/>
                      <a:pt x="133350" y="176212"/>
                    </a:cubicBezTo>
                    <a:cubicBezTo>
                      <a:pt x="109537" y="65087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Fräi Form 98"/>
              <p:cNvSpPr/>
              <p:nvPr/>
            </p:nvSpPr>
            <p:spPr bwMode="auto">
              <a:xfrm>
                <a:off x="3140913" y="3004943"/>
                <a:ext cx="6799" cy="656056"/>
              </a:xfrm>
              <a:custGeom>
                <a:avLst/>
                <a:gdLst>
                  <a:gd name="connsiteX0" fmla="*/ 0 w 6799"/>
                  <a:gd name="connsiteY0" fmla="*/ 656056 h 656056"/>
                  <a:gd name="connsiteX1" fmla="*/ 6799 w 6799"/>
                  <a:gd name="connsiteY1" fmla="*/ 0 h 656056"/>
                  <a:gd name="connsiteX2" fmla="*/ 6799 w 6799"/>
                  <a:gd name="connsiteY2" fmla="*/ 0 h 656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99" h="656056">
                    <a:moveTo>
                      <a:pt x="0" y="656056"/>
                    </a:moveTo>
                    <a:lnTo>
                      <a:pt x="6799" y="0"/>
                    </a:lnTo>
                    <a:lnTo>
                      <a:pt x="6799" y="0"/>
                    </a:lnTo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Fräi Form 99"/>
              <p:cNvSpPr/>
              <p:nvPr/>
            </p:nvSpPr>
            <p:spPr bwMode="auto">
              <a:xfrm rot="9657457">
                <a:off x="2968008" y="2647514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Fräi Form 100"/>
              <p:cNvSpPr/>
              <p:nvPr/>
            </p:nvSpPr>
            <p:spPr bwMode="auto">
              <a:xfrm rot="4099818">
                <a:off x="2557138" y="3093103"/>
                <a:ext cx="93972" cy="154843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Fräi Form 101"/>
              <p:cNvSpPr/>
              <p:nvPr/>
            </p:nvSpPr>
            <p:spPr bwMode="auto">
              <a:xfrm rot="15204277">
                <a:off x="3545336" y="2834396"/>
                <a:ext cx="96042" cy="168846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Fräi Form 102"/>
              <p:cNvSpPr/>
              <p:nvPr/>
            </p:nvSpPr>
            <p:spPr bwMode="auto">
              <a:xfrm rot="18079045">
                <a:off x="3668870" y="3088125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Fräi Form 103"/>
              <p:cNvSpPr/>
              <p:nvPr/>
            </p:nvSpPr>
            <p:spPr bwMode="auto">
              <a:xfrm rot="6911312">
                <a:off x="2681892" y="2821454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" name="Fräi Form 104"/>
              <p:cNvSpPr/>
              <p:nvPr/>
            </p:nvSpPr>
            <p:spPr bwMode="auto">
              <a:xfrm rot="12690523">
                <a:off x="3268569" y="2674498"/>
                <a:ext cx="89401" cy="145568"/>
              </a:xfrm>
              <a:custGeom>
                <a:avLst/>
                <a:gdLst>
                  <a:gd name="connsiteX0" fmla="*/ 110761 w 311333"/>
                  <a:gd name="connsiteY0" fmla="*/ 115574 h 492908"/>
                  <a:gd name="connsiteX1" fmla="*/ 66571 w 311333"/>
                  <a:gd name="connsiteY1" fmla="*/ 231149 h 492908"/>
                  <a:gd name="connsiteX2" fmla="*/ 1985 w 311333"/>
                  <a:gd name="connsiteY2" fmla="*/ 394313 h 492908"/>
                  <a:gd name="connsiteX3" fmla="*/ 148153 w 311333"/>
                  <a:gd name="connsiteY3" fmla="*/ 492892 h 492908"/>
                  <a:gd name="connsiteX4" fmla="*/ 311317 w 311333"/>
                  <a:gd name="connsiteY4" fmla="*/ 387515 h 492908"/>
                  <a:gd name="connsiteX5" fmla="*/ 158351 w 311333"/>
                  <a:gd name="connsiteY5" fmla="*/ 54388 h 492908"/>
                  <a:gd name="connsiteX6" fmla="*/ 144754 w 311333"/>
                  <a:gd name="connsiteY6" fmla="*/ 6798 h 492908"/>
                  <a:gd name="connsiteX7" fmla="*/ 110761 w 311333"/>
                  <a:gd name="connsiteY7" fmla="*/ 115574 h 49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333" h="492908">
                    <a:moveTo>
                      <a:pt x="110761" y="115574"/>
                    </a:moveTo>
                    <a:cubicBezTo>
                      <a:pt x="97731" y="152966"/>
                      <a:pt x="84700" y="184692"/>
                      <a:pt x="66571" y="231149"/>
                    </a:cubicBezTo>
                    <a:cubicBezTo>
                      <a:pt x="48442" y="277606"/>
                      <a:pt x="-11612" y="350689"/>
                      <a:pt x="1985" y="394313"/>
                    </a:cubicBezTo>
                    <a:cubicBezTo>
                      <a:pt x="15582" y="437937"/>
                      <a:pt x="96598" y="494025"/>
                      <a:pt x="148153" y="492892"/>
                    </a:cubicBezTo>
                    <a:cubicBezTo>
                      <a:pt x="199708" y="491759"/>
                      <a:pt x="309617" y="460599"/>
                      <a:pt x="311317" y="387515"/>
                    </a:cubicBezTo>
                    <a:cubicBezTo>
                      <a:pt x="313017" y="314431"/>
                      <a:pt x="186111" y="117841"/>
                      <a:pt x="158351" y="54388"/>
                    </a:cubicBezTo>
                    <a:cubicBezTo>
                      <a:pt x="130591" y="-9065"/>
                      <a:pt x="152686" y="-4533"/>
                      <a:pt x="144754" y="6798"/>
                    </a:cubicBezTo>
                    <a:cubicBezTo>
                      <a:pt x="136822" y="18129"/>
                      <a:pt x="123791" y="78182"/>
                      <a:pt x="110761" y="115574"/>
                    </a:cubicBezTo>
                    <a:close/>
                  </a:path>
                </a:pathLst>
              </a:custGeom>
              <a:solidFill>
                <a:srgbClr val="00B0F0"/>
              </a:solidFill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3" name="Textfeld 92"/>
            <p:cNvSpPr txBox="1"/>
            <p:nvPr/>
          </p:nvSpPr>
          <p:spPr>
            <a:xfrm>
              <a:off x="1817625" y="3934170"/>
              <a:ext cx="1987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b-LU" sz="2400" b="1" dirty="0" err="1" smtClean="0"/>
                <a:t>Korrosion</a:t>
              </a:r>
              <a:endParaRPr lang="lb-L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1866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2" cstate="print">
            <a:lum bright="43000"/>
          </a:blip>
          <a:srcRect/>
          <a:stretch>
            <a:fillRect/>
          </a:stretch>
        </p:blipFill>
        <p:spPr bwMode="auto">
          <a:xfrm>
            <a:off x="0" y="0"/>
            <a:ext cx="91483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servéierte Plaz fir Inhalt 1"/>
          <p:cNvSpPr>
            <a:spLocks noGrp="1"/>
          </p:cNvSpPr>
          <p:nvPr>
            <p:ph idx="1"/>
          </p:nvPr>
        </p:nvSpPr>
        <p:spPr>
          <a:xfrm>
            <a:off x="755576" y="4437112"/>
            <a:ext cx="7200800" cy="792088"/>
          </a:xfrm>
          <a:solidFill>
            <a:schemeClr val="bg1">
              <a:alpha val="67000"/>
            </a:schemeClr>
          </a:solidFill>
        </p:spPr>
        <p:txBody>
          <a:bodyPr/>
          <a:lstStyle/>
          <a:p>
            <a:pPr algn="ctr"/>
            <a:r>
              <a:rPr lang="lb-LU" dirty="0" smtClean="0"/>
              <a:t>Bau </a:t>
            </a:r>
            <a:r>
              <a:rPr lang="lb-LU" dirty="0" err="1" smtClean="0"/>
              <a:t>einer</a:t>
            </a:r>
            <a:r>
              <a:rPr lang="lb-LU" dirty="0" smtClean="0"/>
              <a:t> nationalen </a:t>
            </a:r>
            <a:r>
              <a:rPr lang="lb-LU" dirty="0" err="1" smtClean="0"/>
              <a:t>Trinkwasserinfrastruktur</a:t>
            </a:r>
            <a:r>
              <a:rPr lang="lb-LU" dirty="0" smtClean="0"/>
              <a:t> </a:t>
            </a:r>
            <a:endParaRPr lang="lb-LU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63688" y="104875"/>
            <a:ext cx="5616624" cy="731837"/>
          </a:xfrm>
        </p:spPr>
        <p:txBody>
          <a:bodyPr/>
          <a:lstStyle/>
          <a:p>
            <a:r>
              <a:rPr lang="lb-LU" dirty="0" smtClean="0"/>
              <a:t>Gesetz vum 31. Juli 1962</a:t>
            </a:r>
            <a:endParaRPr lang="lb-LU" dirty="0"/>
          </a:p>
        </p:txBody>
      </p:sp>
    </p:spTree>
    <p:extLst>
      <p:ext uri="{BB962C8B-B14F-4D97-AF65-F5344CB8AC3E}">
        <p14:creationId xmlns:p14="http://schemas.microsoft.com/office/powerpoint/2010/main" val="2403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779912" y="332656"/>
            <a:ext cx="4894312" cy="731837"/>
          </a:xfrm>
          <a:solidFill>
            <a:schemeClr val="bg1"/>
          </a:solidFill>
        </p:spPr>
        <p:txBody>
          <a:bodyPr/>
          <a:lstStyle/>
          <a:p>
            <a:r>
              <a:rPr lang="de-DE" dirty="0" err="1" smtClean="0"/>
              <a:t>Accident</a:t>
            </a:r>
            <a:r>
              <a:rPr lang="de-DE" dirty="0" smtClean="0"/>
              <a:t> à Witry</a:t>
            </a: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8" y="3770"/>
            <a:ext cx="9108172" cy="685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21" y="548680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7" y="1196752"/>
            <a:ext cx="845320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44624"/>
            <a:ext cx="5616624" cy="792087"/>
          </a:xfrm>
        </p:spPr>
        <p:txBody>
          <a:bodyPr/>
          <a:lstStyle/>
          <a:p>
            <a:r>
              <a:rPr lang="de-DE" dirty="0" err="1" smtClean="0"/>
              <a:t>Echantillonneur</a:t>
            </a:r>
            <a:r>
              <a:rPr lang="de-DE" dirty="0" smtClean="0"/>
              <a:t> </a:t>
            </a:r>
            <a:r>
              <a:rPr lang="de-DE" dirty="0" err="1" smtClean="0"/>
              <a:t>automatique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au Moulin de </a:t>
            </a:r>
            <a:r>
              <a:rPr lang="de-DE" dirty="0" err="1" smtClean="0"/>
              <a:t>Bigonville</a:t>
            </a:r>
            <a:endParaRPr lang="de-DE" dirty="0"/>
          </a:p>
        </p:txBody>
      </p:sp>
      <p:cxnSp>
        <p:nvCxnSpPr>
          <p:cNvPr id="4" name="Riichte Connecteur 3"/>
          <p:cNvCxnSpPr/>
          <p:nvPr/>
        </p:nvCxnSpPr>
        <p:spPr bwMode="auto">
          <a:xfrm>
            <a:off x="1043608" y="5445224"/>
            <a:ext cx="734481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Ofgerënnt rechteckeg Legend 4"/>
          <p:cNvSpPr/>
          <p:nvPr/>
        </p:nvSpPr>
        <p:spPr bwMode="auto">
          <a:xfrm>
            <a:off x="7236296" y="4797152"/>
            <a:ext cx="1224136" cy="504056"/>
          </a:xfrm>
          <a:prstGeom prst="wedgeRoundRectCallout">
            <a:avLst>
              <a:gd name="adj1" fmla="val -19537"/>
              <a:gd name="adj2" fmla="val 7193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Valeur limite pesticides</a:t>
            </a:r>
          </a:p>
        </p:txBody>
      </p:sp>
    </p:spTree>
    <p:extLst>
      <p:ext uri="{BB962C8B-B14F-4D97-AF65-F5344CB8AC3E}">
        <p14:creationId xmlns:p14="http://schemas.microsoft.com/office/powerpoint/2010/main" val="197223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Métazschlore</a:t>
            </a:r>
            <a:endParaRPr lang="de-DE" dirty="0"/>
          </a:p>
        </p:txBody>
      </p:sp>
      <p:graphicFrame>
        <p:nvGraphicFramePr>
          <p:cNvPr id="3" name="Diagramm 2"/>
          <p:cNvGraphicFramePr>
            <a:graphicFrameLocks/>
          </p:cNvGraphicFramePr>
          <p:nvPr>
            <p:extLst/>
          </p:nvPr>
        </p:nvGraphicFramePr>
        <p:xfrm>
          <a:off x="758029" y="1150937"/>
          <a:ext cx="7627941" cy="4556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1808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Métazachlore-ESA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811321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9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upp 104"/>
          <p:cNvGrpSpPr/>
          <p:nvPr/>
        </p:nvGrpSpPr>
        <p:grpSpPr>
          <a:xfrm>
            <a:off x="6703641" y="313403"/>
            <a:ext cx="1914258" cy="2892484"/>
            <a:chOff x="6563710" y="3615409"/>
            <a:chExt cx="1914258" cy="2892484"/>
          </a:xfrm>
        </p:grpSpPr>
        <p:grpSp>
          <p:nvGrpSpPr>
            <p:cNvPr id="106" name="Grupp 105"/>
            <p:cNvGrpSpPr/>
            <p:nvPr/>
          </p:nvGrpSpPr>
          <p:grpSpPr>
            <a:xfrm>
              <a:off x="6595430" y="3615409"/>
              <a:ext cx="1882538" cy="2892484"/>
              <a:chOff x="3755772" y="2799088"/>
              <a:chExt cx="2128944" cy="3510230"/>
            </a:xfrm>
          </p:grpSpPr>
          <p:sp>
            <p:nvSpPr>
              <p:cNvPr id="108" name="Organigramm: Manuell Operatioun 107"/>
              <p:cNvSpPr/>
              <p:nvPr/>
            </p:nvSpPr>
            <p:spPr bwMode="auto">
              <a:xfrm flipV="1">
                <a:off x="3755772" y="4350521"/>
                <a:ext cx="1656184" cy="1958797"/>
              </a:xfrm>
              <a:prstGeom prst="flowChartManualOperation">
                <a:avLst/>
              </a:prstGeom>
              <a:solidFill>
                <a:srgbClr val="FFCC99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" name="Organigramm: Connecteur zu enger anerer Säit 108"/>
              <p:cNvSpPr/>
              <p:nvPr/>
            </p:nvSpPr>
            <p:spPr bwMode="auto">
              <a:xfrm rot="10800000">
                <a:off x="4951693" y="3289455"/>
                <a:ext cx="933023" cy="821059"/>
              </a:xfrm>
              <a:prstGeom prst="flowChartOffpageConnector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270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1680"/>
                  </a:lnSpc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" name="Fräi Form 109"/>
              <p:cNvSpPr/>
              <p:nvPr/>
            </p:nvSpPr>
            <p:spPr bwMode="auto">
              <a:xfrm>
                <a:off x="4470047" y="2799088"/>
                <a:ext cx="952743" cy="1558227"/>
              </a:xfrm>
              <a:custGeom>
                <a:avLst/>
                <a:gdLst>
                  <a:gd name="connsiteX0" fmla="*/ 125807 w 952743"/>
                  <a:gd name="connsiteY0" fmla="*/ 1558227 h 1558227"/>
                  <a:gd name="connsiteX1" fmla="*/ 38343 w 952743"/>
                  <a:gd name="connsiteY1" fmla="*/ 254213 h 1558227"/>
                  <a:gd name="connsiteX2" fmla="*/ 674447 w 952743"/>
                  <a:gd name="connsiteY2" fmla="*/ 15674 h 1558227"/>
                  <a:gd name="connsiteX3" fmla="*/ 952743 w 952743"/>
                  <a:gd name="connsiteY3" fmla="*/ 492752 h 1558227"/>
                  <a:gd name="connsiteX4" fmla="*/ 952743 w 952743"/>
                  <a:gd name="connsiteY4" fmla="*/ 492752 h 155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743" h="1558227">
                    <a:moveTo>
                      <a:pt x="125807" y="1558227"/>
                    </a:moveTo>
                    <a:cubicBezTo>
                      <a:pt x="36355" y="1034766"/>
                      <a:pt x="-53097" y="511305"/>
                      <a:pt x="38343" y="254213"/>
                    </a:cubicBezTo>
                    <a:cubicBezTo>
                      <a:pt x="129783" y="-2879"/>
                      <a:pt x="522047" y="-24083"/>
                      <a:pt x="674447" y="15674"/>
                    </a:cubicBezTo>
                    <a:cubicBezTo>
                      <a:pt x="826847" y="55431"/>
                      <a:pt x="952743" y="492752"/>
                      <a:pt x="952743" y="492752"/>
                    </a:cubicBezTo>
                    <a:lnTo>
                      <a:pt x="952743" y="492752"/>
                    </a:lnTo>
                  </a:path>
                </a:pathLst>
              </a:custGeom>
              <a:no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1" name="Riichte Connecteur 110"/>
              <p:cNvCxnSpPr/>
              <p:nvPr/>
            </p:nvCxnSpPr>
            <p:spPr bwMode="auto">
              <a:xfrm>
                <a:off x="3755772" y="6237312"/>
                <a:ext cx="153384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Riichte Connecteur 111"/>
              <p:cNvCxnSpPr/>
              <p:nvPr/>
            </p:nvCxnSpPr>
            <p:spPr bwMode="auto">
              <a:xfrm>
                <a:off x="5076056" y="4350521"/>
                <a:ext cx="213563" cy="18867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Riichte Connecteur 112"/>
              <p:cNvCxnSpPr/>
              <p:nvPr/>
            </p:nvCxnSpPr>
            <p:spPr bwMode="auto">
              <a:xfrm>
                <a:off x="5289619" y="6237312"/>
                <a:ext cx="122337" cy="7200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7" name="Textfeld 106"/>
            <p:cNvSpPr txBox="1"/>
            <p:nvPr/>
          </p:nvSpPr>
          <p:spPr>
            <a:xfrm>
              <a:off x="6563710" y="5647229"/>
              <a:ext cx="1419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400" b="1" dirty="0" smtClean="0"/>
                <a:t>geléist</a:t>
              </a:r>
              <a:endParaRPr lang="lb-LU" sz="2400" b="1" dirty="0"/>
            </a:p>
            <a:p>
              <a:pPr algn="ctr"/>
              <a:r>
                <a:rPr lang="lb-LU" sz="2400" b="1" dirty="0" err="1" smtClean="0"/>
                <a:t>Organik</a:t>
              </a:r>
              <a:endParaRPr lang="lb-LU" sz="2400" b="1" dirty="0"/>
            </a:p>
          </p:txBody>
        </p:sp>
      </p:grpSp>
      <p:sp>
        <p:nvSpPr>
          <p:cNvPr id="137" name="Rechteck 136"/>
          <p:cNvSpPr/>
          <p:nvPr/>
        </p:nvSpPr>
        <p:spPr bwMode="auto">
          <a:xfrm>
            <a:off x="-6523" y="908720"/>
            <a:ext cx="9144000" cy="594928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b-L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269119" y="1023338"/>
            <a:ext cx="443374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Oxidation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von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organischen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Wasserinhaltsstoffen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, Verbesserung vum biologeschen Ofbau am Biofilter</a:t>
            </a:r>
          </a:p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Bis zu 4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mg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Ozon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/l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möglich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(z.B. Metazachlor-ESA: 1,8 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mg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/l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nötig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)</a:t>
            </a:r>
          </a:p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Reaktionsvolumen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für mindestens 20 </a:t>
            </a:r>
            <a:r>
              <a:rPr kumimoji="1" lang="lb-LU" sz="2000" b="1" dirty="0" err="1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M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inuten</a:t>
            </a:r>
            <a:endParaRPr kumimoji="1" lang="lb-LU" sz="2000" b="1" dirty="0" smtClean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3368675"/>
            <a:ext cx="3816424" cy="2993577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Ozonung</a:t>
            </a:r>
            <a:endParaRPr lang="de-DE" dirty="0"/>
          </a:p>
        </p:txBody>
      </p:sp>
      <p:grpSp>
        <p:nvGrpSpPr>
          <p:cNvPr id="4" name="Grupp 3"/>
          <p:cNvGrpSpPr/>
          <p:nvPr/>
        </p:nvGrpSpPr>
        <p:grpSpPr>
          <a:xfrm>
            <a:off x="531526" y="1074197"/>
            <a:ext cx="1646812" cy="5497061"/>
            <a:chOff x="531526" y="1074197"/>
            <a:chExt cx="1646812" cy="5497061"/>
          </a:xfrm>
        </p:grpSpPr>
        <p:sp>
          <p:nvSpPr>
            <p:cNvPr id="23" name="Textfeld 6"/>
            <p:cNvSpPr txBox="1">
              <a:spLocks noChangeArrowheads="1"/>
            </p:cNvSpPr>
            <p:nvPr/>
          </p:nvSpPr>
          <p:spPr bwMode="auto">
            <a:xfrm>
              <a:off x="531526" y="1074197"/>
              <a:ext cx="1584325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smtClean="0">
                  <a:latin typeface="Arial" charset="0"/>
                </a:rPr>
                <a:t>Stauséi</a:t>
              </a:r>
            </a:p>
          </p:txBody>
        </p:sp>
        <p:sp>
          <p:nvSpPr>
            <p:cNvPr id="24" name="Textfeld 6"/>
            <p:cNvSpPr txBox="1">
              <a:spLocks noChangeArrowheads="1"/>
            </p:cNvSpPr>
            <p:nvPr/>
          </p:nvSpPr>
          <p:spPr bwMode="auto">
            <a:xfrm>
              <a:off x="540038" y="2237383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Flockung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25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1" y="1916708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6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2489795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8" name="Textfeld 6"/>
            <p:cNvSpPr txBox="1">
              <a:spLocks noChangeArrowheads="1"/>
            </p:cNvSpPr>
            <p:nvPr/>
          </p:nvSpPr>
          <p:spPr bwMode="auto">
            <a:xfrm>
              <a:off x="579726" y="4014564"/>
              <a:ext cx="1584325" cy="261937"/>
            </a:xfrm>
            <a:prstGeom prst="rect">
              <a:avLst/>
            </a:prstGeom>
            <a:solidFill>
              <a:srgbClr val="CFF5A9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Ozonung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29" name="Gerade Verbindung mit Pfeil 21"/>
            <p:cNvCxnSpPr>
              <a:cxnSpLocks noChangeShapeType="1"/>
            </p:cNvCxnSpPr>
            <p:nvPr/>
          </p:nvCxnSpPr>
          <p:spPr bwMode="auto">
            <a:xfrm>
              <a:off x="1302038" y="3701826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0" name="Textfeld 6"/>
            <p:cNvSpPr txBox="1">
              <a:spLocks noChangeArrowheads="1"/>
            </p:cNvSpPr>
            <p:nvPr/>
          </p:nvSpPr>
          <p:spPr bwMode="auto">
            <a:xfrm>
              <a:off x="593815" y="3414390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Kallek-Filter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1" name="Gerade Verbindung mit Pfeil 21"/>
            <p:cNvCxnSpPr>
              <a:cxnSpLocks noChangeShapeType="1"/>
            </p:cNvCxnSpPr>
            <p:nvPr/>
          </p:nvCxnSpPr>
          <p:spPr bwMode="auto">
            <a:xfrm>
              <a:off x="1313895" y="310165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2" name="Textfeld 19"/>
            <p:cNvSpPr txBox="1">
              <a:spLocks noChangeArrowheads="1"/>
            </p:cNvSpPr>
            <p:nvPr/>
          </p:nvSpPr>
          <p:spPr bwMode="auto">
            <a:xfrm>
              <a:off x="565438" y="2802533"/>
              <a:ext cx="1584325" cy="261937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Ultrafiltratioun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sp>
          <p:nvSpPr>
            <p:cNvPr id="33" name="Textfeld 6"/>
            <p:cNvSpPr txBox="1">
              <a:spLocks noChangeArrowheads="1"/>
            </p:cNvSpPr>
            <p:nvPr/>
          </p:nvSpPr>
          <p:spPr bwMode="auto">
            <a:xfrm>
              <a:off x="565438" y="4605114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Bio-Filter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4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4290789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5" name="Textfeld 6"/>
            <p:cNvSpPr txBox="1">
              <a:spLocks noChangeArrowheads="1"/>
            </p:cNvSpPr>
            <p:nvPr/>
          </p:nvSpPr>
          <p:spPr bwMode="auto">
            <a:xfrm>
              <a:off x="565438" y="5168676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Adsorptiouns</a:t>
              </a:r>
              <a:r>
                <a:rPr lang="lb-LU" altLang="fr-FR" sz="1100" b="1" dirty="0" smtClean="0">
                  <a:cs typeface="Arial Narrow" pitchFamily="-109" charset="0"/>
                </a:rPr>
                <a:t>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6" name="Gerade Verbindung mit Pfeil 23"/>
            <p:cNvCxnSpPr>
              <a:cxnSpLocks noChangeShapeType="1"/>
            </p:cNvCxnSpPr>
            <p:nvPr/>
          </p:nvCxnSpPr>
          <p:spPr bwMode="auto">
            <a:xfrm>
              <a:off x="1287751" y="4855939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7" name="Textfeld 6"/>
            <p:cNvSpPr txBox="1">
              <a:spLocks noChangeArrowheads="1"/>
            </p:cNvSpPr>
            <p:nvPr/>
          </p:nvSpPr>
          <p:spPr bwMode="auto">
            <a:xfrm>
              <a:off x="594013" y="5728295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UV-Behandlung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8" name="Gerade Verbindung mit Pfeil 21"/>
            <p:cNvCxnSpPr>
              <a:cxnSpLocks noChangeShapeType="1"/>
            </p:cNvCxnSpPr>
            <p:nvPr/>
          </p:nvCxnSpPr>
          <p:spPr bwMode="auto">
            <a:xfrm>
              <a:off x="1316326" y="5415558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9" name="Textfeld 6"/>
            <p:cNvSpPr txBox="1">
              <a:spLocks noChangeArrowheads="1"/>
            </p:cNvSpPr>
            <p:nvPr/>
          </p:nvSpPr>
          <p:spPr bwMode="auto">
            <a:xfrm>
              <a:off x="565438" y="6309320"/>
              <a:ext cx="1584325" cy="261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err="1" smtClean="0">
                  <a:latin typeface="Arial" charset="0"/>
                </a:rPr>
                <a:t>Waasserverdeelung</a:t>
              </a:r>
              <a:endParaRPr kumimoji="0" lang="lb-LU" altLang="fr-FR" sz="1100" b="1" dirty="0" smtClean="0">
                <a:latin typeface="Arial" charset="0"/>
              </a:endParaRPr>
            </a:p>
          </p:txBody>
        </p:sp>
        <p:cxnSp>
          <p:nvCxnSpPr>
            <p:cNvPr id="40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599658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1" name="Textfeld 6"/>
            <p:cNvSpPr txBox="1">
              <a:spLocks noChangeArrowheads="1"/>
            </p:cNvSpPr>
            <p:nvPr/>
          </p:nvSpPr>
          <p:spPr bwMode="auto">
            <a:xfrm>
              <a:off x="540037" y="1656482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Virfiltratioun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42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0" y="1335807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30" name="Grupp 129"/>
          <p:cNvGrpSpPr/>
          <p:nvPr/>
        </p:nvGrpSpPr>
        <p:grpSpPr>
          <a:xfrm>
            <a:off x="395536" y="3575145"/>
            <a:ext cx="2274641" cy="2237141"/>
            <a:chOff x="4901565" y="305134"/>
            <a:chExt cx="2274641" cy="2237141"/>
          </a:xfrm>
        </p:grpSpPr>
        <p:grpSp>
          <p:nvGrpSpPr>
            <p:cNvPr id="131" name="Grupp 130"/>
            <p:cNvGrpSpPr/>
            <p:nvPr/>
          </p:nvGrpSpPr>
          <p:grpSpPr>
            <a:xfrm>
              <a:off x="5528905" y="902621"/>
              <a:ext cx="1135083" cy="1361023"/>
              <a:chOff x="4619627" y="1945439"/>
              <a:chExt cx="3685036" cy="4422492"/>
            </a:xfrm>
          </p:grpSpPr>
          <p:sp>
            <p:nvSpPr>
              <p:cNvPr id="134" name="Fräi Form 133"/>
              <p:cNvSpPr/>
              <p:nvPr/>
            </p:nvSpPr>
            <p:spPr bwMode="auto">
              <a:xfrm>
                <a:off x="6397918" y="1945439"/>
                <a:ext cx="1906745" cy="3240710"/>
              </a:xfrm>
              <a:custGeom>
                <a:avLst/>
                <a:gdLst>
                  <a:gd name="connsiteX0" fmla="*/ 166655 w 1906745"/>
                  <a:gd name="connsiteY0" fmla="*/ 3192943 h 3240710"/>
                  <a:gd name="connsiteX1" fmla="*/ 2882 w 1906745"/>
                  <a:gd name="connsiteY1" fmla="*/ 2701624 h 3240710"/>
                  <a:gd name="connsiteX2" fmla="*/ 289485 w 1906745"/>
                  <a:gd name="connsiteY2" fmla="*/ 1138955 h 3240710"/>
                  <a:gd name="connsiteX3" fmla="*/ 1626966 w 1906745"/>
                  <a:gd name="connsiteY3" fmla="*/ 19839 h 3240710"/>
                  <a:gd name="connsiteX4" fmla="*/ 1906745 w 1906745"/>
                  <a:gd name="connsiteY4" fmla="*/ 565749 h 3240710"/>
                  <a:gd name="connsiteX5" fmla="*/ 1626966 w 1906745"/>
                  <a:gd name="connsiteY5" fmla="*/ 2305839 h 3240710"/>
                  <a:gd name="connsiteX6" fmla="*/ 337252 w 1906745"/>
                  <a:gd name="connsiteY6" fmla="*/ 3240710 h 324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6745" h="3240710">
                    <a:moveTo>
                      <a:pt x="166655" y="3192943"/>
                    </a:moveTo>
                    <a:cubicBezTo>
                      <a:pt x="74532" y="3118449"/>
                      <a:pt x="-17590" y="3043955"/>
                      <a:pt x="2882" y="2701624"/>
                    </a:cubicBezTo>
                    <a:cubicBezTo>
                      <a:pt x="23354" y="2359293"/>
                      <a:pt x="18804" y="1585919"/>
                      <a:pt x="289485" y="1138955"/>
                    </a:cubicBezTo>
                    <a:cubicBezTo>
                      <a:pt x="560166" y="691991"/>
                      <a:pt x="1357423" y="115373"/>
                      <a:pt x="1626966" y="19839"/>
                    </a:cubicBezTo>
                    <a:cubicBezTo>
                      <a:pt x="1896509" y="-75695"/>
                      <a:pt x="1906745" y="184749"/>
                      <a:pt x="1906745" y="565749"/>
                    </a:cubicBezTo>
                    <a:cubicBezTo>
                      <a:pt x="1906745" y="946749"/>
                      <a:pt x="1888548" y="1860012"/>
                      <a:pt x="1626966" y="2305839"/>
                    </a:cubicBezTo>
                    <a:cubicBezTo>
                      <a:pt x="1365384" y="2751666"/>
                      <a:pt x="851318" y="2996188"/>
                      <a:pt x="337252" y="3240710"/>
                    </a:cubicBez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5" name="Fräi Form 134"/>
              <p:cNvSpPr/>
              <p:nvPr/>
            </p:nvSpPr>
            <p:spPr bwMode="auto">
              <a:xfrm>
                <a:off x="4619627" y="1957720"/>
                <a:ext cx="1603957" cy="3310316"/>
              </a:xfrm>
              <a:custGeom>
                <a:avLst/>
                <a:gdLst>
                  <a:gd name="connsiteX0" fmla="*/ 996427 w 1603957"/>
                  <a:gd name="connsiteY0" fmla="*/ 3310316 h 3310316"/>
                  <a:gd name="connsiteX1" fmla="*/ 402749 w 1603957"/>
                  <a:gd name="connsiteY1" fmla="*/ 2962298 h 3310316"/>
                  <a:gd name="connsiteX2" fmla="*/ 140 w 1603957"/>
                  <a:gd name="connsiteY2" fmla="*/ 1276799 h 3310316"/>
                  <a:gd name="connsiteX3" fmla="*/ 443692 w 1603957"/>
                  <a:gd name="connsiteY3" fmla="*/ 734 h 3310316"/>
                  <a:gd name="connsiteX4" fmla="*/ 1344445 w 1603957"/>
                  <a:gd name="connsiteY4" fmla="*/ 1119850 h 3310316"/>
                  <a:gd name="connsiteX5" fmla="*/ 1603752 w 1603957"/>
                  <a:gd name="connsiteY5" fmla="*/ 2805349 h 3310316"/>
                  <a:gd name="connsiteX6" fmla="*/ 1317149 w 1603957"/>
                  <a:gd name="connsiteY6" fmla="*/ 3242077 h 3310316"/>
                  <a:gd name="connsiteX7" fmla="*/ 1317149 w 1603957"/>
                  <a:gd name="connsiteY7" fmla="*/ 3242077 h 331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957" h="3310316">
                    <a:moveTo>
                      <a:pt x="996427" y="3310316"/>
                    </a:moveTo>
                    <a:cubicBezTo>
                      <a:pt x="782612" y="3305766"/>
                      <a:pt x="568797" y="3301217"/>
                      <a:pt x="402749" y="2962298"/>
                    </a:cubicBezTo>
                    <a:cubicBezTo>
                      <a:pt x="236701" y="2623379"/>
                      <a:pt x="-6684" y="1770393"/>
                      <a:pt x="140" y="1276799"/>
                    </a:cubicBezTo>
                    <a:cubicBezTo>
                      <a:pt x="6964" y="783205"/>
                      <a:pt x="219641" y="26892"/>
                      <a:pt x="443692" y="734"/>
                    </a:cubicBezTo>
                    <a:cubicBezTo>
                      <a:pt x="667743" y="-25424"/>
                      <a:pt x="1151102" y="652414"/>
                      <a:pt x="1344445" y="1119850"/>
                    </a:cubicBezTo>
                    <a:cubicBezTo>
                      <a:pt x="1537788" y="1587286"/>
                      <a:pt x="1608301" y="2451645"/>
                      <a:pt x="1603752" y="2805349"/>
                    </a:cubicBezTo>
                    <a:cubicBezTo>
                      <a:pt x="1599203" y="3159053"/>
                      <a:pt x="1317149" y="3242077"/>
                      <a:pt x="1317149" y="3242077"/>
                    </a:cubicBezTo>
                    <a:lnTo>
                      <a:pt x="1317149" y="3242077"/>
                    </a:lnTo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6" name="Fräi Form 135"/>
              <p:cNvSpPr/>
              <p:nvPr/>
            </p:nvSpPr>
            <p:spPr bwMode="auto">
              <a:xfrm>
                <a:off x="5152864" y="3206407"/>
                <a:ext cx="2244825" cy="3161524"/>
              </a:xfrm>
              <a:custGeom>
                <a:avLst/>
                <a:gdLst>
                  <a:gd name="connsiteX0" fmla="*/ 128820 w 2244825"/>
                  <a:gd name="connsiteY0" fmla="*/ 3003324 h 3161524"/>
                  <a:gd name="connsiteX1" fmla="*/ 681554 w 2244825"/>
                  <a:gd name="connsiteY1" fmla="*/ 2737193 h 3161524"/>
                  <a:gd name="connsiteX2" fmla="*/ 381303 w 2244825"/>
                  <a:gd name="connsiteY2" fmla="*/ 1761378 h 3161524"/>
                  <a:gd name="connsiteX3" fmla="*/ 149291 w 2244825"/>
                  <a:gd name="connsiteY3" fmla="*/ 817 h 3161524"/>
                  <a:gd name="connsiteX4" fmla="*/ 777088 w 2244825"/>
                  <a:gd name="connsiteY4" fmla="*/ 1993390 h 3161524"/>
                  <a:gd name="connsiteX5" fmla="*/ 940861 w 2244825"/>
                  <a:gd name="connsiteY5" fmla="*/ 2395999 h 3161524"/>
                  <a:gd name="connsiteX6" fmla="*/ 1220640 w 2244825"/>
                  <a:gd name="connsiteY6" fmla="*/ 2279993 h 3161524"/>
                  <a:gd name="connsiteX7" fmla="*/ 2244223 w 2244825"/>
                  <a:gd name="connsiteY7" fmla="*/ 246477 h 3161524"/>
                  <a:gd name="connsiteX8" fmla="*/ 1377590 w 2244825"/>
                  <a:gd name="connsiteY8" fmla="*/ 2621187 h 3161524"/>
                  <a:gd name="connsiteX9" fmla="*/ 1889381 w 2244825"/>
                  <a:gd name="connsiteY9" fmla="*/ 3057915 h 3161524"/>
                  <a:gd name="connsiteX10" fmla="*/ 162939 w 2244825"/>
                  <a:gd name="connsiteY10" fmla="*/ 3160274 h 3161524"/>
                  <a:gd name="connsiteX11" fmla="*/ 128820 w 2244825"/>
                  <a:gd name="connsiteY11" fmla="*/ 3003324 h 316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4825" h="3161524">
                    <a:moveTo>
                      <a:pt x="128820" y="3003324"/>
                    </a:moveTo>
                    <a:cubicBezTo>
                      <a:pt x="215256" y="2932810"/>
                      <a:pt x="639473" y="2944184"/>
                      <a:pt x="681554" y="2737193"/>
                    </a:cubicBezTo>
                    <a:cubicBezTo>
                      <a:pt x="723635" y="2530202"/>
                      <a:pt x="470013" y="2217441"/>
                      <a:pt x="381303" y="1761378"/>
                    </a:cubicBezTo>
                    <a:cubicBezTo>
                      <a:pt x="292593" y="1305315"/>
                      <a:pt x="83327" y="-37852"/>
                      <a:pt x="149291" y="817"/>
                    </a:cubicBezTo>
                    <a:cubicBezTo>
                      <a:pt x="215255" y="39486"/>
                      <a:pt x="645160" y="1594193"/>
                      <a:pt x="777088" y="1993390"/>
                    </a:cubicBezTo>
                    <a:cubicBezTo>
                      <a:pt x="909016" y="2392587"/>
                      <a:pt x="866936" y="2348232"/>
                      <a:pt x="940861" y="2395999"/>
                    </a:cubicBezTo>
                    <a:cubicBezTo>
                      <a:pt x="1014786" y="2443766"/>
                      <a:pt x="1003413" y="2638247"/>
                      <a:pt x="1220640" y="2279993"/>
                    </a:cubicBezTo>
                    <a:cubicBezTo>
                      <a:pt x="1437867" y="1921739"/>
                      <a:pt x="2218065" y="189611"/>
                      <a:pt x="2244223" y="246477"/>
                    </a:cubicBezTo>
                    <a:cubicBezTo>
                      <a:pt x="2270381" y="303343"/>
                      <a:pt x="1436730" y="2152614"/>
                      <a:pt x="1377590" y="2621187"/>
                    </a:cubicBezTo>
                    <a:cubicBezTo>
                      <a:pt x="1318450" y="3089760"/>
                      <a:pt x="2091823" y="2968067"/>
                      <a:pt x="1889381" y="3057915"/>
                    </a:cubicBezTo>
                    <a:cubicBezTo>
                      <a:pt x="1686939" y="3147763"/>
                      <a:pt x="454091" y="3167098"/>
                      <a:pt x="162939" y="3160274"/>
                    </a:cubicBezTo>
                    <a:cubicBezTo>
                      <a:pt x="-128213" y="3153450"/>
                      <a:pt x="42384" y="3073838"/>
                      <a:pt x="128820" y="3003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32" name="&quot;Neen&quot;-Symbol 131"/>
            <p:cNvSpPr/>
            <p:nvPr/>
          </p:nvSpPr>
          <p:spPr bwMode="auto">
            <a:xfrm>
              <a:off x="4901565" y="305134"/>
              <a:ext cx="2274641" cy="2237141"/>
            </a:xfrm>
            <a:prstGeom prst="noSmoking">
              <a:avLst>
                <a:gd name="adj" fmla="val 7468"/>
              </a:avLst>
            </a:prstGeom>
            <a:solidFill>
              <a:srgbClr val="FF0000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lb-L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3" name="Textfeld 132"/>
            <p:cNvSpPr txBox="1"/>
            <p:nvPr/>
          </p:nvSpPr>
          <p:spPr>
            <a:xfrm>
              <a:off x="5371639" y="514123"/>
              <a:ext cx="1419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000" b="1" dirty="0" smtClean="0"/>
                <a:t>Pestizid</a:t>
              </a:r>
              <a:endParaRPr lang="lb-LU" sz="2000" b="1" dirty="0"/>
            </a:p>
          </p:txBody>
        </p:sp>
      </p:grpSp>
      <p:grpSp>
        <p:nvGrpSpPr>
          <p:cNvPr id="27" name="Grupp 26"/>
          <p:cNvGrpSpPr/>
          <p:nvPr/>
        </p:nvGrpSpPr>
        <p:grpSpPr>
          <a:xfrm>
            <a:off x="727816" y="1767032"/>
            <a:ext cx="2016224" cy="849382"/>
            <a:chOff x="2411760" y="1556792"/>
            <a:chExt cx="3600400" cy="1440160"/>
          </a:xfrm>
        </p:grpSpPr>
        <p:sp>
          <p:nvSpPr>
            <p:cNvPr id="43" name="Organigramm: Délai 42"/>
            <p:cNvSpPr/>
            <p:nvPr/>
          </p:nvSpPr>
          <p:spPr bwMode="auto">
            <a:xfrm flipH="1">
              <a:off x="2411760" y="1556792"/>
              <a:ext cx="1872208" cy="1440160"/>
            </a:xfrm>
            <a:prstGeom prst="flowChartDelay">
              <a:avLst/>
            </a:prstGeom>
            <a:solidFill>
              <a:srgbClr val="FF0000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</a:t>
              </a:r>
            </a:p>
          </p:txBody>
        </p:sp>
        <p:sp>
          <p:nvSpPr>
            <p:cNvPr id="44" name="Organigramm: Délai 43"/>
            <p:cNvSpPr/>
            <p:nvPr/>
          </p:nvSpPr>
          <p:spPr bwMode="auto">
            <a:xfrm>
              <a:off x="4211960" y="1556792"/>
              <a:ext cx="1800200" cy="1440160"/>
            </a:xfrm>
            <a:prstGeom prst="flowChartDelay">
              <a:avLst/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sz="6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ed</a:t>
              </a:r>
              <a:endParaRPr kumimoji="0" lang="lb-L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36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0.12292 7.40741E-7 C 0.17796 7.40741E-7 0.24584 0.03588 0.24584 0.06528 L 0.24584 0.13079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servéierte Plaz fir Diasnummer 2"/>
          <p:cNvSpPr>
            <a:spLocks noGrp="1"/>
          </p:cNvSpPr>
          <p:nvPr>
            <p:ph type="sldNum" sz="quarter" idx="4294967295"/>
          </p:nvPr>
        </p:nvSpPr>
        <p:spPr>
          <a:xfrm>
            <a:off x="7656513" y="6684963"/>
            <a:ext cx="207962" cy="122237"/>
          </a:xfrm>
          <a:prstGeom prst="rect">
            <a:avLst/>
          </a:prstGeom>
        </p:spPr>
        <p:txBody>
          <a:bodyPr/>
          <a:lstStyle/>
          <a:p>
            <a:fld id="{B8819D2D-94F1-431B-BA1A-0AA6D3DCB69A}" type="slidenum">
              <a:rPr lang="de-DE" altLang="lb-LU"/>
              <a:pPr/>
              <a:t>25</a:t>
            </a:fld>
            <a:endParaRPr lang="de-DE" altLang="lb-LU"/>
          </a:p>
        </p:txBody>
      </p:sp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116634"/>
            <a:ext cx="3672408" cy="720078"/>
          </a:xfrm>
        </p:spPr>
        <p:txBody>
          <a:bodyPr/>
          <a:lstStyle/>
          <a:p>
            <a:r>
              <a:rPr lang="de-DE" altLang="lb-LU" sz="2800" dirty="0" err="1" smtClean="0"/>
              <a:t>Festbettadsorber</a:t>
            </a:r>
            <a:endParaRPr lang="de-DE" altLang="lb-LU" sz="2800" dirty="0"/>
          </a:p>
        </p:txBody>
      </p:sp>
      <p:sp>
        <p:nvSpPr>
          <p:cNvPr id="768005" name="Rectangle 5"/>
          <p:cNvSpPr>
            <a:spLocks noChangeArrowheads="1"/>
          </p:cNvSpPr>
          <p:nvPr/>
        </p:nvSpPr>
        <p:spPr bwMode="auto">
          <a:xfrm>
            <a:off x="395536" y="4722070"/>
            <a:ext cx="86407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rgbClr val="F47920"/>
              </a:buClr>
              <a:buSzPct val="100000"/>
              <a:buFont typeface="Wingdings" panose="05000000000000000000" pitchFamily="2" charset="2"/>
              <a:buChar char="n"/>
              <a:defRPr sz="2800" b="1">
                <a:solidFill>
                  <a:srgbClr val="013E96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panose="05050102010706020507" pitchFamily="18" charset="2"/>
              <a:buChar char="-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panose="05050102010706020507" pitchFamily="18" charset="2"/>
              <a:buChar char="-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panose="05050102010706020507" pitchFamily="18" charset="2"/>
              <a:buChar char="-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panose="05050102010706020507" pitchFamily="18" charset="2"/>
              <a:buChar char="-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lb-LU" sz="2400" dirty="0"/>
              <a:t>Optionale PAK Dosierung für Unfälle oder temporäres Auftreten schwer </a:t>
            </a:r>
            <a:r>
              <a:rPr lang="de-DE" altLang="lb-LU" sz="2400" dirty="0" err="1"/>
              <a:t>sorbierbarer</a:t>
            </a:r>
            <a:r>
              <a:rPr lang="de-DE" altLang="lb-LU" sz="2400" dirty="0"/>
              <a:t> </a:t>
            </a:r>
            <a:r>
              <a:rPr lang="de-DE" altLang="lb-LU" sz="2400" dirty="0" smtClean="0"/>
              <a:t>Substanzen</a:t>
            </a:r>
            <a:endParaRPr lang="de-DE" altLang="lb-LU" sz="2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3561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3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0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servéierte Plaz fir Diasnummer 3"/>
          <p:cNvSpPr>
            <a:spLocks noGrp="1"/>
          </p:cNvSpPr>
          <p:nvPr>
            <p:ph type="sldNum" sz="quarter" idx="4294967295"/>
          </p:nvPr>
        </p:nvSpPr>
        <p:spPr>
          <a:xfrm>
            <a:off x="7656513" y="6684963"/>
            <a:ext cx="207962" cy="122237"/>
          </a:xfrm>
          <a:prstGeom prst="rect">
            <a:avLst/>
          </a:prstGeom>
        </p:spPr>
        <p:txBody>
          <a:bodyPr/>
          <a:lstStyle/>
          <a:p>
            <a:fld id="{092A675A-3E8F-47CA-9E93-DCE05B803EE4}" type="slidenum">
              <a:rPr lang="de-DE" altLang="lb-LU"/>
              <a:pPr/>
              <a:t>26</a:t>
            </a:fld>
            <a:endParaRPr lang="de-DE" altLang="lb-LU"/>
          </a:p>
        </p:txBody>
      </p:sp>
      <p:sp>
        <p:nvSpPr>
          <p:cNvPr id="69120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058654" y="65882"/>
            <a:ext cx="3024336" cy="731837"/>
          </a:xfrm>
        </p:spPr>
        <p:txBody>
          <a:bodyPr/>
          <a:lstStyle/>
          <a:p>
            <a:r>
              <a:rPr lang="de-DE" altLang="lb-LU" dirty="0" err="1" smtClean="0"/>
              <a:t>Bromatbildung</a:t>
            </a:r>
            <a:endParaRPr lang="de-DE" altLang="lb-LU" dirty="0"/>
          </a:p>
        </p:txBody>
      </p:sp>
      <p:sp>
        <p:nvSpPr>
          <p:cNvPr id="691231" name="Line 2079"/>
          <p:cNvSpPr>
            <a:spLocks noChangeShapeType="1"/>
          </p:cNvSpPr>
          <p:nvPr/>
        </p:nvSpPr>
        <p:spPr bwMode="auto">
          <a:xfrm flipH="1">
            <a:off x="1981200" y="4419600"/>
            <a:ext cx="685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1234" name="Text Box 2082"/>
          <p:cNvSpPr txBox="1">
            <a:spLocks noChangeArrowheads="1"/>
          </p:cNvSpPr>
          <p:nvPr/>
        </p:nvSpPr>
        <p:spPr bwMode="auto">
          <a:xfrm>
            <a:off x="2590800" y="42672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lb-LU" sz="1400">
                <a:solidFill>
                  <a:schemeClr val="tx1"/>
                </a:solidFill>
              </a:rPr>
              <a:t>2 mg/l O</a:t>
            </a:r>
            <a:r>
              <a:rPr lang="de-DE" altLang="lb-LU" sz="1400" baseline="-25000">
                <a:solidFill>
                  <a:schemeClr val="tx1"/>
                </a:solidFill>
              </a:rPr>
              <a:t>3</a:t>
            </a:r>
          </a:p>
        </p:txBody>
      </p:sp>
      <p:graphicFrame>
        <p:nvGraphicFramePr>
          <p:cNvPr id="691239" name="Object 2087"/>
          <p:cNvGraphicFramePr>
            <a:graphicFrameLocks noChangeAspect="1"/>
          </p:cNvGraphicFramePr>
          <p:nvPr/>
        </p:nvGraphicFramePr>
        <p:xfrm>
          <a:off x="0" y="1447800"/>
          <a:ext cx="9144000" cy="451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iagramm" r:id="rId3" imgW="5219700" imgH="2581366" progId="Excel.Chart.8">
                  <p:embed/>
                </p:oleObj>
              </mc:Choice>
              <mc:Fallback>
                <p:oleObj name="Diagramm" r:id="rId3" imgW="5219700" imgH="2581366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482" b="13174"/>
                      <a:stretch>
                        <a:fillRect/>
                      </a:stretch>
                    </p:blipFill>
                    <p:spPr bwMode="auto">
                      <a:xfrm>
                        <a:off x="0" y="1447800"/>
                        <a:ext cx="9144000" cy="451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1240" name="Line 2088"/>
          <p:cNvSpPr>
            <a:spLocks noChangeShapeType="1"/>
          </p:cNvSpPr>
          <p:nvPr/>
        </p:nvSpPr>
        <p:spPr bwMode="auto">
          <a:xfrm>
            <a:off x="1042988" y="2565400"/>
            <a:ext cx="741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1243" name="Line 2091"/>
          <p:cNvSpPr>
            <a:spLocks noChangeShapeType="1"/>
          </p:cNvSpPr>
          <p:nvPr/>
        </p:nvSpPr>
        <p:spPr bwMode="auto">
          <a:xfrm flipH="1">
            <a:off x="4953000" y="3581400"/>
            <a:ext cx="3810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1244" name="Text Box 2092"/>
          <p:cNvSpPr txBox="1">
            <a:spLocks noChangeArrowheads="1"/>
          </p:cNvSpPr>
          <p:nvPr/>
        </p:nvSpPr>
        <p:spPr bwMode="auto">
          <a:xfrm>
            <a:off x="6227763" y="2565400"/>
            <a:ext cx="220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lb-LU" sz="1400" b="1">
                <a:solidFill>
                  <a:schemeClr val="tx1"/>
                </a:solidFill>
              </a:rPr>
              <a:t>Trinkwassergrenzwert</a:t>
            </a:r>
          </a:p>
          <a:p>
            <a:r>
              <a:rPr lang="de-DE" altLang="lb-LU" sz="1400" b="1">
                <a:solidFill>
                  <a:schemeClr val="tx1"/>
                </a:solidFill>
              </a:rPr>
              <a:t>Bromat</a:t>
            </a:r>
            <a:endParaRPr lang="de-DE" altLang="lb-LU" sz="1400" b="1" baseline="-25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339752" y="1595346"/>
            <a:ext cx="3772718" cy="336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8 Bio-Filter:</a:t>
            </a:r>
          </a:p>
          <a:p>
            <a:pPr marL="804863" lvl="3" indent="-268288">
              <a:spcBef>
                <a:spcPts val="6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Biologescher </a:t>
            </a: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Abbau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von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organischen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Stoffen</a:t>
            </a:r>
          </a:p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8 </a:t>
            </a:r>
            <a:r>
              <a:rPr kumimoji="1" lang="lb-LU" sz="2000" b="1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Adsorptions</a:t>
            </a:r>
            <a:r>
              <a:rPr kumimoji="1" lang="lb-LU" sz="2000" b="1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-Filter: </a:t>
            </a:r>
          </a:p>
          <a:p>
            <a:pPr marL="804863" lvl="3" indent="-268288">
              <a:spcBef>
                <a:spcPts val="6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A-</a:t>
            </a: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Kohle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endParaRPr kumimoji="1" lang="lb-LU" sz="2000" dirty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  <a:p>
            <a:pPr marL="804863" lvl="3" indent="-268288">
              <a:spcBef>
                <a:spcPts val="6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Adsorption</a:t>
            </a:r>
            <a:r>
              <a:rPr kumimoji="1" lang="lb-LU" sz="2000" dirty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dirty="0" err="1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organischen</a:t>
            </a:r>
            <a:r>
              <a:rPr kumimoji="1" lang="lb-LU" sz="2000" dirty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Stoffen</a:t>
            </a:r>
          </a:p>
          <a:p>
            <a:pPr marL="804863" lvl="3" indent="-268288">
              <a:spcBef>
                <a:spcPts val="6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Regelmässige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Reaktivierung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oder Austausch</a:t>
            </a:r>
            <a:endParaRPr kumimoji="1" lang="lb-LU" sz="2000" dirty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279" y="2582499"/>
            <a:ext cx="2757827" cy="4233416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Bio- an Adsorptions-Filter</a:t>
            </a:r>
            <a:endParaRPr lang="de-DE" dirty="0"/>
          </a:p>
        </p:txBody>
      </p:sp>
      <p:grpSp>
        <p:nvGrpSpPr>
          <p:cNvPr id="2" name="Grupp 1"/>
          <p:cNvGrpSpPr/>
          <p:nvPr/>
        </p:nvGrpSpPr>
        <p:grpSpPr>
          <a:xfrm>
            <a:off x="531526" y="1074197"/>
            <a:ext cx="1646812" cy="5497061"/>
            <a:chOff x="531526" y="1074197"/>
            <a:chExt cx="1646812" cy="5497061"/>
          </a:xfrm>
        </p:grpSpPr>
        <p:sp>
          <p:nvSpPr>
            <p:cNvPr id="22" name="Textfeld 6"/>
            <p:cNvSpPr txBox="1">
              <a:spLocks noChangeArrowheads="1"/>
            </p:cNvSpPr>
            <p:nvPr/>
          </p:nvSpPr>
          <p:spPr bwMode="auto">
            <a:xfrm>
              <a:off x="531526" y="1074197"/>
              <a:ext cx="1584325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smtClean="0">
                  <a:latin typeface="Arial" charset="0"/>
                </a:rPr>
                <a:t>Stauséi</a:t>
              </a:r>
            </a:p>
          </p:txBody>
        </p:sp>
        <p:sp>
          <p:nvSpPr>
            <p:cNvPr id="23" name="Textfeld 6"/>
            <p:cNvSpPr txBox="1">
              <a:spLocks noChangeArrowheads="1"/>
            </p:cNvSpPr>
            <p:nvPr/>
          </p:nvSpPr>
          <p:spPr bwMode="auto">
            <a:xfrm>
              <a:off x="540038" y="2237383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Flockung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24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1" y="1916708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5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2489795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6" name="Textfeld 6"/>
            <p:cNvSpPr txBox="1">
              <a:spLocks noChangeArrowheads="1"/>
            </p:cNvSpPr>
            <p:nvPr/>
          </p:nvSpPr>
          <p:spPr bwMode="auto">
            <a:xfrm>
              <a:off x="579726" y="4014564"/>
              <a:ext cx="1584325" cy="261937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Ozonung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28" name="Gerade Verbindung mit Pfeil 21"/>
            <p:cNvCxnSpPr>
              <a:cxnSpLocks noChangeShapeType="1"/>
            </p:cNvCxnSpPr>
            <p:nvPr/>
          </p:nvCxnSpPr>
          <p:spPr bwMode="auto">
            <a:xfrm>
              <a:off x="1302038" y="3701826"/>
              <a:ext cx="0" cy="31273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9" name="Textfeld 6"/>
            <p:cNvSpPr txBox="1">
              <a:spLocks noChangeArrowheads="1"/>
            </p:cNvSpPr>
            <p:nvPr/>
          </p:nvSpPr>
          <p:spPr bwMode="auto">
            <a:xfrm>
              <a:off x="593815" y="3414390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Kallek-Filter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0" name="Gerade Verbindung mit Pfeil 21"/>
            <p:cNvCxnSpPr>
              <a:cxnSpLocks noChangeShapeType="1"/>
            </p:cNvCxnSpPr>
            <p:nvPr/>
          </p:nvCxnSpPr>
          <p:spPr bwMode="auto">
            <a:xfrm>
              <a:off x="1313895" y="310165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1" name="Textfeld 19"/>
            <p:cNvSpPr txBox="1">
              <a:spLocks noChangeArrowheads="1"/>
            </p:cNvSpPr>
            <p:nvPr/>
          </p:nvSpPr>
          <p:spPr bwMode="auto">
            <a:xfrm>
              <a:off x="565438" y="2802533"/>
              <a:ext cx="1584325" cy="261937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Ultrafiltratioun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sp>
          <p:nvSpPr>
            <p:cNvPr id="32" name="Textfeld 6"/>
            <p:cNvSpPr txBox="1">
              <a:spLocks noChangeArrowheads="1"/>
            </p:cNvSpPr>
            <p:nvPr/>
          </p:nvSpPr>
          <p:spPr bwMode="auto">
            <a:xfrm>
              <a:off x="565438" y="4605114"/>
              <a:ext cx="1584325" cy="260350"/>
            </a:xfrm>
            <a:prstGeom prst="rect">
              <a:avLst/>
            </a:prstGeom>
            <a:solidFill>
              <a:srgbClr val="CFF5A9"/>
            </a:solidFill>
            <a:ln w="349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Bio-Filter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3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4290789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4" name="Textfeld 6"/>
            <p:cNvSpPr txBox="1">
              <a:spLocks noChangeArrowheads="1"/>
            </p:cNvSpPr>
            <p:nvPr/>
          </p:nvSpPr>
          <p:spPr bwMode="auto">
            <a:xfrm>
              <a:off x="565438" y="5168676"/>
              <a:ext cx="1584325" cy="261938"/>
            </a:xfrm>
            <a:prstGeom prst="rect">
              <a:avLst/>
            </a:prstGeom>
            <a:solidFill>
              <a:srgbClr val="CFF5A9"/>
            </a:solidFill>
            <a:ln w="349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Adsorptions</a:t>
              </a:r>
              <a:r>
                <a:rPr lang="lb-LU" altLang="fr-FR" sz="1100" b="1" dirty="0" smtClean="0">
                  <a:cs typeface="Arial Narrow" pitchFamily="-109" charset="0"/>
                </a:rPr>
                <a:t>-Filter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5" name="Gerade Verbindung mit Pfeil 23"/>
            <p:cNvCxnSpPr>
              <a:cxnSpLocks noChangeShapeType="1"/>
            </p:cNvCxnSpPr>
            <p:nvPr/>
          </p:nvCxnSpPr>
          <p:spPr bwMode="auto">
            <a:xfrm>
              <a:off x="1287751" y="4855939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6" name="Textfeld 6"/>
            <p:cNvSpPr txBox="1">
              <a:spLocks noChangeArrowheads="1"/>
            </p:cNvSpPr>
            <p:nvPr/>
          </p:nvSpPr>
          <p:spPr bwMode="auto">
            <a:xfrm>
              <a:off x="594013" y="5728295"/>
              <a:ext cx="1584325" cy="261938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smtClean="0">
                  <a:cs typeface="Arial Narrow" pitchFamily="-109" charset="0"/>
                </a:rPr>
                <a:t>UV-Behandlung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37" name="Gerade Verbindung mit Pfeil 21"/>
            <p:cNvCxnSpPr>
              <a:cxnSpLocks noChangeShapeType="1"/>
            </p:cNvCxnSpPr>
            <p:nvPr/>
          </p:nvCxnSpPr>
          <p:spPr bwMode="auto">
            <a:xfrm>
              <a:off x="1316326" y="5415558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8" name="Textfeld 6"/>
            <p:cNvSpPr txBox="1">
              <a:spLocks noChangeArrowheads="1"/>
            </p:cNvSpPr>
            <p:nvPr/>
          </p:nvSpPr>
          <p:spPr bwMode="auto">
            <a:xfrm>
              <a:off x="565438" y="6309320"/>
              <a:ext cx="1584325" cy="261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n"/>
                <a:defRPr kumimoji="1" sz="28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AAACD"/>
                </a:buClr>
                <a:buFont typeface="Times" pitchFamily="-109" charset="0"/>
                <a:buChar char="•"/>
                <a:defRPr kumimoji="1" sz="28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AAACD"/>
                </a:buClr>
                <a:buFont typeface="Wingdings" pitchFamily="-109" charset="2"/>
                <a:buChar char="§"/>
                <a:defRPr kumimoji="1" sz="22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95959"/>
                </a:buClr>
                <a:buFont typeface="Times" pitchFamily="-109" charset="0"/>
                <a:buChar char="•"/>
                <a:defRPr kumimoji="1" sz="2000">
                  <a:solidFill>
                    <a:srgbClr val="003366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95959"/>
                </a:buClr>
                <a:buChar char="-"/>
                <a:defRPr sz="2000">
                  <a:solidFill>
                    <a:schemeClr val="tx1"/>
                  </a:solidFill>
                  <a:latin typeface="Arial Narrow" pitchFamily="-109" charset="0"/>
                  <a:ea typeface="ＭＳ Ｐゴシック" pitchFamily="-109" charset="-128"/>
                  <a:cs typeface="Arial Narrow" pitchFamily="-109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lb-LU" altLang="fr-FR" sz="1100" b="1" dirty="0" err="1" smtClean="0">
                  <a:latin typeface="Arial" charset="0"/>
                </a:rPr>
                <a:t>Waasserverdeelung</a:t>
              </a:r>
              <a:endParaRPr kumimoji="0" lang="lb-LU" altLang="fr-FR" sz="1100" b="1" dirty="0" smtClean="0">
                <a:latin typeface="Arial" charset="0"/>
              </a:endParaRPr>
            </a:p>
          </p:txBody>
        </p:sp>
        <p:cxnSp>
          <p:nvCxnSpPr>
            <p:cNvPr id="39" name="Gerade Verbindung mit Pfeil 21"/>
            <p:cNvCxnSpPr>
              <a:cxnSpLocks noChangeShapeType="1"/>
            </p:cNvCxnSpPr>
            <p:nvPr/>
          </p:nvCxnSpPr>
          <p:spPr bwMode="auto">
            <a:xfrm>
              <a:off x="1287751" y="5996583"/>
              <a:ext cx="0" cy="312737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0" name="Textfeld 6"/>
            <p:cNvSpPr txBox="1">
              <a:spLocks noChangeArrowheads="1"/>
            </p:cNvSpPr>
            <p:nvPr/>
          </p:nvSpPr>
          <p:spPr bwMode="auto">
            <a:xfrm>
              <a:off x="540037" y="1656482"/>
              <a:ext cx="1584325" cy="260350"/>
            </a:xfrm>
            <a:prstGeom prst="rect">
              <a:avLst/>
            </a:prstGeom>
            <a:solidFill>
              <a:srgbClr val="CF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lb-LU" altLang="fr-FR" sz="1100" b="1" dirty="0" err="1" smtClean="0">
                  <a:cs typeface="Arial Narrow" pitchFamily="-109" charset="0"/>
                </a:rPr>
                <a:t>Virfiltratioun</a:t>
              </a:r>
              <a:endParaRPr lang="lb-LU" altLang="fr-FR" sz="1100" b="1" dirty="0">
                <a:cs typeface="Arial Narrow" pitchFamily="-109" charset="0"/>
              </a:endParaRPr>
            </a:p>
          </p:txBody>
        </p:sp>
        <p:cxnSp>
          <p:nvCxnSpPr>
            <p:cNvPr id="41" name="Gerade Verbindung mit Pfeil 21"/>
            <p:cNvCxnSpPr>
              <a:cxnSpLocks noChangeShapeType="1"/>
            </p:cNvCxnSpPr>
            <p:nvPr/>
          </p:nvCxnSpPr>
          <p:spPr bwMode="auto">
            <a:xfrm>
              <a:off x="1281400" y="1335807"/>
              <a:ext cx="0" cy="31432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04" name="Grupp 103"/>
          <p:cNvGrpSpPr/>
          <p:nvPr/>
        </p:nvGrpSpPr>
        <p:grpSpPr>
          <a:xfrm>
            <a:off x="6703641" y="313403"/>
            <a:ext cx="1914258" cy="2892484"/>
            <a:chOff x="6563710" y="3615409"/>
            <a:chExt cx="1914258" cy="2892484"/>
          </a:xfrm>
        </p:grpSpPr>
        <p:grpSp>
          <p:nvGrpSpPr>
            <p:cNvPr id="105" name="Grupp 104"/>
            <p:cNvGrpSpPr/>
            <p:nvPr/>
          </p:nvGrpSpPr>
          <p:grpSpPr>
            <a:xfrm>
              <a:off x="6595430" y="3615409"/>
              <a:ext cx="1882538" cy="2892484"/>
              <a:chOff x="3755772" y="2799088"/>
              <a:chExt cx="2128944" cy="3510230"/>
            </a:xfrm>
          </p:grpSpPr>
          <p:sp>
            <p:nvSpPr>
              <p:cNvPr id="107" name="Organigramm: Manuell Operatioun 106"/>
              <p:cNvSpPr/>
              <p:nvPr/>
            </p:nvSpPr>
            <p:spPr bwMode="auto">
              <a:xfrm flipV="1">
                <a:off x="3755772" y="4350521"/>
                <a:ext cx="1656184" cy="1958797"/>
              </a:xfrm>
              <a:prstGeom prst="flowChartManualOperation">
                <a:avLst/>
              </a:prstGeom>
              <a:solidFill>
                <a:srgbClr val="FFCC99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" name="Organigramm: Connecteur zu enger anerer Säit 107"/>
              <p:cNvSpPr/>
              <p:nvPr/>
            </p:nvSpPr>
            <p:spPr bwMode="auto">
              <a:xfrm rot="10800000">
                <a:off x="4951693" y="3289455"/>
                <a:ext cx="933023" cy="821059"/>
              </a:xfrm>
              <a:prstGeom prst="flowChartOffpageConnector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270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1680"/>
                  </a:lnSpc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" name="Fräi Form 108"/>
              <p:cNvSpPr/>
              <p:nvPr/>
            </p:nvSpPr>
            <p:spPr bwMode="auto">
              <a:xfrm>
                <a:off x="4470047" y="2799088"/>
                <a:ext cx="952743" cy="1558227"/>
              </a:xfrm>
              <a:custGeom>
                <a:avLst/>
                <a:gdLst>
                  <a:gd name="connsiteX0" fmla="*/ 125807 w 952743"/>
                  <a:gd name="connsiteY0" fmla="*/ 1558227 h 1558227"/>
                  <a:gd name="connsiteX1" fmla="*/ 38343 w 952743"/>
                  <a:gd name="connsiteY1" fmla="*/ 254213 h 1558227"/>
                  <a:gd name="connsiteX2" fmla="*/ 674447 w 952743"/>
                  <a:gd name="connsiteY2" fmla="*/ 15674 h 1558227"/>
                  <a:gd name="connsiteX3" fmla="*/ 952743 w 952743"/>
                  <a:gd name="connsiteY3" fmla="*/ 492752 h 1558227"/>
                  <a:gd name="connsiteX4" fmla="*/ 952743 w 952743"/>
                  <a:gd name="connsiteY4" fmla="*/ 492752 h 155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743" h="1558227">
                    <a:moveTo>
                      <a:pt x="125807" y="1558227"/>
                    </a:moveTo>
                    <a:cubicBezTo>
                      <a:pt x="36355" y="1034766"/>
                      <a:pt x="-53097" y="511305"/>
                      <a:pt x="38343" y="254213"/>
                    </a:cubicBezTo>
                    <a:cubicBezTo>
                      <a:pt x="129783" y="-2879"/>
                      <a:pt x="522047" y="-24083"/>
                      <a:pt x="674447" y="15674"/>
                    </a:cubicBezTo>
                    <a:cubicBezTo>
                      <a:pt x="826847" y="55431"/>
                      <a:pt x="952743" y="492752"/>
                      <a:pt x="952743" y="492752"/>
                    </a:cubicBezTo>
                    <a:lnTo>
                      <a:pt x="952743" y="492752"/>
                    </a:lnTo>
                  </a:path>
                </a:pathLst>
              </a:custGeom>
              <a:noFill/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lb-L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0" name="Riichte Connecteur 109"/>
              <p:cNvCxnSpPr/>
              <p:nvPr/>
            </p:nvCxnSpPr>
            <p:spPr bwMode="auto">
              <a:xfrm>
                <a:off x="3755772" y="6237312"/>
                <a:ext cx="153384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Riichte Connecteur 110"/>
              <p:cNvCxnSpPr/>
              <p:nvPr/>
            </p:nvCxnSpPr>
            <p:spPr bwMode="auto">
              <a:xfrm>
                <a:off x="5076056" y="4350521"/>
                <a:ext cx="213563" cy="18867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Riichte Connecteur 111"/>
              <p:cNvCxnSpPr/>
              <p:nvPr/>
            </p:nvCxnSpPr>
            <p:spPr bwMode="auto">
              <a:xfrm>
                <a:off x="5289619" y="6237312"/>
                <a:ext cx="122337" cy="7200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6" name="Textfeld 105"/>
            <p:cNvSpPr txBox="1"/>
            <p:nvPr/>
          </p:nvSpPr>
          <p:spPr>
            <a:xfrm>
              <a:off x="6563710" y="5647229"/>
              <a:ext cx="1419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b-LU" sz="2400" b="1" dirty="0" err="1" smtClean="0"/>
                <a:t>gelöste</a:t>
              </a:r>
              <a:endParaRPr lang="lb-LU" sz="2400" b="1" dirty="0"/>
            </a:p>
            <a:p>
              <a:pPr algn="ctr"/>
              <a:r>
                <a:rPr lang="lb-LU" sz="2400" b="1" dirty="0" err="1" smtClean="0"/>
                <a:t>Organik</a:t>
              </a:r>
              <a:endParaRPr lang="lb-L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4121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2704743"/>
            <a:ext cx="3567580" cy="2308433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29" y="2708644"/>
            <a:ext cx="3456483" cy="2304532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2261721" y="1703735"/>
            <a:ext cx="6866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Desinfektion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mat UV-Liicht</a:t>
            </a:r>
          </a:p>
          <a:p>
            <a:pPr marL="992188" lvl="3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Schädigung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der DNA der Bakterien</a:t>
            </a:r>
            <a:r>
              <a:rPr kumimoji="1" lang="lb-LU" sz="2000" dirty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und Viren</a:t>
            </a:r>
            <a:endParaRPr kumimoji="1" lang="lb-LU" sz="2000" dirty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  <a:p>
            <a:pPr marL="633413" lvl="3">
              <a:spcBef>
                <a:spcPts val="1500"/>
              </a:spcBef>
              <a:buClr>
                <a:srgbClr val="3AAACD"/>
              </a:buClr>
              <a:defRPr/>
            </a:pPr>
            <a:endParaRPr kumimoji="1" lang="lb-LU" sz="2000" dirty="0" smtClean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kumimoji="1" lang="lb-LU" sz="2000" dirty="0" smtClean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kumimoji="1" lang="lb-LU" sz="2000" dirty="0" smtClean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endParaRPr kumimoji="1" lang="lb-LU" sz="2000" dirty="0" smtClean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  <a:p>
            <a:pPr marL="176213" lvl="2">
              <a:spcBef>
                <a:spcPts val="1500"/>
              </a:spcBef>
              <a:buClr>
                <a:srgbClr val="3AAACD"/>
              </a:buClr>
              <a:defRPr/>
            </a:pPr>
            <a:endParaRPr kumimoji="1" lang="lb-LU" sz="2000" dirty="0" smtClean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4 UV-</a:t>
            </a: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Strahler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(3+1)</a:t>
            </a:r>
          </a:p>
          <a:p>
            <a:pPr marL="534988" lvl="2" indent="-358775">
              <a:spcBef>
                <a:spcPts val="1500"/>
              </a:spcBef>
              <a:buClr>
                <a:srgbClr val="3AAACD"/>
              </a:buClr>
              <a:buFont typeface="Arial" charset="0"/>
              <a:buChar char="•"/>
              <a:defRPr/>
            </a:pP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Zusätzlich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 fir </a:t>
            </a:r>
            <a:r>
              <a:rPr kumimoji="1" lang="lb-LU" sz="2000" dirty="0" err="1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Ubergangszeit</a:t>
            </a:r>
            <a:r>
              <a:rPr kumimoji="1" lang="lb-LU" sz="2000" dirty="0" smtClean="0">
                <a:solidFill>
                  <a:srgbClr val="003366"/>
                </a:solidFill>
                <a:latin typeface="Arial Narrow"/>
                <a:ea typeface="ＭＳ Ｐゴシック" charset="-128"/>
                <a:cs typeface="Arial Narrow"/>
              </a:rPr>
              <a:t>: NaOCl</a:t>
            </a:r>
            <a:endParaRPr kumimoji="1" lang="lb-LU" sz="2000" dirty="0">
              <a:solidFill>
                <a:srgbClr val="003366"/>
              </a:solidFill>
              <a:latin typeface="Arial Narrow"/>
              <a:ea typeface="ＭＳ Ｐゴシック" charset="-128"/>
              <a:cs typeface="Arial Narrow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UV-Desinfektion</a:t>
            </a:r>
            <a:endParaRPr lang="de-DE" dirty="0"/>
          </a:p>
        </p:txBody>
      </p:sp>
      <p:sp>
        <p:nvSpPr>
          <p:cNvPr id="23" name="Textfeld 6"/>
          <p:cNvSpPr txBox="1">
            <a:spLocks noChangeArrowheads="1"/>
          </p:cNvSpPr>
          <p:nvPr/>
        </p:nvSpPr>
        <p:spPr bwMode="auto">
          <a:xfrm>
            <a:off x="531526" y="1074197"/>
            <a:ext cx="1584325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n"/>
              <a:defRPr kumimoji="1" sz="28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itchFamily="-109" charset="0"/>
              <a:buChar char="•"/>
              <a:defRPr kumimoji="1" sz="28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§"/>
              <a:defRPr kumimoji="1" sz="22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itchFamily="-109" charset="0"/>
              <a:buChar char="•"/>
              <a:defRPr kumimoji="1" sz="20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lb-LU" altLang="fr-FR" sz="1100" b="1" dirty="0" smtClean="0">
                <a:latin typeface="Arial" charset="0"/>
              </a:rPr>
              <a:t>Stauséi</a:t>
            </a:r>
          </a:p>
        </p:txBody>
      </p:sp>
      <p:sp>
        <p:nvSpPr>
          <p:cNvPr id="24" name="Textfeld 6"/>
          <p:cNvSpPr txBox="1">
            <a:spLocks noChangeArrowheads="1"/>
          </p:cNvSpPr>
          <p:nvPr/>
        </p:nvSpPr>
        <p:spPr bwMode="auto">
          <a:xfrm>
            <a:off x="540038" y="2237383"/>
            <a:ext cx="1584325" cy="260350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lb-LU" altLang="fr-FR" sz="1100" b="1" dirty="0" err="1" smtClean="0">
                <a:cs typeface="Arial Narrow" pitchFamily="-109" charset="0"/>
              </a:rPr>
              <a:t>Flockung</a:t>
            </a:r>
            <a:endParaRPr lang="lb-LU" altLang="fr-FR" sz="1100" b="1" dirty="0">
              <a:cs typeface="Arial Narrow" pitchFamily="-109" charset="0"/>
            </a:endParaRPr>
          </a:p>
        </p:txBody>
      </p:sp>
      <p:cxnSp>
        <p:nvCxnSpPr>
          <p:cNvPr id="25" name="Gerade Verbindung mit Pfeil 21"/>
          <p:cNvCxnSpPr>
            <a:cxnSpLocks noChangeShapeType="1"/>
          </p:cNvCxnSpPr>
          <p:nvPr/>
        </p:nvCxnSpPr>
        <p:spPr bwMode="auto">
          <a:xfrm>
            <a:off x="1281401" y="1916708"/>
            <a:ext cx="0" cy="314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" name="Gerade Verbindung mit Pfeil 21"/>
          <p:cNvCxnSpPr>
            <a:cxnSpLocks noChangeShapeType="1"/>
          </p:cNvCxnSpPr>
          <p:nvPr/>
        </p:nvCxnSpPr>
        <p:spPr bwMode="auto">
          <a:xfrm>
            <a:off x="1287751" y="2489795"/>
            <a:ext cx="0" cy="3127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9" name="Textfeld 6"/>
          <p:cNvSpPr txBox="1">
            <a:spLocks noChangeArrowheads="1"/>
          </p:cNvSpPr>
          <p:nvPr/>
        </p:nvSpPr>
        <p:spPr bwMode="auto">
          <a:xfrm>
            <a:off x="579726" y="4014564"/>
            <a:ext cx="1584325" cy="261937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lb-LU" altLang="fr-FR" sz="1100" b="1" dirty="0" err="1" smtClean="0">
                <a:cs typeface="Arial Narrow" pitchFamily="-109" charset="0"/>
              </a:rPr>
              <a:t>Ozonung</a:t>
            </a:r>
            <a:endParaRPr lang="lb-LU" altLang="fr-FR" sz="1100" b="1" dirty="0">
              <a:cs typeface="Arial Narrow" pitchFamily="-109" charset="0"/>
            </a:endParaRPr>
          </a:p>
        </p:txBody>
      </p:sp>
      <p:cxnSp>
        <p:nvCxnSpPr>
          <p:cNvPr id="30" name="Gerade Verbindung mit Pfeil 21"/>
          <p:cNvCxnSpPr>
            <a:cxnSpLocks noChangeShapeType="1"/>
          </p:cNvCxnSpPr>
          <p:nvPr/>
        </p:nvCxnSpPr>
        <p:spPr bwMode="auto">
          <a:xfrm>
            <a:off x="1302038" y="3701826"/>
            <a:ext cx="0" cy="3127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1" name="Textfeld 6"/>
          <p:cNvSpPr txBox="1">
            <a:spLocks noChangeArrowheads="1"/>
          </p:cNvSpPr>
          <p:nvPr/>
        </p:nvSpPr>
        <p:spPr bwMode="auto">
          <a:xfrm>
            <a:off x="593815" y="3414390"/>
            <a:ext cx="1584325" cy="261938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lb-LU" altLang="fr-FR" sz="1100" b="1" dirty="0" smtClean="0">
                <a:cs typeface="Arial Narrow" pitchFamily="-109" charset="0"/>
              </a:rPr>
              <a:t>Kallek-Filter</a:t>
            </a:r>
            <a:endParaRPr lang="lb-LU" altLang="fr-FR" sz="1100" b="1" dirty="0">
              <a:cs typeface="Arial Narrow" pitchFamily="-109" charset="0"/>
            </a:endParaRPr>
          </a:p>
        </p:txBody>
      </p:sp>
      <p:cxnSp>
        <p:nvCxnSpPr>
          <p:cNvPr id="32" name="Gerade Verbindung mit Pfeil 21"/>
          <p:cNvCxnSpPr>
            <a:cxnSpLocks noChangeShapeType="1"/>
          </p:cNvCxnSpPr>
          <p:nvPr/>
        </p:nvCxnSpPr>
        <p:spPr bwMode="auto">
          <a:xfrm>
            <a:off x="1313895" y="3101653"/>
            <a:ext cx="0" cy="3127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3" name="Textfeld 19"/>
          <p:cNvSpPr txBox="1">
            <a:spLocks noChangeArrowheads="1"/>
          </p:cNvSpPr>
          <p:nvPr/>
        </p:nvSpPr>
        <p:spPr bwMode="auto">
          <a:xfrm>
            <a:off x="565438" y="2802533"/>
            <a:ext cx="1584325" cy="261937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lb-LU" altLang="fr-FR" sz="1100" b="1" dirty="0" err="1" smtClean="0">
                <a:cs typeface="Arial Narrow" pitchFamily="-109" charset="0"/>
              </a:rPr>
              <a:t>Ultrafiltratioun</a:t>
            </a:r>
            <a:endParaRPr lang="lb-LU" altLang="fr-FR" sz="1100" b="1" dirty="0">
              <a:cs typeface="Arial Narrow" pitchFamily="-109" charset="0"/>
            </a:endParaRPr>
          </a:p>
        </p:txBody>
      </p:sp>
      <p:sp>
        <p:nvSpPr>
          <p:cNvPr id="34" name="Textfeld 6"/>
          <p:cNvSpPr txBox="1">
            <a:spLocks noChangeArrowheads="1"/>
          </p:cNvSpPr>
          <p:nvPr/>
        </p:nvSpPr>
        <p:spPr bwMode="auto">
          <a:xfrm>
            <a:off x="565438" y="4605114"/>
            <a:ext cx="1584325" cy="260350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lb-LU" altLang="fr-FR" sz="1100" b="1" dirty="0" smtClean="0">
                <a:cs typeface="Arial Narrow" pitchFamily="-109" charset="0"/>
              </a:rPr>
              <a:t>Bio-Filter</a:t>
            </a:r>
            <a:endParaRPr lang="lb-LU" altLang="fr-FR" sz="1100" b="1" dirty="0">
              <a:cs typeface="Arial Narrow" pitchFamily="-109" charset="0"/>
            </a:endParaRPr>
          </a:p>
        </p:txBody>
      </p:sp>
      <p:cxnSp>
        <p:nvCxnSpPr>
          <p:cNvPr id="35" name="Gerade Verbindung mit Pfeil 21"/>
          <p:cNvCxnSpPr>
            <a:cxnSpLocks noChangeShapeType="1"/>
          </p:cNvCxnSpPr>
          <p:nvPr/>
        </p:nvCxnSpPr>
        <p:spPr bwMode="auto">
          <a:xfrm>
            <a:off x="1287751" y="4290789"/>
            <a:ext cx="0" cy="314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" name="Textfeld 6"/>
          <p:cNvSpPr txBox="1">
            <a:spLocks noChangeArrowheads="1"/>
          </p:cNvSpPr>
          <p:nvPr/>
        </p:nvSpPr>
        <p:spPr bwMode="auto">
          <a:xfrm>
            <a:off x="565438" y="5168676"/>
            <a:ext cx="1584325" cy="261938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lb-LU" altLang="fr-FR" sz="1100" b="1" dirty="0" err="1" smtClean="0">
                <a:cs typeface="Arial Narrow" pitchFamily="-109" charset="0"/>
              </a:rPr>
              <a:t>Adsorptions</a:t>
            </a:r>
            <a:r>
              <a:rPr lang="lb-LU" altLang="fr-FR" sz="1100" b="1" dirty="0" smtClean="0">
                <a:cs typeface="Arial Narrow" pitchFamily="-109" charset="0"/>
              </a:rPr>
              <a:t>-Filter</a:t>
            </a:r>
            <a:endParaRPr lang="lb-LU" altLang="fr-FR" sz="1100" b="1" dirty="0">
              <a:cs typeface="Arial Narrow" pitchFamily="-109" charset="0"/>
            </a:endParaRPr>
          </a:p>
        </p:txBody>
      </p:sp>
      <p:cxnSp>
        <p:nvCxnSpPr>
          <p:cNvPr id="37" name="Gerade Verbindung mit Pfeil 23"/>
          <p:cNvCxnSpPr>
            <a:cxnSpLocks noChangeShapeType="1"/>
          </p:cNvCxnSpPr>
          <p:nvPr/>
        </p:nvCxnSpPr>
        <p:spPr bwMode="auto">
          <a:xfrm>
            <a:off x="1287751" y="4855939"/>
            <a:ext cx="0" cy="3127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8" name="Textfeld 6"/>
          <p:cNvSpPr txBox="1">
            <a:spLocks noChangeArrowheads="1"/>
          </p:cNvSpPr>
          <p:nvPr/>
        </p:nvSpPr>
        <p:spPr bwMode="auto">
          <a:xfrm>
            <a:off x="594013" y="5728295"/>
            <a:ext cx="1584325" cy="261938"/>
          </a:xfrm>
          <a:prstGeom prst="rect">
            <a:avLst/>
          </a:prstGeom>
          <a:solidFill>
            <a:srgbClr val="CFF5A9"/>
          </a:solidFill>
          <a:ln w="349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lb-LU" altLang="fr-FR" sz="1100" b="1" dirty="0" smtClean="0">
                <a:cs typeface="Arial Narrow" pitchFamily="-109" charset="0"/>
              </a:rPr>
              <a:t>UV-Behandlung</a:t>
            </a:r>
            <a:endParaRPr lang="lb-LU" altLang="fr-FR" sz="1100" b="1" dirty="0">
              <a:cs typeface="Arial Narrow" pitchFamily="-109" charset="0"/>
            </a:endParaRPr>
          </a:p>
        </p:txBody>
      </p:sp>
      <p:cxnSp>
        <p:nvCxnSpPr>
          <p:cNvPr id="39" name="Gerade Verbindung mit Pfeil 21"/>
          <p:cNvCxnSpPr>
            <a:cxnSpLocks noChangeShapeType="1"/>
          </p:cNvCxnSpPr>
          <p:nvPr/>
        </p:nvCxnSpPr>
        <p:spPr bwMode="auto">
          <a:xfrm>
            <a:off x="1316326" y="5415558"/>
            <a:ext cx="0" cy="3127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0" name="Textfeld 6"/>
          <p:cNvSpPr txBox="1">
            <a:spLocks noChangeArrowheads="1"/>
          </p:cNvSpPr>
          <p:nvPr/>
        </p:nvSpPr>
        <p:spPr bwMode="auto">
          <a:xfrm>
            <a:off x="565438" y="6309320"/>
            <a:ext cx="1584325" cy="2619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n"/>
              <a:defRPr kumimoji="1" sz="28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itchFamily="-109" charset="0"/>
              <a:buChar char="•"/>
              <a:defRPr kumimoji="1" sz="28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2pPr>
            <a:lvl3pPr marL="1143000" indent="-228600">
              <a:spcBef>
                <a:spcPct val="20000"/>
              </a:spcBef>
              <a:buClr>
                <a:srgbClr val="3AAACD"/>
              </a:buClr>
              <a:buFont typeface="Wingdings" pitchFamily="-109" charset="2"/>
              <a:buChar char="§"/>
              <a:defRPr kumimoji="1" sz="22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itchFamily="-109" charset="0"/>
              <a:buChar char="•"/>
              <a:defRPr kumimoji="1" sz="2000">
                <a:solidFill>
                  <a:srgbClr val="003366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itchFamily="-109" charset="0"/>
                <a:ea typeface="ＭＳ Ｐゴシック" pitchFamily="-109" charset="-128"/>
                <a:cs typeface="Arial Narrow" pitchFamily="-109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lb-LU" altLang="fr-FR" sz="1100" b="1" dirty="0" err="1" smtClean="0">
                <a:latin typeface="Arial" charset="0"/>
              </a:rPr>
              <a:t>Waasserverdeelung</a:t>
            </a:r>
            <a:endParaRPr kumimoji="0" lang="lb-LU" altLang="fr-FR" sz="1100" b="1" dirty="0" smtClean="0">
              <a:latin typeface="Arial" charset="0"/>
            </a:endParaRPr>
          </a:p>
        </p:txBody>
      </p:sp>
      <p:cxnSp>
        <p:nvCxnSpPr>
          <p:cNvPr id="41" name="Gerade Verbindung mit Pfeil 21"/>
          <p:cNvCxnSpPr>
            <a:cxnSpLocks noChangeShapeType="1"/>
          </p:cNvCxnSpPr>
          <p:nvPr/>
        </p:nvCxnSpPr>
        <p:spPr bwMode="auto">
          <a:xfrm>
            <a:off x="1287751" y="5996583"/>
            <a:ext cx="0" cy="3127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2" name="Textfeld 6"/>
          <p:cNvSpPr txBox="1">
            <a:spLocks noChangeArrowheads="1"/>
          </p:cNvSpPr>
          <p:nvPr/>
        </p:nvSpPr>
        <p:spPr bwMode="auto">
          <a:xfrm>
            <a:off x="540037" y="1656482"/>
            <a:ext cx="1584325" cy="260350"/>
          </a:xfrm>
          <a:prstGeom prst="rect">
            <a:avLst/>
          </a:prstGeom>
          <a:solidFill>
            <a:srgbClr val="CFF5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lb-LU" altLang="fr-FR" sz="1100" b="1" dirty="0" err="1" smtClean="0">
                <a:cs typeface="Arial Narrow" pitchFamily="-109" charset="0"/>
              </a:rPr>
              <a:t>Virfiltratioun</a:t>
            </a:r>
            <a:endParaRPr lang="lb-LU" altLang="fr-FR" sz="1100" b="1" dirty="0">
              <a:cs typeface="Arial Narrow" pitchFamily="-109" charset="0"/>
            </a:endParaRPr>
          </a:p>
        </p:txBody>
      </p:sp>
      <p:cxnSp>
        <p:nvCxnSpPr>
          <p:cNvPr id="43" name="Gerade Verbindung mit Pfeil 21"/>
          <p:cNvCxnSpPr>
            <a:cxnSpLocks noChangeShapeType="1"/>
          </p:cNvCxnSpPr>
          <p:nvPr/>
        </p:nvCxnSpPr>
        <p:spPr bwMode="auto">
          <a:xfrm>
            <a:off x="1281400" y="1335807"/>
            <a:ext cx="0" cy="314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742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Schnëtt</a:t>
            </a:r>
            <a:r>
              <a:rPr lang="de-DE" dirty="0" smtClean="0"/>
              <a:t> </a:t>
            </a:r>
            <a:r>
              <a:rPr lang="de-DE" dirty="0" err="1" smtClean="0"/>
              <a:t>Opbereedungsanlag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" y="1412776"/>
            <a:ext cx="9136871" cy="270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99" name="Group 109"/>
          <p:cNvGrpSpPr>
            <a:grpSpLocks noChangeAspect="1"/>
          </p:cNvGrpSpPr>
          <p:nvPr/>
        </p:nvGrpSpPr>
        <p:grpSpPr bwMode="auto">
          <a:xfrm>
            <a:off x="301625" y="1556792"/>
            <a:ext cx="6557963" cy="2366962"/>
            <a:chOff x="190" y="987"/>
            <a:chExt cx="4131" cy="1491"/>
          </a:xfrm>
        </p:grpSpPr>
        <p:sp>
          <p:nvSpPr>
            <p:cNvPr id="1100" name="AutoShape 108"/>
            <p:cNvSpPr>
              <a:spLocks noChangeAspect="1" noChangeArrowheads="1" noTextEdit="1"/>
            </p:cNvSpPr>
            <p:nvPr/>
          </p:nvSpPr>
          <p:spPr bwMode="auto">
            <a:xfrm>
              <a:off x="190" y="987"/>
              <a:ext cx="4131" cy="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b-LU"/>
            </a:p>
          </p:txBody>
        </p:sp>
        <p:sp>
          <p:nvSpPr>
            <p:cNvPr id="1101" name="Rectangle 110"/>
            <p:cNvSpPr>
              <a:spLocks noChangeArrowheads="1"/>
            </p:cNvSpPr>
            <p:nvPr/>
          </p:nvSpPr>
          <p:spPr bwMode="auto">
            <a:xfrm>
              <a:off x="182" y="983"/>
              <a:ext cx="10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02" name="Group 113"/>
            <p:cNvGrpSpPr>
              <a:grpSpLocks/>
            </p:cNvGrpSpPr>
            <p:nvPr/>
          </p:nvGrpSpPr>
          <p:grpSpPr bwMode="auto">
            <a:xfrm>
              <a:off x="195" y="1952"/>
              <a:ext cx="612" cy="250"/>
              <a:chOff x="195" y="1952"/>
              <a:chExt cx="612" cy="250"/>
            </a:xfrm>
          </p:grpSpPr>
          <p:sp>
            <p:nvSpPr>
              <p:cNvPr id="1198" name="Rectangle 111"/>
              <p:cNvSpPr>
                <a:spLocks noChangeArrowheads="1"/>
              </p:cNvSpPr>
              <p:nvPr/>
            </p:nvSpPr>
            <p:spPr bwMode="auto">
              <a:xfrm>
                <a:off x="195" y="1952"/>
                <a:ext cx="612" cy="2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  <p:sp>
            <p:nvSpPr>
              <p:cNvPr id="1199" name="Rectangle 112"/>
              <p:cNvSpPr>
                <a:spLocks noChangeArrowheads="1"/>
              </p:cNvSpPr>
              <p:nvPr/>
            </p:nvSpPr>
            <p:spPr bwMode="auto">
              <a:xfrm>
                <a:off x="195" y="1952"/>
                <a:ext cx="612" cy="250"/>
              </a:xfrm>
              <a:prstGeom prst="rect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</p:grpSp>
        <p:sp>
          <p:nvSpPr>
            <p:cNvPr id="1103" name="Rectangle 114"/>
            <p:cNvSpPr>
              <a:spLocks noChangeArrowheads="1"/>
            </p:cNvSpPr>
            <p:nvPr/>
          </p:nvSpPr>
          <p:spPr bwMode="auto">
            <a:xfrm>
              <a:off x="322" y="2003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(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4" name="Rectangle 115"/>
            <p:cNvSpPr>
              <a:spLocks noChangeArrowheads="1"/>
            </p:cNvSpPr>
            <p:nvPr/>
          </p:nvSpPr>
          <p:spPr bwMode="auto">
            <a:xfrm>
              <a:off x="342" y="2003"/>
              <a:ext cx="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5" name="Rectangle 116"/>
            <p:cNvSpPr>
              <a:spLocks noChangeArrowheads="1"/>
            </p:cNvSpPr>
            <p:nvPr/>
          </p:nvSpPr>
          <p:spPr bwMode="auto">
            <a:xfrm>
              <a:off x="374" y="2003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)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6" name="Rectangle 117"/>
            <p:cNvSpPr>
              <a:spLocks noChangeArrowheads="1"/>
            </p:cNvSpPr>
            <p:nvPr/>
          </p:nvSpPr>
          <p:spPr bwMode="auto">
            <a:xfrm>
              <a:off x="394" y="2003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7" name="Rectangle 118"/>
            <p:cNvSpPr>
              <a:spLocks noChangeArrowheads="1"/>
            </p:cNvSpPr>
            <p:nvPr/>
          </p:nvSpPr>
          <p:spPr bwMode="auto">
            <a:xfrm>
              <a:off x="408" y="2003"/>
              <a:ext cx="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R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8" name="Rectangle 119"/>
            <p:cNvSpPr>
              <a:spLocks noChangeArrowheads="1"/>
            </p:cNvSpPr>
            <p:nvPr/>
          </p:nvSpPr>
          <p:spPr bwMode="auto">
            <a:xfrm>
              <a:off x="444" y="2003"/>
              <a:ext cx="31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éservoirs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9" name="Rectangle 120"/>
            <p:cNvSpPr>
              <a:spLocks noChangeArrowheads="1"/>
            </p:cNvSpPr>
            <p:nvPr/>
          </p:nvSpPr>
          <p:spPr bwMode="auto">
            <a:xfrm>
              <a:off x="374" y="2093"/>
              <a:ext cx="2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eau br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0" name="Rectangle 121"/>
            <p:cNvSpPr>
              <a:spLocks noChangeArrowheads="1"/>
            </p:cNvSpPr>
            <p:nvPr/>
          </p:nvSpPr>
          <p:spPr bwMode="auto">
            <a:xfrm>
              <a:off x="543" y="2093"/>
              <a:ext cx="7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u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1" name="Rectangle 122"/>
            <p:cNvSpPr>
              <a:spLocks noChangeArrowheads="1"/>
            </p:cNvSpPr>
            <p:nvPr/>
          </p:nvSpPr>
          <p:spPr bwMode="auto">
            <a:xfrm>
              <a:off x="577" y="2093"/>
              <a:ext cx="6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2" name="Rectangle 123"/>
            <p:cNvSpPr>
              <a:spLocks noChangeArrowheads="1"/>
            </p:cNvSpPr>
            <p:nvPr/>
          </p:nvSpPr>
          <p:spPr bwMode="auto">
            <a:xfrm>
              <a:off x="599" y="2093"/>
              <a:ext cx="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3" name="Rectangle 124"/>
            <p:cNvSpPr>
              <a:spLocks noChangeArrowheads="1"/>
            </p:cNvSpPr>
            <p:nvPr/>
          </p:nvSpPr>
          <p:spPr bwMode="auto">
            <a:xfrm>
              <a:off x="630" y="2093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4" name="Rectangle 125"/>
            <p:cNvSpPr>
              <a:spLocks noChangeArrowheads="1"/>
            </p:cNvSpPr>
            <p:nvPr/>
          </p:nvSpPr>
          <p:spPr bwMode="auto">
            <a:xfrm>
              <a:off x="501" y="2313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15" name="Group 128"/>
            <p:cNvGrpSpPr>
              <a:grpSpLocks/>
            </p:cNvGrpSpPr>
            <p:nvPr/>
          </p:nvGrpSpPr>
          <p:grpSpPr bwMode="auto">
            <a:xfrm>
              <a:off x="3624" y="992"/>
              <a:ext cx="684" cy="249"/>
              <a:chOff x="3624" y="992"/>
              <a:chExt cx="684" cy="249"/>
            </a:xfrm>
          </p:grpSpPr>
          <p:sp>
            <p:nvSpPr>
              <p:cNvPr id="1196" name="Rectangle 126"/>
              <p:cNvSpPr>
                <a:spLocks noChangeArrowheads="1"/>
              </p:cNvSpPr>
              <p:nvPr/>
            </p:nvSpPr>
            <p:spPr bwMode="auto">
              <a:xfrm>
                <a:off x="3624" y="992"/>
                <a:ext cx="684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  <p:sp>
            <p:nvSpPr>
              <p:cNvPr id="1197" name="Rectangle 127"/>
              <p:cNvSpPr>
                <a:spLocks noChangeArrowheads="1"/>
              </p:cNvSpPr>
              <p:nvPr/>
            </p:nvSpPr>
            <p:spPr bwMode="auto">
              <a:xfrm>
                <a:off x="3624" y="992"/>
                <a:ext cx="684" cy="249"/>
              </a:xfrm>
              <a:prstGeom prst="rect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</p:grpSp>
        <p:sp>
          <p:nvSpPr>
            <p:cNvPr id="1116" name="Rectangle 129"/>
            <p:cNvSpPr>
              <a:spLocks noChangeArrowheads="1"/>
            </p:cNvSpPr>
            <p:nvPr/>
          </p:nvSpPr>
          <p:spPr bwMode="auto">
            <a:xfrm>
              <a:off x="3803" y="1043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(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7" name="Rectangle 130"/>
            <p:cNvSpPr>
              <a:spLocks noChangeArrowheads="1"/>
            </p:cNvSpPr>
            <p:nvPr/>
          </p:nvSpPr>
          <p:spPr bwMode="auto">
            <a:xfrm>
              <a:off x="3823" y="1043"/>
              <a:ext cx="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8" name="Rectangle 131"/>
            <p:cNvSpPr>
              <a:spLocks noChangeArrowheads="1"/>
            </p:cNvSpPr>
            <p:nvPr/>
          </p:nvSpPr>
          <p:spPr bwMode="auto">
            <a:xfrm>
              <a:off x="3856" y="1043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)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9" name="Rectangle 132"/>
            <p:cNvSpPr>
              <a:spLocks noChangeArrowheads="1"/>
            </p:cNvSpPr>
            <p:nvPr/>
          </p:nvSpPr>
          <p:spPr bwMode="auto">
            <a:xfrm>
              <a:off x="3876" y="1043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0" name="Rectangle 133"/>
            <p:cNvSpPr>
              <a:spLocks noChangeArrowheads="1"/>
            </p:cNvSpPr>
            <p:nvPr/>
          </p:nvSpPr>
          <p:spPr bwMode="auto">
            <a:xfrm>
              <a:off x="3892" y="1043"/>
              <a:ext cx="31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Filtration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1" name="Rectangle 134"/>
            <p:cNvSpPr>
              <a:spLocks noChangeArrowheads="1"/>
            </p:cNvSpPr>
            <p:nvPr/>
          </p:nvSpPr>
          <p:spPr bwMode="auto">
            <a:xfrm>
              <a:off x="3788" y="1133"/>
              <a:ext cx="42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membranaire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2" name="Rectangle 135"/>
            <p:cNvSpPr>
              <a:spLocks noChangeArrowheads="1"/>
            </p:cNvSpPr>
            <p:nvPr/>
          </p:nvSpPr>
          <p:spPr bwMode="auto">
            <a:xfrm>
              <a:off x="4144" y="1133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3" name="Rectangle 136"/>
            <p:cNvSpPr>
              <a:spLocks noChangeArrowheads="1"/>
            </p:cNvSpPr>
            <p:nvPr/>
          </p:nvSpPr>
          <p:spPr bwMode="auto">
            <a:xfrm>
              <a:off x="3966" y="1353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4" name="Freeform 137"/>
            <p:cNvSpPr>
              <a:spLocks noEditPoints="1"/>
            </p:cNvSpPr>
            <p:nvPr/>
          </p:nvSpPr>
          <p:spPr bwMode="auto">
            <a:xfrm>
              <a:off x="800" y="1321"/>
              <a:ext cx="2676" cy="762"/>
            </a:xfrm>
            <a:custGeom>
              <a:avLst/>
              <a:gdLst>
                <a:gd name="T0" fmla="*/ 33 w 13820"/>
                <a:gd name="T1" fmla="*/ 3867 h 3933"/>
                <a:gd name="T2" fmla="*/ 2327 w 13820"/>
                <a:gd name="T3" fmla="*/ 3867 h 3933"/>
                <a:gd name="T4" fmla="*/ 2293 w 13820"/>
                <a:gd name="T5" fmla="*/ 3900 h 3933"/>
                <a:gd name="T6" fmla="*/ 2293 w 13820"/>
                <a:gd name="T7" fmla="*/ 200 h 3933"/>
                <a:gd name="T8" fmla="*/ 2327 w 13820"/>
                <a:gd name="T9" fmla="*/ 167 h 3933"/>
                <a:gd name="T10" fmla="*/ 13487 w 13820"/>
                <a:gd name="T11" fmla="*/ 167 h 3933"/>
                <a:gd name="T12" fmla="*/ 13520 w 13820"/>
                <a:gd name="T13" fmla="*/ 200 h 3933"/>
                <a:gd name="T14" fmla="*/ 13487 w 13820"/>
                <a:gd name="T15" fmla="*/ 233 h 3933"/>
                <a:gd name="T16" fmla="*/ 2327 w 13820"/>
                <a:gd name="T17" fmla="*/ 233 h 3933"/>
                <a:gd name="T18" fmla="*/ 2360 w 13820"/>
                <a:gd name="T19" fmla="*/ 200 h 3933"/>
                <a:gd name="T20" fmla="*/ 2360 w 13820"/>
                <a:gd name="T21" fmla="*/ 3900 h 3933"/>
                <a:gd name="T22" fmla="*/ 2327 w 13820"/>
                <a:gd name="T23" fmla="*/ 3933 h 3933"/>
                <a:gd name="T24" fmla="*/ 33 w 13820"/>
                <a:gd name="T25" fmla="*/ 3933 h 3933"/>
                <a:gd name="T26" fmla="*/ 0 w 13820"/>
                <a:gd name="T27" fmla="*/ 3900 h 3933"/>
                <a:gd name="T28" fmla="*/ 33 w 13820"/>
                <a:gd name="T29" fmla="*/ 3867 h 3933"/>
                <a:gd name="T30" fmla="*/ 13420 w 13820"/>
                <a:gd name="T31" fmla="*/ 0 h 3933"/>
                <a:gd name="T32" fmla="*/ 13820 w 13820"/>
                <a:gd name="T33" fmla="*/ 200 h 3933"/>
                <a:gd name="T34" fmla="*/ 13420 w 13820"/>
                <a:gd name="T35" fmla="*/ 400 h 3933"/>
                <a:gd name="T36" fmla="*/ 13420 w 13820"/>
                <a:gd name="T37" fmla="*/ 0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20" h="3933">
                  <a:moveTo>
                    <a:pt x="33" y="3867"/>
                  </a:moveTo>
                  <a:lnTo>
                    <a:pt x="2327" y="3867"/>
                  </a:lnTo>
                  <a:lnTo>
                    <a:pt x="2293" y="3900"/>
                  </a:lnTo>
                  <a:lnTo>
                    <a:pt x="2293" y="200"/>
                  </a:lnTo>
                  <a:cubicBezTo>
                    <a:pt x="2293" y="182"/>
                    <a:pt x="2308" y="167"/>
                    <a:pt x="2327" y="167"/>
                  </a:cubicBezTo>
                  <a:lnTo>
                    <a:pt x="13487" y="167"/>
                  </a:lnTo>
                  <a:cubicBezTo>
                    <a:pt x="13505" y="167"/>
                    <a:pt x="13520" y="182"/>
                    <a:pt x="13520" y="200"/>
                  </a:cubicBezTo>
                  <a:cubicBezTo>
                    <a:pt x="13520" y="219"/>
                    <a:pt x="13505" y="233"/>
                    <a:pt x="13487" y="233"/>
                  </a:cubicBezTo>
                  <a:lnTo>
                    <a:pt x="2327" y="233"/>
                  </a:lnTo>
                  <a:lnTo>
                    <a:pt x="2360" y="200"/>
                  </a:lnTo>
                  <a:lnTo>
                    <a:pt x="2360" y="3900"/>
                  </a:lnTo>
                  <a:cubicBezTo>
                    <a:pt x="2360" y="3919"/>
                    <a:pt x="2345" y="3933"/>
                    <a:pt x="2327" y="3933"/>
                  </a:cubicBezTo>
                  <a:lnTo>
                    <a:pt x="33" y="3933"/>
                  </a:lnTo>
                  <a:cubicBezTo>
                    <a:pt x="15" y="3933"/>
                    <a:pt x="0" y="3919"/>
                    <a:pt x="0" y="3900"/>
                  </a:cubicBezTo>
                  <a:cubicBezTo>
                    <a:pt x="0" y="3882"/>
                    <a:pt x="15" y="3867"/>
                    <a:pt x="33" y="3867"/>
                  </a:cubicBezTo>
                  <a:close/>
                  <a:moveTo>
                    <a:pt x="13420" y="0"/>
                  </a:moveTo>
                  <a:lnTo>
                    <a:pt x="13820" y="200"/>
                  </a:lnTo>
                  <a:lnTo>
                    <a:pt x="13420" y="400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rgbClr val="76923C"/>
            </a:solidFill>
            <a:ln w="3175" cap="flat">
              <a:solidFill>
                <a:srgbClr val="76923C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b-LU"/>
            </a:p>
          </p:txBody>
        </p:sp>
        <p:grpSp>
          <p:nvGrpSpPr>
            <p:cNvPr id="1125" name="Group 140"/>
            <p:cNvGrpSpPr>
              <a:grpSpLocks/>
            </p:cNvGrpSpPr>
            <p:nvPr/>
          </p:nvGrpSpPr>
          <p:grpSpPr bwMode="auto">
            <a:xfrm>
              <a:off x="1988" y="1073"/>
              <a:ext cx="459" cy="249"/>
              <a:chOff x="1988" y="1073"/>
              <a:chExt cx="459" cy="249"/>
            </a:xfrm>
          </p:grpSpPr>
          <p:sp>
            <p:nvSpPr>
              <p:cNvPr id="1194" name="Rectangle 138"/>
              <p:cNvSpPr>
                <a:spLocks noChangeArrowheads="1"/>
              </p:cNvSpPr>
              <p:nvPr/>
            </p:nvSpPr>
            <p:spPr bwMode="auto">
              <a:xfrm>
                <a:off x="1988" y="1073"/>
                <a:ext cx="459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  <p:sp>
            <p:nvSpPr>
              <p:cNvPr id="1195" name="Rectangle 139"/>
              <p:cNvSpPr>
                <a:spLocks noChangeArrowheads="1"/>
              </p:cNvSpPr>
              <p:nvPr/>
            </p:nvSpPr>
            <p:spPr bwMode="auto">
              <a:xfrm>
                <a:off x="1988" y="1073"/>
                <a:ext cx="459" cy="249"/>
              </a:xfrm>
              <a:prstGeom prst="rect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</p:grpSp>
        <p:sp>
          <p:nvSpPr>
            <p:cNvPr id="1126" name="Rectangle 141"/>
            <p:cNvSpPr>
              <a:spLocks noChangeArrowheads="1"/>
            </p:cNvSpPr>
            <p:nvPr/>
          </p:nvSpPr>
          <p:spPr bwMode="auto">
            <a:xfrm>
              <a:off x="2095" y="1123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(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7" name="Rectangle 142"/>
            <p:cNvSpPr>
              <a:spLocks noChangeArrowheads="1"/>
            </p:cNvSpPr>
            <p:nvPr/>
          </p:nvSpPr>
          <p:spPr bwMode="auto">
            <a:xfrm>
              <a:off x="2115" y="1123"/>
              <a:ext cx="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" name="Rectangle 143"/>
            <p:cNvSpPr>
              <a:spLocks noChangeArrowheads="1"/>
            </p:cNvSpPr>
            <p:nvPr/>
          </p:nvSpPr>
          <p:spPr bwMode="auto">
            <a:xfrm>
              <a:off x="2148" y="1123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)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" name="Rectangle 144"/>
            <p:cNvSpPr>
              <a:spLocks noChangeArrowheads="1"/>
            </p:cNvSpPr>
            <p:nvPr/>
          </p:nvSpPr>
          <p:spPr bwMode="auto">
            <a:xfrm>
              <a:off x="2168" y="1123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" name="Rectangle 145"/>
            <p:cNvSpPr>
              <a:spLocks noChangeArrowheads="1"/>
            </p:cNvSpPr>
            <p:nvPr/>
          </p:nvSpPr>
          <p:spPr bwMode="auto">
            <a:xfrm>
              <a:off x="2183" y="1123"/>
              <a:ext cx="2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Filtres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" name="Rectangle 146"/>
            <p:cNvSpPr>
              <a:spLocks noChangeArrowheads="1"/>
            </p:cNvSpPr>
            <p:nvPr/>
          </p:nvSpPr>
          <p:spPr bwMode="auto">
            <a:xfrm>
              <a:off x="2112" y="1215"/>
              <a:ext cx="2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à calcite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" name="Rectangle 147"/>
            <p:cNvSpPr>
              <a:spLocks noChangeArrowheads="1"/>
            </p:cNvSpPr>
            <p:nvPr/>
          </p:nvSpPr>
          <p:spPr bwMode="auto">
            <a:xfrm>
              <a:off x="2326" y="1215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3" name="Rectangle 148"/>
            <p:cNvSpPr>
              <a:spLocks noChangeArrowheads="1"/>
            </p:cNvSpPr>
            <p:nvPr/>
          </p:nvSpPr>
          <p:spPr bwMode="auto">
            <a:xfrm>
              <a:off x="2219" y="1433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4" name="Freeform 149"/>
            <p:cNvSpPr>
              <a:spLocks/>
            </p:cNvSpPr>
            <p:nvPr/>
          </p:nvSpPr>
          <p:spPr bwMode="auto">
            <a:xfrm>
              <a:off x="2227" y="992"/>
              <a:ext cx="1361" cy="249"/>
            </a:xfrm>
            <a:custGeom>
              <a:avLst/>
              <a:gdLst>
                <a:gd name="T0" fmla="*/ 1359 w 1361"/>
                <a:gd name="T1" fmla="*/ 249 h 249"/>
                <a:gd name="T2" fmla="*/ 1361 w 1361"/>
                <a:gd name="T3" fmla="*/ 249 h 249"/>
                <a:gd name="T4" fmla="*/ 1361 w 1361"/>
                <a:gd name="T5" fmla="*/ 0 h 249"/>
                <a:gd name="T6" fmla="*/ 0 w 1361"/>
                <a:gd name="T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1" h="249">
                  <a:moveTo>
                    <a:pt x="1359" y="249"/>
                  </a:moveTo>
                  <a:lnTo>
                    <a:pt x="1361" y="249"/>
                  </a:lnTo>
                  <a:lnTo>
                    <a:pt x="1361" y="0"/>
                  </a:lnTo>
                  <a:lnTo>
                    <a:pt x="0" y="0"/>
                  </a:lnTo>
                </a:path>
              </a:pathLst>
            </a:custGeom>
            <a:noFill/>
            <a:ln w="15875" cap="rnd">
              <a:solidFill>
                <a:srgbClr val="548D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b-LU"/>
            </a:p>
          </p:txBody>
        </p:sp>
        <p:grpSp>
          <p:nvGrpSpPr>
            <p:cNvPr id="1135" name="Group 152"/>
            <p:cNvGrpSpPr>
              <a:grpSpLocks/>
            </p:cNvGrpSpPr>
            <p:nvPr/>
          </p:nvGrpSpPr>
          <p:grpSpPr bwMode="auto">
            <a:xfrm>
              <a:off x="2043" y="1463"/>
              <a:ext cx="349" cy="178"/>
              <a:chOff x="2043" y="1463"/>
              <a:chExt cx="349" cy="178"/>
            </a:xfrm>
          </p:grpSpPr>
          <p:sp>
            <p:nvSpPr>
              <p:cNvPr id="1192" name="Rectangle 150"/>
              <p:cNvSpPr>
                <a:spLocks noChangeArrowheads="1"/>
              </p:cNvSpPr>
              <p:nvPr/>
            </p:nvSpPr>
            <p:spPr bwMode="auto">
              <a:xfrm>
                <a:off x="2043" y="1463"/>
                <a:ext cx="349" cy="1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  <p:sp>
            <p:nvSpPr>
              <p:cNvPr id="1193" name="Rectangle 151"/>
              <p:cNvSpPr>
                <a:spLocks noChangeArrowheads="1"/>
              </p:cNvSpPr>
              <p:nvPr/>
            </p:nvSpPr>
            <p:spPr bwMode="auto">
              <a:xfrm>
                <a:off x="2043" y="1463"/>
                <a:ext cx="349" cy="178"/>
              </a:xfrm>
              <a:prstGeom prst="rect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</p:grpSp>
        <p:sp>
          <p:nvSpPr>
            <p:cNvPr id="1136" name="Rectangle 153"/>
            <p:cNvSpPr>
              <a:spLocks noChangeArrowheads="1"/>
            </p:cNvSpPr>
            <p:nvPr/>
          </p:nvSpPr>
          <p:spPr bwMode="auto">
            <a:xfrm>
              <a:off x="2132" y="1514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(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7" name="Rectangle 154"/>
            <p:cNvSpPr>
              <a:spLocks noChangeArrowheads="1"/>
            </p:cNvSpPr>
            <p:nvPr/>
          </p:nvSpPr>
          <p:spPr bwMode="auto">
            <a:xfrm>
              <a:off x="2152" y="1514"/>
              <a:ext cx="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4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8" name="Rectangle 155"/>
            <p:cNvSpPr>
              <a:spLocks noChangeArrowheads="1"/>
            </p:cNvSpPr>
            <p:nvPr/>
          </p:nvSpPr>
          <p:spPr bwMode="auto">
            <a:xfrm>
              <a:off x="2185" y="1514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)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9" name="Rectangle 156"/>
            <p:cNvSpPr>
              <a:spLocks noChangeArrowheads="1"/>
            </p:cNvSpPr>
            <p:nvPr/>
          </p:nvSpPr>
          <p:spPr bwMode="auto">
            <a:xfrm>
              <a:off x="2205" y="1514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0" name="Rectangle 157"/>
            <p:cNvSpPr>
              <a:spLocks noChangeArrowheads="1"/>
            </p:cNvSpPr>
            <p:nvPr/>
          </p:nvSpPr>
          <p:spPr bwMode="auto">
            <a:xfrm>
              <a:off x="2220" y="1514"/>
              <a:ext cx="16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AOP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1" name="Rectangle 158"/>
            <p:cNvSpPr>
              <a:spLocks noChangeArrowheads="1"/>
            </p:cNvSpPr>
            <p:nvPr/>
          </p:nvSpPr>
          <p:spPr bwMode="auto">
            <a:xfrm>
              <a:off x="2332" y="1514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2" name="Rectangle 159"/>
            <p:cNvSpPr>
              <a:spLocks noChangeArrowheads="1"/>
            </p:cNvSpPr>
            <p:nvPr/>
          </p:nvSpPr>
          <p:spPr bwMode="auto">
            <a:xfrm>
              <a:off x="2217" y="1734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43" name="Group 162"/>
            <p:cNvGrpSpPr>
              <a:grpSpLocks/>
            </p:cNvGrpSpPr>
            <p:nvPr/>
          </p:nvGrpSpPr>
          <p:grpSpPr bwMode="auto">
            <a:xfrm>
              <a:off x="1988" y="1763"/>
              <a:ext cx="459" cy="249"/>
              <a:chOff x="1988" y="1763"/>
              <a:chExt cx="459" cy="249"/>
            </a:xfrm>
          </p:grpSpPr>
          <p:sp>
            <p:nvSpPr>
              <p:cNvPr id="1190" name="Rectangle 160"/>
              <p:cNvSpPr>
                <a:spLocks noChangeArrowheads="1"/>
              </p:cNvSpPr>
              <p:nvPr/>
            </p:nvSpPr>
            <p:spPr bwMode="auto">
              <a:xfrm>
                <a:off x="1988" y="1763"/>
                <a:ext cx="459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  <p:sp>
            <p:nvSpPr>
              <p:cNvPr id="1191" name="Rectangle 161"/>
              <p:cNvSpPr>
                <a:spLocks noChangeArrowheads="1"/>
              </p:cNvSpPr>
              <p:nvPr/>
            </p:nvSpPr>
            <p:spPr bwMode="auto">
              <a:xfrm>
                <a:off x="1988" y="1763"/>
                <a:ext cx="459" cy="249"/>
              </a:xfrm>
              <a:prstGeom prst="rect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</p:grpSp>
        <p:sp>
          <p:nvSpPr>
            <p:cNvPr id="1144" name="Rectangle 163"/>
            <p:cNvSpPr>
              <a:spLocks noChangeArrowheads="1"/>
            </p:cNvSpPr>
            <p:nvPr/>
          </p:nvSpPr>
          <p:spPr bwMode="auto">
            <a:xfrm>
              <a:off x="2123" y="1814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(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5" name="Rectangle 164"/>
            <p:cNvSpPr>
              <a:spLocks noChangeArrowheads="1"/>
            </p:cNvSpPr>
            <p:nvPr/>
          </p:nvSpPr>
          <p:spPr bwMode="auto">
            <a:xfrm>
              <a:off x="2143" y="1814"/>
              <a:ext cx="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5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6" name="Rectangle 165"/>
            <p:cNvSpPr>
              <a:spLocks noChangeArrowheads="1"/>
            </p:cNvSpPr>
            <p:nvPr/>
          </p:nvSpPr>
          <p:spPr bwMode="auto">
            <a:xfrm>
              <a:off x="2176" y="1814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)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7" name="Rectangle 166"/>
            <p:cNvSpPr>
              <a:spLocks noChangeArrowheads="1"/>
            </p:cNvSpPr>
            <p:nvPr/>
          </p:nvSpPr>
          <p:spPr bwMode="auto">
            <a:xfrm>
              <a:off x="2196" y="1814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8" name="Rectangle 167"/>
            <p:cNvSpPr>
              <a:spLocks noChangeArrowheads="1"/>
            </p:cNvSpPr>
            <p:nvPr/>
          </p:nvSpPr>
          <p:spPr bwMode="auto">
            <a:xfrm>
              <a:off x="2210" y="1814"/>
              <a:ext cx="13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Bio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9" name="Rectangle 168"/>
            <p:cNvSpPr>
              <a:spLocks noChangeArrowheads="1"/>
            </p:cNvSpPr>
            <p:nvPr/>
          </p:nvSpPr>
          <p:spPr bwMode="auto">
            <a:xfrm>
              <a:off x="2295" y="1814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-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0" name="Rectangle 169"/>
            <p:cNvSpPr>
              <a:spLocks noChangeArrowheads="1"/>
            </p:cNvSpPr>
            <p:nvPr/>
          </p:nvSpPr>
          <p:spPr bwMode="auto">
            <a:xfrm>
              <a:off x="2143" y="1904"/>
              <a:ext cx="20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filtres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1" name="Rectangle 170"/>
            <p:cNvSpPr>
              <a:spLocks noChangeArrowheads="1"/>
            </p:cNvSpPr>
            <p:nvPr/>
          </p:nvSpPr>
          <p:spPr bwMode="auto">
            <a:xfrm>
              <a:off x="2293" y="1904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2" name="Rectangle 171"/>
            <p:cNvSpPr>
              <a:spLocks noChangeArrowheads="1"/>
            </p:cNvSpPr>
            <p:nvPr/>
          </p:nvSpPr>
          <p:spPr bwMode="auto">
            <a:xfrm>
              <a:off x="2219" y="2124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53" name="Group 174"/>
            <p:cNvGrpSpPr>
              <a:grpSpLocks/>
            </p:cNvGrpSpPr>
            <p:nvPr/>
          </p:nvGrpSpPr>
          <p:grpSpPr bwMode="auto">
            <a:xfrm>
              <a:off x="1963" y="2150"/>
              <a:ext cx="509" cy="249"/>
              <a:chOff x="1963" y="2150"/>
              <a:chExt cx="509" cy="249"/>
            </a:xfrm>
          </p:grpSpPr>
          <p:sp>
            <p:nvSpPr>
              <p:cNvPr id="1188" name="Rectangle 172"/>
              <p:cNvSpPr>
                <a:spLocks noChangeArrowheads="1"/>
              </p:cNvSpPr>
              <p:nvPr/>
            </p:nvSpPr>
            <p:spPr bwMode="auto">
              <a:xfrm>
                <a:off x="1963" y="2150"/>
                <a:ext cx="509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  <p:sp>
            <p:nvSpPr>
              <p:cNvPr id="1189" name="Rectangle 173"/>
              <p:cNvSpPr>
                <a:spLocks noChangeArrowheads="1"/>
              </p:cNvSpPr>
              <p:nvPr/>
            </p:nvSpPr>
            <p:spPr bwMode="auto">
              <a:xfrm>
                <a:off x="1963" y="2150"/>
                <a:ext cx="509" cy="249"/>
              </a:xfrm>
              <a:prstGeom prst="rect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</p:grpSp>
        <p:sp>
          <p:nvSpPr>
            <p:cNvPr id="1154" name="Rectangle 175"/>
            <p:cNvSpPr>
              <a:spLocks noChangeArrowheads="1"/>
            </p:cNvSpPr>
            <p:nvPr/>
          </p:nvSpPr>
          <p:spPr bwMode="auto">
            <a:xfrm>
              <a:off x="2093" y="2202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(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5" name="Rectangle 176"/>
            <p:cNvSpPr>
              <a:spLocks noChangeArrowheads="1"/>
            </p:cNvSpPr>
            <p:nvPr/>
          </p:nvSpPr>
          <p:spPr bwMode="auto">
            <a:xfrm>
              <a:off x="2114" y="2202"/>
              <a:ext cx="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6" name="Rectangle 177"/>
            <p:cNvSpPr>
              <a:spLocks noChangeArrowheads="1"/>
            </p:cNvSpPr>
            <p:nvPr/>
          </p:nvSpPr>
          <p:spPr bwMode="auto">
            <a:xfrm>
              <a:off x="2146" y="2202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)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7" name="Rectangle 178"/>
            <p:cNvSpPr>
              <a:spLocks noChangeArrowheads="1"/>
            </p:cNvSpPr>
            <p:nvPr/>
          </p:nvSpPr>
          <p:spPr bwMode="auto">
            <a:xfrm>
              <a:off x="2166" y="2202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8" name="Rectangle 179"/>
            <p:cNvSpPr>
              <a:spLocks noChangeArrowheads="1"/>
            </p:cNvSpPr>
            <p:nvPr/>
          </p:nvSpPr>
          <p:spPr bwMode="auto">
            <a:xfrm>
              <a:off x="2182" y="2202"/>
              <a:ext cx="2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Filtres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9" name="Rectangle 180"/>
            <p:cNvSpPr>
              <a:spLocks noChangeArrowheads="1"/>
            </p:cNvSpPr>
            <p:nvPr/>
          </p:nvSpPr>
          <p:spPr bwMode="auto">
            <a:xfrm>
              <a:off x="2075" y="2291"/>
              <a:ext cx="35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adsorption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0" name="Rectangle 181"/>
            <p:cNvSpPr>
              <a:spLocks noChangeArrowheads="1"/>
            </p:cNvSpPr>
            <p:nvPr/>
          </p:nvSpPr>
          <p:spPr bwMode="auto">
            <a:xfrm>
              <a:off x="2360" y="2291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1" name="Freeform 182"/>
            <p:cNvSpPr>
              <a:spLocks noEditPoints="1"/>
            </p:cNvSpPr>
            <p:nvPr/>
          </p:nvSpPr>
          <p:spPr bwMode="auto">
            <a:xfrm>
              <a:off x="2196" y="1314"/>
              <a:ext cx="51" cy="149"/>
            </a:xfrm>
            <a:custGeom>
              <a:avLst/>
              <a:gdLst>
                <a:gd name="T0" fmla="*/ 290 w 533"/>
                <a:gd name="T1" fmla="*/ 65 h 1534"/>
                <a:gd name="T2" fmla="*/ 339 w 533"/>
                <a:gd name="T3" fmla="*/ 1132 h 1534"/>
                <a:gd name="T4" fmla="*/ 275 w 533"/>
                <a:gd name="T5" fmla="*/ 1201 h 1534"/>
                <a:gd name="T6" fmla="*/ 206 w 533"/>
                <a:gd name="T7" fmla="*/ 1138 h 1534"/>
                <a:gd name="T8" fmla="*/ 157 w 533"/>
                <a:gd name="T9" fmla="*/ 71 h 1534"/>
                <a:gd name="T10" fmla="*/ 221 w 533"/>
                <a:gd name="T11" fmla="*/ 1 h 1534"/>
                <a:gd name="T12" fmla="*/ 290 w 533"/>
                <a:gd name="T13" fmla="*/ 65 h 1534"/>
                <a:gd name="T14" fmla="*/ 533 w 533"/>
                <a:gd name="T15" fmla="*/ 990 h 1534"/>
                <a:gd name="T16" fmla="*/ 290 w 533"/>
                <a:gd name="T17" fmla="*/ 1534 h 1534"/>
                <a:gd name="T18" fmla="*/ 0 w 533"/>
                <a:gd name="T19" fmla="*/ 1014 h 1534"/>
                <a:gd name="T20" fmla="*/ 533 w 533"/>
                <a:gd name="T21" fmla="*/ 990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3" h="1534">
                  <a:moveTo>
                    <a:pt x="290" y="65"/>
                  </a:moveTo>
                  <a:lnTo>
                    <a:pt x="339" y="1132"/>
                  </a:lnTo>
                  <a:cubicBezTo>
                    <a:pt x="341" y="1169"/>
                    <a:pt x="312" y="1200"/>
                    <a:pt x="275" y="1201"/>
                  </a:cubicBezTo>
                  <a:cubicBezTo>
                    <a:pt x="239" y="1203"/>
                    <a:pt x="207" y="1175"/>
                    <a:pt x="206" y="1138"/>
                  </a:cubicBezTo>
                  <a:lnTo>
                    <a:pt x="157" y="71"/>
                  </a:lnTo>
                  <a:cubicBezTo>
                    <a:pt x="156" y="34"/>
                    <a:pt x="184" y="3"/>
                    <a:pt x="221" y="1"/>
                  </a:cubicBezTo>
                  <a:cubicBezTo>
                    <a:pt x="258" y="0"/>
                    <a:pt x="289" y="28"/>
                    <a:pt x="290" y="65"/>
                  </a:cubicBezTo>
                  <a:close/>
                  <a:moveTo>
                    <a:pt x="533" y="990"/>
                  </a:moveTo>
                  <a:lnTo>
                    <a:pt x="290" y="1534"/>
                  </a:lnTo>
                  <a:lnTo>
                    <a:pt x="0" y="1014"/>
                  </a:lnTo>
                  <a:lnTo>
                    <a:pt x="533" y="990"/>
                  </a:lnTo>
                  <a:close/>
                </a:path>
              </a:pathLst>
            </a:custGeom>
            <a:solidFill>
              <a:srgbClr val="548DD4"/>
            </a:solidFill>
            <a:ln w="3175" cap="flat">
              <a:solidFill>
                <a:srgbClr val="548DD4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b-LU"/>
            </a:p>
          </p:txBody>
        </p:sp>
        <p:sp>
          <p:nvSpPr>
            <p:cNvPr id="1162" name="Freeform 183"/>
            <p:cNvSpPr>
              <a:spLocks noEditPoints="1"/>
            </p:cNvSpPr>
            <p:nvPr/>
          </p:nvSpPr>
          <p:spPr bwMode="auto">
            <a:xfrm>
              <a:off x="2200" y="1634"/>
              <a:ext cx="51" cy="129"/>
            </a:xfrm>
            <a:custGeom>
              <a:avLst/>
              <a:gdLst>
                <a:gd name="T0" fmla="*/ 352 w 533"/>
                <a:gd name="T1" fmla="*/ 70 h 1334"/>
                <a:gd name="T2" fmla="*/ 330 w 533"/>
                <a:gd name="T3" fmla="*/ 936 h 1334"/>
                <a:gd name="T4" fmla="*/ 261 w 533"/>
                <a:gd name="T5" fmla="*/ 1001 h 1334"/>
                <a:gd name="T6" fmla="*/ 196 w 533"/>
                <a:gd name="T7" fmla="*/ 933 h 1334"/>
                <a:gd name="T8" fmla="*/ 219 w 533"/>
                <a:gd name="T9" fmla="*/ 66 h 1334"/>
                <a:gd name="T10" fmla="*/ 288 w 533"/>
                <a:gd name="T11" fmla="*/ 1 h 1334"/>
                <a:gd name="T12" fmla="*/ 352 w 533"/>
                <a:gd name="T13" fmla="*/ 70 h 1334"/>
                <a:gd name="T14" fmla="*/ 533 w 533"/>
                <a:gd name="T15" fmla="*/ 808 h 1334"/>
                <a:gd name="T16" fmla="*/ 252 w 533"/>
                <a:gd name="T17" fmla="*/ 1334 h 1334"/>
                <a:gd name="T18" fmla="*/ 0 w 533"/>
                <a:gd name="T19" fmla="*/ 794 h 1334"/>
                <a:gd name="T20" fmla="*/ 533 w 533"/>
                <a:gd name="T21" fmla="*/ 808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3" h="1334">
                  <a:moveTo>
                    <a:pt x="352" y="70"/>
                  </a:moveTo>
                  <a:lnTo>
                    <a:pt x="330" y="936"/>
                  </a:lnTo>
                  <a:cubicBezTo>
                    <a:pt x="329" y="973"/>
                    <a:pt x="298" y="1002"/>
                    <a:pt x="261" y="1001"/>
                  </a:cubicBezTo>
                  <a:cubicBezTo>
                    <a:pt x="224" y="1000"/>
                    <a:pt x="195" y="970"/>
                    <a:pt x="196" y="933"/>
                  </a:cubicBezTo>
                  <a:lnTo>
                    <a:pt x="219" y="66"/>
                  </a:lnTo>
                  <a:cubicBezTo>
                    <a:pt x="220" y="29"/>
                    <a:pt x="251" y="0"/>
                    <a:pt x="288" y="1"/>
                  </a:cubicBezTo>
                  <a:cubicBezTo>
                    <a:pt x="324" y="2"/>
                    <a:pt x="353" y="33"/>
                    <a:pt x="352" y="70"/>
                  </a:cubicBezTo>
                  <a:close/>
                  <a:moveTo>
                    <a:pt x="533" y="808"/>
                  </a:moveTo>
                  <a:lnTo>
                    <a:pt x="252" y="1334"/>
                  </a:lnTo>
                  <a:lnTo>
                    <a:pt x="0" y="794"/>
                  </a:lnTo>
                  <a:lnTo>
                    <a:pt x="533" y="808"/>
                  </a:lnTo>
                  <a:close/>
                </a:path>
              </a:pathLst>
            </a:custGeom>
            <a:solidFill>
              <a:srgbClr val="548DD4"/>
            </a:solidFill>
            <a:ln w="3175" cap="flat">
              <a:solidFill>
                <a:srgbClr val="548DD4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b-LU"/>
            </a:p>
          </p:txBody>
        </p:sp>
        <p:sp>
          <p:nvSpPr>
            <p:cNvPr id="1163" name="Freeform 184"/>
            <p:cNvSpPr>
              <a:spLocks noEditPoints="1"/>
            </p:cNvSpPr>
            <p:nvPr/>
          </p:nvSpPr>
          <p:spPr bwMode="auto">
            <a:xfrm>
              <a:off x="2192" y="2002"/>
              <a:ext cx="51" cy="139"/>
            </a:xfrm>
            <a:custGeom>
              <a:avLst/>
              <a:gdLst>
                <a:gd name="T0" fmla="*/ 333 w 533"/>
                <a:gd name="T1" fmla="*/ 67 h 1433"/>
                <a:gd name="T2" fmla="*/ 333 w 533"/>
                <a:gd name="T3" fmla="*/ 1033 h 1433"/>
                <a:gd name="T4" fmla="*/ 267 w 533"/>
                <a:gd name="T5" fmla="*/ 1100 h 1433"/>
                <a:gd name="T6" fmla="*/ 200 w 533"/>
                <a:gd name="T7" fmla="*/ 1033 h 1433"/>
                <a:gd name="T8" fmla="*/ 200 w 533"/>
                <a:gd name="T9" fmla="*/ 67 h 1433"/>
                <a:gd name="T10" fmla="*/ 267 w 533"/>
                <a:gd name="T11" fmla="*/ 0 h 1433"/>
                <a:gd name="T12" fmla="*/ 333 w 533"/>
                <a:gd name="T13" fmla="*/ 67 h 1433"/>
                <a:gd name="T14" fmla="*/ 533 w 533"/>
                <a:gd name="T15" fmla="*/ 900 h 1433"/>
                <a:gd name="T16" fmla="*/ 267 w 533"/>
                <a:gd name="T17" fmla="*/ 1433 h 1433"/>
                <a:gd name="T18" fmla="*/ 0 w 533"/>
                <a:gd name="T19" fmla="*/ 900 h 1433"/>
                <a:gd name="T20" fmla="*/ 533 w 533"/>
                <a:gd name="T21" fmla="*/ 900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3" h="1433">
                  <a:moveTo>
                    <a:pt x="333" y="67"/>
                  </a:moveTo>
                  <a:lnTo>
                    <a:pt x="333" y="1033"/>
                  </a:lnTo>
                  <a:cubicBezTo>
                    <a:pt x="333" y="1070"/>
                    <a:pt x="304" y="1100"/>
                    <a:pt x="267" y="1100"/>
                  </a:cubicBezTo>
                  <a:cubicBezTo>
                    <a:pt x="230" y="1100"/>
                    <a:pt x="200" y="1070"/>
                    <a:pt x="200" y="1033"/>
                  </a:cubicBezTo>
                  <a:lnTo>
                    <a:pt x="200" y="67"/>
                  </a:lnTo>
                  <a:cubicBezTo>
                    <a:pt x="200" y="30"/>
                    <a:pt x="230" y="0"/>
                    <a:pt x="267" y="0"/>
                  </a:cubicBezTo>
                  <a:cubicBezTo>
                    <a:pt x="304" y="0"/>
                    <a:pt x="333" y="30"/>
                    <a:pt x="333" y="67"/>
                  </a:cubicBezTo>
                  <a:close/>
                  <a:moveTo>
                    <a:pt x="533" y="900"/>
                  </a:moveTo>
                  <a:lnTo>
                    <a:pt x="267" y="1433"/>
                  </a:lnTo>
                  <a:lnTo>
                    <a:pt x="0" y="900"/>
                  </a:lnTo>
                  <a:lnTo>
                    <a:pt x="533" y="900"/>
                  </a:lnTo>
                  <a:close/>
                </a:path>
              </a:pathLst>
            </a:custGeom>
            <a:solidFill>
              <a:srgbClr val="548DD4"/>
            </a:solidFill>
            <a:ln w="3175" cap="flat">
              <a:solidFill>
                <a:srgbClr val="548DD4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b-LU"/>
            </a:p>
          </p:txBody>
        </p:sp>
        <p:sp>
          <p:nvSpPr>
            <p:cNvPr id="1164" name="Freeform 185"/>
            <p:cNvSpPr>
              <a:spLocks noEditPoints="1"/>
            </p:cNvSpPr>
            <p:nvPr/>
          </p:nvSpPr>
          <p:spPr bwMode="auto">
            <a:xfrm>
              <a:off x="2218" y="2112"/>
              <a:ext cx="855" cy="358"/>
            </a:xfrm>
            <a:custGeom>
              <a:avLst/>
              <a:gdLst>
                <a:gd name="T0" fmla="*/ 66 w 8840"/>
                <a:gd name="T1" fmla="*/ 3567 h 3700"/>
                <a:gd name="T2" fmla="*/ 8440 w 8840"/>
                <a:gd name="T3" fmla="*/ 3567 h 3700"/>
                <a:gd name="T4" fmla="*/ 8373 w 8840"/>
                <a:gd name="T5" fmla="*/ 3634 h 3700"/>
                <a:gd name="T6" fmla="*/ 8372 w 8840"/>
                <a:gd name="T7" fmla="*/ 667 h 3700"/>
                <a:gd name="T8" fmla="*/ 8439 w 8840"/>
                <a:gd name="T9" fmla="*/ 600 h 3700"/>
                <a:gd name="T10" fmla="*/ 8505 w 8840"/>
                <a:gd name="T11" fmla="*/ 667 h 3700"/>
                <a:gd name="T12" fmla="*/ 8506 w 8840"/>
                <a:gd name="T13" fmla="*/ 3634 h 3700"/>
                <a:gd name="T14" fmla="*/ 8440 w 8840"/>
                <a:gd name="T15" fmla="*/ 3700 h 3700"/>
                <a:gd name="T16" fmla="*/ 66 w 8840"/>
                <a:gd name="T17" fmla="*/ 3700 h 3700"/>
                <a:gd name="T18" fmla="*/ 0 w 8840"/>
                <a:gd name="T19" fmla="*/ 3634 h 3700"/>
                <a:gd name="T20" fmla="*/ 66 w 8840"/>
                <a:gd name="T21" fmla="*/ 3567 h 3700"/>
                <a:gd name="T22" fmla="*/ 8040 w 8840"/>
                <a:gd name="T23" fmla="*/ 804 h 3700"/>
                <a:gd name="T24" fmla="*/ 8433 w 8840"/>
                <a:gd name="T25" fmla="*/ 0 h 3700"/>
                <a:gd name="T26" fmla="*/ 8840 w 8840"/>
                <a:gd name="T27" fmla="*/ 797 h 3700"/>
                <a:gd name="T28" fmla="*/ 8040 w 8840"/>
                <a:gd name="T29" fmla="*/ 804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40" h="3700">
                  <a:moveTo>
                    <a:pt x="66" y="3567"/>
                  </a:moveTo>
                  <a:lnTo>
                    <a:pt x="8440" y="3567"/>
                  </a:lnTo>
                  <a:lnTo>
                    <a:pt x="8373" y="3634"/>
                  </a:lnTo>
                  <a:lnTo>
                    <a:pt x="8372" y="667"/>
                  </a:lnTo>
                  <a:cubicBezTo>
                    <a:pt x="8372" y="630"/>
                    <a:pt x="8402" y="600"/>
                    <a:pt x="8439" y="600"/>
                  </a:cubicBezTo>
                  <a:cubicBezTo>
                    <a:pt x="8475" y="600"/>
                    <a:pt x="8505" y="630"/>
                    <a:pt x="8505" y="667"/>
                  </a:cubicBezTo>
                  <a:lnTo>
                    <a:pt x="8506" y="3634"/>
                  </a:lnTo>
                  <a:cubicBezTo>
                    <a:pt x="8506" y="3671"/>
                    <a:pt x="8477" y="3700"/>
                    <a:pt x="8440" y="3700"/>
                  </a:cubicBezTo>
                  <a:lnTo>
                    <a:pt x="66" y="3700"/>
                  </a:lnTo>
                  <a:cubicBezTo>
                    <a:pt x="30" y="3700"/>
                    <a:pt x="0" y="3671"/>
                    <a:pt x="0" y="3634"/>
                  </a:cubicBezTo>
                  <a:cubicBezTo>
                    <a:pt x="0" y="3597"/>
                    <a:pt x="30" y="3567"/>
                    <a:pt x="66" y="3567"/>
                  </a:cubicBezTo>
                  <a:close/>
                  <a:moveTo>
                    <a:pt x="8040" y="804"/>
                  </a:moveTo>
                  <a:lnTo>
                    <a:pt x="8433" y="0"/>
                  </a:lnTo>
                  <a:lnTo>
                    <a:pt x="8840" y="797"/>
                  </a:lnTo>
                  <a:lnTo>
                    <a:pt x="8040" y="804"/>
                  </a:lnTo>
                  <a:close/>
                </a:path>
              </a:pathLst>
            </a:custGeom>
            <a:solidFill>
              <a:srgbClr val="548DD4"/>
            </a:solidFill>
            <a:ln w="3175" cap="flat">
              <a:solidFill>
                <a:srgbClr val="548DD4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b-LU"/>
            </a:p>
          </p:txBody>
        </p:sp>
        <p:grpSp>
          <p:nvGrpSpPr>
            <p:cNvPr id="1165" name="Group 188"/>
            <p:cNvGrpSpPr>
              <a:grpSpLocks/>
            </p:cNvGrpSpPr>
            <p:nvPr/>
          </p:nvGrpSpPr>
          <p:grpSpPr bwMode="auto">
            <a:xfrm>
              <a:off x="2921" y="1934"/>
              <a:ext cx="259" cy="178"/>
              <a:chOff x="2921" y="1934"/>
              <a:chExt cx="259" cy="178"/>
            </a:xfrm>
          </p:grpSpPr>
          <p:sp>
            <p:nvSpPr>
              <p:cNvPr id="1186" name="Rectangle 186"/>
              <p:cNvSpPr>
                <a:spLocks noChangeArrowheads="1"/>
              </p:cNvSpPr>
              <p:nvPr/>
            </p:nvSpPr>
            <p:spPr bwMode="auto">
              <a:xfrm>
                <a:off x="2921" y="1934"/>
                <a:ext cx="259" cy="1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  <p:sp>
            <p:nvSpPr>
              <p:cNvPr id="1187" name="Rectangle 187"/>
              <p:cNvSpPr>
                <a:spLocks noChangeArrowheads="1"/>
              </p:cNvSpPr>
              <p:nvPr/>
            </p:nvSpPr>
            <p:spPr bwMode="auto">
              <a:xfrm>
                <a:off x="2921" y="1934"/>
                <a:ext cx="259" cy="178"/>
              </a:xfrm>
              <a:prstGeom prst="rect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</p:grpSp>
        <p:sp>
          <p:nvSpPr>
            <p:cNvPr id="1166" name="Rectangle 189"/>
            <p:cNvSpPr>
              <a:spLocks noChangeArrowheads="1"/>
            </p:cNvSpPr>
            <p:nvPr/>
          </p:nvSpPr>
          <p:spPr bwMode="auto">
            <a:xfrm>
              <a:off x="2982" y="1985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(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7" name="Rectangle 190"/>
            <p:cNvSpPr>
              <a:spLocks noChangeArrowheads="1"/>
            </p:cNvSpPr>
            <p:nvPr/>
          </p:nvSpPr>
          <p:spPr bwMode="auto">
            <a:xfrm>
              <a:off x="3003" y="1985"/>
              <a:ext cx="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7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8" name="Rectangle 191"/>
            <p:cNvSpPr>
              <a:spLocks noChangeArrowheads="1"/>
            </p:cNvSpPr>
            <p:nvPr/>
          </p:nvSpPr>
          <p:spPr bwMode="auto">
            <a:xfrm>
              <a:off x="3035" y="1985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)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9" name="Rectangle 192"/>
            <p:cNvSpPr>
              <a:spLocks noChangeArrowheads="1"/>
            </p:cNvSpPr>
            <p:nvPr/>
          </p:nvSpPr>
          <p:spPr bwMode="auto">
            <a:xfrm>
              <a:off x="3055" y="1985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0" name="Rectangle 193"/>
            <p:cNvSpPr>
              <a:spLocks noChangeArrowheads="1"/>
            </p:cNvSpPr>
            <p:nvPr/>
          </p:nvSpPr>
          <p:spPr bwMode="auto">
            <a:xfrm>
              <a:off x="3071" y="1985"/>
              <a:ext cx="12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UV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1" name="Rectangle 194"/>
            <p:cNvSpPr>
              <a:spLocks noChangeArrowheads="1"/>
            </p:cNvSpPr>
            <p:nvPr/>
          </p:nvSpPr>
          <p:spPr bwMode="auto">
            <a:xfrm>
              <a:off x="3147" y="1985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2" name="Rectangle 195"/>
            <p:cNvSpPr>
              <a:spLocks noChangeArrowheads="1"/>
            </p:cNvSpPr>
            <p:nvPr/>
          </p:nvSpPr>
          <p:spPr bwMode="auto">
            <a:xfrm>
              <a:off x="3065" y="2205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73" name="Group 198"/>
            <p:cNvGrpSpPr>
              <a:grpSpLocks/>
            </p:cNvGrpSpPr>
            <p:nvPr/>
          </p:nvGrpSpPr>
          <p:grpSpPr bwMode="auto">
            <a:xfrm>
              <a:off x="3437" y="1592"/>
              <a:ext cx="780" cy="249"/>
              <a:chOff x="3437" y="1592"/>
              <a:chExt cx="780" cy="249"/>
            </a:xfrm>
          </p:grpSpPr>
          <p:sp>
            <p:nvSpPr>
              <p:cNvPr id="1184" name="Rectangle 196"/>
              <p:cNvSpPr>
                <a:spLocks noChangeArrowheads="1"/>
              </p:cNvSpPr>
              <p:nvPr/>
            </p:nvSpPr>
            <p:spPr bwMode="auto">
              <a:xfrm>
                <a:off x="3437" y="1592"/>
                <a:ext cx="780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  <p:sp>
            <p:nvSpPr>
              <p:cNvPr id="1185" name="Rectangle 197"/>
              <p:cNvSpPr>
                <a:spLocks noChangeArrowheads="1"/>
              </p:cNvSpPr>
              <p:nvPr/>
            </p:nvSpPr>
            <p:spPr bwMode="auto">
              <a:xfrm>
                <a:off x="3437" y="1592"/>
                <a:ext cx="780" cy="249"/>
              </a:xfrm>
              <a:prstGeom prst="rect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lb-LU"/>
              </a:p>
            </p:txBody>
          </p:sp>
        </p:grpSp>
        <p:sp>
          <p:nvSpPr>
            <p:cNvPr id="1174" name="Rectangle 199"/>
            <p:cNvSpPr>
              <a:spLocks noChangeArrowheads="1"/>
            </p:cNvSpPr>
            <p:nvPr/>
          </p:nvSpPr>
          <p:spPr bwMode="auto">
            <a:xfrm>
              <a:off x="3540" y="1642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(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5" name="Rectangle 200"/>
            <p:cNvSpPr>
              <a:spLocks noChangeArrowheads="1"/>
            </p:cNvSpPr>
            <p:nvPr/>
          </p:nvSpPr>
          <p:spPr bwMode="auto">
            <a:xfrm>
              <a:off x="3560" y="1642"/>
              <a:ext cx="7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6" name="Rectangle 201"/>
            <p:cNvSpPr>
              <a:spLocks noChangeArrowheads="1"/>
            </p:cNvSpPr>
            <p:nvPr/>
          </p:nvSpPr>
          <p:spPr bwMode="auto">
            <a:xfrm>
              <a:off x="3593" y="1642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)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" name="Rectangle 202"/>
            <p:cNvSpPr>
              <a:spLocks noChangeArrowheads="1"/>
            </p:cNvSpPr>
            <p:nvPr/>
          </p:nvSpPr>
          <p:spPr bwMode="auto">
            <a:xfrm>
              <a:off x="3613" y="1642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8" name="Rectangle 203"/>
            <p:cNvSpPr>
              <a:spLocks noChangeArrowheads="1"/>
            </p:cNvSpPr>
            <p:nvPr/>
          </p:nvSpPr>
          <p:spPr bwMode="auto">
            <a:xfrm>
              <a:off x="3627" y="1642"/>
              <a:ext cx="59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Réservoir principal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9" name="Rectangle 204"/>
            <p:cNvSpPr>
              <a:spLocks noChangeArrowheads="1"/>
            </p:cNvSpPr>
            <p:nvPr/>
          </p:nvSpPr>
          <p:spPr bwMode="auto">
            <a:xfrm>
              <a:off x="3695" y="1734"/>
              <a:ext cx="30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50.000 m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0" name="Rectangle 205"/>
            <p:cNvSpPr>
              <a:spLocks noChangeArrowheads="1"/>
            </p:cNvSpPr>
            <p:nvPr/>
          </p:nvSpPr>
          <p:spPr bwMode="auto">
            <a:xfrm>
              <a:off x="3941" y="1725"/>
              <a:ext cx="4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1" name="Rectangle 206"/>
            <p:cNvSpPr>
              <a:spLocks noChangeArrowheads="1"/>
            </p:cNvSpPr>
            <p:nvPr/>
          </p:nvSpPr>
          <p:spPr bwMode="auto">
            <a:xfrm>
              <a:off x="3960" y="1734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2" name="Rectangle 207"/>
            <p:cNvSpPr>
              <a:spLocks noChangeArrowheads="1"/>
            </p:cNvSpPr>
            <p:nvPr/>
          </p:nvSpPr>
          <p:spPr bwMode="auto">
            <a:xfrm>
              <a:off x="3828" y="1952"/>
              <a:ext cx="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lb-LU" altLang="lb-L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lb-LU" altLang="lb-L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3" name="Freeform 208"/>
            <p:cNvSpPr>
              <a:spLocks noEditPoints="1"/>
            </p:cNvSpPr>
            <p:nvPr/>
          </p:nvSpPr>
          <p:spPr bwMode="auto">
            <a:xfrm>
              <a:off x="3027" y="1660"/>
              <a:ext cx="410" cy="281"/>
            </a:xfrm>
            <a:custGeom>
              <a:avLst/>
              <a:gdLst>
                <a:gd name="T0" fmla="*/ 34 w 2117"/>
                <a:gd name="T1" fmla="*/ 1383 h 1450"/>
                <a:gd name="T2" fmla="*/ 40 w 2117"/>
                <a:gd name="T3" fmla="*/ 1383 h 1450"/>
                <a:gd name="T4" fmla="*/ 7 w 2117"/>
                <a:gd name="T5" fmla="*/ 1417 h 1450"/>
                <a:gd name="T6" fmla="*/ 7 w 2117"/>
                <a:gd name="T7" fmla="*/ 200 h 1450"/>
                <a:gd name="T8" fmla="*/ 40 w 2117"/>
                <a:gd name="T9" fmla="*/ 167 h 1450"/>
                <a:gd name="T10" fmla="*/ 1784 w 2117"/>
                <a:gd name="T11" fmla="*/ 167 h 1450"/>
                <a:gd name="T12" fmla="*/ 1817 w 2117"/>
                <a:gd name="T13" fmla="*/ 200 h 1450"/>
                <a:gd name="T14" fmla="*/ 1784 w 2117"/>
                <a:gd name="T15" fmla="*/ 233 h 1450"/>
                <a:gd name="T16" fmla="*/ 40 w 2117"/>
                <a:gd name="T17" fmla="*/ 233 h 1450"/>
                <a:gd name="T18" fmla="*/ 74 w 2117"/>
                <a:gd name="T19" fmla="*/ 200 h 1450"/>
                <a:gd name="T20" fmla="*/ 74 w 2117"/>
                <a:gd name="T21" fmla="*/ 1417 h 1450"/>
                <a:gd name="T22" fmla="*/ 40 w 2117"/>
                <a:gd name="T23" fmla="*/ 1450 h 1450"/>
                <a:gd name="T24" fmla="*/ 34 w 2117"/>
                <a:gd name="T25" fmla="*/ 1450 h 1450"/>
                <a:gd name="T26" fmla="*/ 0 w 2117"/>
                <a:gd name="T27" fmla="*/ 1417 h 1450"/>
                <a:gd name="T28" fmla="*/ 34 w 2117"/>
                <a:gd name="T29" fmla="*/ 1383 h 1450"/>
                <a:gd name="T30" fmla="*/ 1717 w 2117"/>
                <a:gd name="T31" fmla="*/ 0 h 1450"/>
                <a:gd name="T32" fmla="*/ 2117 w 2117"/>
                <a:gd name="T33" fmla="*/ 200 h 1450"/>
                <a:gd name="T34" fmla="*/ 1717 w 2117"/>
                <a:gd name="T35" fmla="*/ 400 h 1450"/>
                <a:gd name="T36" fmla="*/ 1717 w 2117"/>
                <a:gd name="T37" fmla="*/ 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17" h="1450">
                  <a:moveTo>
                    <a:pt x="34" y="1383"/>
                  </a:moveTo>
                  <a:lnTo>
                    <a:pt x="40" y="1383"/>
                  </a:lnTo>
                  <a:lnTo>
                    <a:pt x="7" y="1417"/>
                  </a:lnTo>
                  <a:lnTo>
                    <a:pt x="7" y="200"/>
                  </a:lnTo>
                  <a:cubicBezTo>
                    <a:pt x="7" y="182"/>
                    <a:pt x="22" y="167"/>
                    <a:pt x="40" y="167"/>
                  </a:cubicBezTo>
                  <a:lnTo>
                    <a:pt x="1784" y="167"/>
                  </a:lnTo>
                  <a:cubicBezTo>
                    <a:pt x="1802" y="167"/>
                    <a:pt x="1817" y="182"/>
                    <a:pt x="1817" y="200"/>
                  </a:cubicBezTo>
                  <a:cubicBezTo>
                    <a:pt x="1817" y="219"/>
                    <a:pt x="1802" y="233"/>
                    <a:pt x="1784" y="233"/>
                  </a:cubicBezTo>
                  <a:lnTo>
                    <a:pt x="40" y="233"/>
                  </a:lnTo>
                  <a:lnTo>
                    <a:pt x="74" y="200"/>
                  </a:lnTo>
                  <a:lnTo>
                    <a:pt x="74" y="1417"/>
                  </a:lnTo>
                  <a:cubicBezTo>
                    <a:pt x="74" y="1435"/>
                    <a:pt x="59" y="1450"/>
                    <a:pt x="40" y="1450"/>
                  </a:cubicBezTo>
                  <a:lnTo>
                    <a:pt x="34" y="1450"/>
                  </a:lnTo>
                  <a:cubicBezTo>
                    <a:pt x="15" y="1450"/>
                    <a:pt x="0" y="1435"/>
                    <a:pt x="0" y="1417"/>
                  </a:cubicBezTo>
                  <a:cubicBezTo>
                    <a:pt x="0" y="1398"/>
                    <a:pt x="15" y="1383"/>
                    <a:pt x="34" y="1383"/>
                  </a:cubicBezTo>
                  <a:close/>
                  <a:moveTo>
                    <a:pt x="1717" y="0"/>
                  </a:moveTo>
                  <a:lnTo>
                    <a:pt x="2117" y="200"/>
                  </a:lnTo>
                  <a:lnTo>
                    <a:pt x="1717" y="400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548DD4"/>
            </a:solidFill>
            <a:ln w="3175" cap="flat">
              <a:solidFill>
                <a:srgbClr val="548DD4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b-LU"/>
            </a:p>
          </p:txBody>
        </p:sp>
      </p:grpSp>
      <p:sp>
        <p:nvSpPr>
          <p:cNvPr id="1200" name="Reservéierte Plaz fir Text 1199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rtl="0" eaLnBrk="1" latinLnBrk="0" hangingPunct="1"/>
            <a:endParaRPr lang="de-DE" sz="24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latinLnBrk="0" hangingPunct="1"/>
            <a:endParaRPr lang="de-DE" sz="24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latinLnBrk="0" hangingPunct="1"/>
            <a:endParaRPr lang="de-DE" sz="24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eaLnBrk="1" latinLnBrk="0" hangingPunct="1">
              <a:buNone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24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 dirty="0" smtClean="0">
              <a:effectLst/>
            </a:endParaRPr>
          </a:p>
          <a:p>
            <a:pPr rtl="0" eaLnBrk="1" latinLnBrk="0" hangingPunct="1"/>
            <a:r>
              <a:rPr lang="de-DE" sz="24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Iwwereneeleeën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vun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Filterstufen</a:t>
            </a:r>
            <a:endParaRPr lang="de-DE" dirty="0" smtClean="0">
              <a:effectLst/>
            </a:endParaRPr>
          </a:p>
          <a:p>
            <a:pPr lvl="1"/>
            <a:r>
              <a:rPr lang="de-DE" sz="2000" dirty="0" smtClean="0">
                <a:solidFill>
                  <a:schemeClr val="tx1"/>
                </a:solidFill>
                <a:effectLst/>
                <a:ea typeface="+mn-ea"/>
                <a:cs typeface="+mn-cs"/>
              </a:rPr>
              <a:t>optimal </a:t>
            </a:r>
            <a:r>
              <a:rPr lang="de-DE" sz="2000" dirty="0" err="1" smtClean="0">
                <a:solidFill>
                  <a:schemeClr val="tx1"/>
                </a:solidFill>
                <a:effectLst/>
                <a:ea typeface="+mn-ea"/>
                <a:cs typeface="+mn-cs"/>
              </a:rPr>
              <a:t>Ausnotzung</a:t>
            </a:r>
            <a:r>
              <a:rPr lang="de-DE" sz="2000" dirty="0" smtClean="0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effectLst/>
                <a:ea typeface="+mn-ea"/>
                <a:cs typeface="+mn-cs"/>
              </a:rPr>
              <a:t>vun</a:t>
            </a:r>
            <a:r>
              <a:rPr lang="de-DE" sz="2000" dirty="0" smtClean="0">
                <a:solidFill>
                  <a:schemeClr val="tx1"/>
                </a:solidFill>
                <a:effectLst/>
                <a:ea typeface="+mn-ea"/>
                <a:cs typeface="+mn-cs"/>
              </a:rPr>
              <a:t> der </a:t>
            </a:r>
            <a:r>
              <a:rPr lang="de-DE" sz="2000" dirty="0" err="1" smtClean="0">
                <a:solidFill>
                  <a:schemeClr val="tx1"/>
                </a:solidFill>
                <a:effectLst/>
                <a:ea typeface="+mn-ea"/>
                <a:cs typeface="+mn-cs"/>
              </a:rPr>
              <a:t>Fläch</a:t>
            </a:r>
            <a:endParaRPr lang="de-DE" sz="2000" dirty="0" smtClean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lvl="1"/>
            <a:r>
              <a:rPr lang="de-DE" sz="2000" dirty="0" err="1" smtClean="0">
                <a:solidFill>
                  <a:schemeClr val="tx1"/>
                </a:solidFill>
                <a:effectLst/>
                <a:ea typeface="+mn-ea"/>
                <a:cs typeface="+mn-cs"/>
              </a:rPr>
              <a:t>kuerz</a:t>
            </a:r>
            <a:r>
              <a:rPr lang="de-DE" sz="2000" dirty="0" smtClean="0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effectLst/>
                <a:ea typeface="+mn-ea"/>
                <a:cs typeface="+mn-cs"/>
              </a:rPr>
              <a:t>Weeër</a:t>
            </a:r>
            <a:endParaRPr lang="de-DE" sz="2000" dirty="0" smtClean="0">
              <a:effectLst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53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servéierte Plaz fir Inhalt 1"/>
          <p:cNvSpPr>
            <a:spLocks noGrp="1"/>
          </p:cNvSpPr>
          <p:nvPr>
            <p:ph idx="1"/>
          </p:nvPr>
        </p:nvSpPr>
        <p:spPr>
          <a:xfrm>
            <a:off x="395536" y="2276872"/>
            <a:ext cx="3744416" cy="3096344"/>
          </a:xfrm>
        </p:spPr>
        <p:txBody>
          <a:bodyPr/>
          <a:lstStyle/>
          <a:p>
            <a:pPr lvl="0">
              <a:buNone/>
            </a:pPr>
            <a:r>
              <a:rPr lang="lb-LU" dirty="0" smtClean="0"/>
              <a:t>Esch-Sauer	</a:t>
            </a:r>
            <a:r>
              <a:rPr lang="lb-LU" dirty="0" smtClean="0"/>
              <a:t>74.000 m</a:t>
            </a:r>
            <a:r>
              <a:rPr lang="lb-LU" baseline="30000" dirty="0" smtClean="0"/>
              <a:t>3</a:t>
            </a:r>
            <a:r>
              <a:rPr lang="lb-LU" dirty="0" smtClean="0"/>
              <a:t>/T</a:t>
            </a:r>
            <a:endParaRPr lang="lb-LU" dirty="0" smtClean="0"/>
          </a:p>
          <a:p>
            <a:pPr lvl="0">
              <a:buNone/>
            </a:pPr>
            <a:r>
              <a:rPr lang="lb-LU" dirty="0" smtClean="0"/>
              <a:t>Everling</a:t>
            </a:r>
            <a:r>
              <a:rPr lang="lb-LU" dirty="0" smtClean="0"/>
              <a:t>	13.000 </a:t>
            </a:r>
            <a:r>
              <a:rPr lang="lb-LU" dirty="0" smtClean="0"/>
              <a:t>m</a:t>
            </a:r>
            <a:r>
              <a:rPr lang="lb-LU" baseline="30000" dirty="0" smtClean="0"/>
              <a:t>3</a:t>
            </a:r>
            <a:r>
              <a:rPr lang="lb-LU" dirty="0" smtClean="0"/>
              <a:t>/T</a:t>
            </a:r>
            <a:endParaRPr lang="lb-LU" dirty="0" smtClean="0"/>
          </a:p>
          <a:p>
            <a:pPr>
              <a:buNone/>
            </a:pPr>
            <a:r>
              <a:rPr lang="lb-LU" dirty="0" smtClean="0"/>
              <a:t>3-Brécken  	  8.500 </a:t>
            </a:r>
            <a:r>
              <a:rPr lang="lb-LU" dirty="0" smtClean="0"/>
              <a:t>m</a:t>
            </a:r>
            <a:r>
              <a:rPr lang="lb-LU" baseline="30000" dirty="0" smtClean="0"/>
              <a:t>3</a:t>
            </a:r>
            <a:r>
              <a:rPr lang="lb-LU" dirty="0" smtClean="0"/>
              <a:t>/T</a:t>
            </a:r>
            <a:endParaRPr lang="lb-LU" dirty="0" smtClean="0"/>
          </a:p>
          <a:p>
            <a:pPr lvl="0">
              <a:buNone/>
            </a:pPr>
            <a:r>
              <a:rPr lang="lb-LU" dirty="0" smtClean="0"/>
              <a:t>Scheedhaff	15.000 </a:t>
            </a:r>
            <a:r>
              <a:rPr lang="lb-LU" dirty="0" smtClean="0"/>
              <a:t>m</a:t>
            </a:r>
            <a:r>
              <a:rPr lang="lb-LU" baseline="30000" dirty="0" smtClean="0"/>
              <a:t>3</a:t>
            </a:r>
            <a:r>
              <a:rPr lang="lb-LU" dirty="0" smtClean="0"/>
              <a:t>/T</a:t>
            </a:r>
            <a:endParaRPr lang="lb-LU" dirty="0" smtClean="0"/>
          </a:p>
          <a:p>
            <a:pPr lvl="0">
              <a:buNone/>
            </a:pPr>
            <a:r>
              <a:rPr lang="lb-LU" dirty="0" smtClean="0"/>
              <a:t>Käerch	  1.500 </a:t>
            </a:r>
            <a:r>
              <a:rPr lang="lb-LU" dirty="0" smtClean="0"/>
              <a:t>m</a:t>
            </a:r>
            <a:r>
              <a:rPr lang="lb-LU" baseline="30000" dirty="0" smtClean="0"/>
              <a:t>3</a:t>
            </a:r>
            <a:r>
              <a:rPr lang="lb-LU" dirty="0" smtClean="0"/>
              <a:t>/T</a:t>
            </a:r>
          </a:p>
          <a:p>
            <a:pPr lvl="0">
              <a:buNone/>
            </a:pPr>
            <a:endParaRPr lang="lb-LU" dirty="0"/>
          </a:p>
          <a:p>
            <a:pPr>
              <a:buNone/>
            </a:pPr>
            <a:r>
              <a:rPr lang="lb-LU" dirty="0" smtClean="0"/>
              <a:t>Total</a:t>
            </a:r>
            <a:r>
              <a:rPr lang="lb-LU" dirty="0"/>
              <a:t>:       </a:t>
            </a:r>
            <a:r>
              <a:rPr lang="lb-LU" dirty="0" smtClean="0"/>
              <a:t>    112.000 </a:t>
            </a:r>
            <a:r>
              <a:rPr lang="lb-LU" dirty="0"/>
              <a:t>m</a:t>
            </a:r>
            <a:r>
              <a:rPr lang="lb-LU" baseline="30000" dirty="0"/>
              <a:t>3</a:t>
            </a:r>
            <a:r>
              <a:rPr lang="lb-LU" dirty="0"/>
              <a:t>/T</a:t>
            </a:r>
          </a:p>
          <a:p>
            <a:pPr lvl="0">
              <a:buNone/>
            </a:pPr>
            <a:endParaRPr lang="lb-LU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5800" y="1020763"/>
            <a:ext cx="3382144" cy="731837"/>
          </a:xfrm>
        </p:spPr>
        <p:txBody>
          <a:bodyPr/>
          <a:lstStyle/>
          <a:p>
            <a:r>
              <a:rPr lang="lb-LU" dirty="0" err="1" smtClean="0"/>
              <a:t>Wasserwerke</a:t>
            </a:r>
            <a:r>
              <a:rPr lang="lb-LU" dirty="0" smtClean="0"/>
              <a:t> </a:t>
            </a:r>
            <a:endParaRPr lang="lb-LU" dirty="0"/>
          </a:p>
        </p:txBody>
      </p:sp>
      <p:pic>
        <p:nvPicPr>
          <p:cNvPr id="5" name="Bild 4" descr="graph2_Trinkwasserkarte 2011_RAP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7587" y="0"/>
            <a:ext cx="4916413" cy="685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4572000" y="6597352"/>
            <a:ext cx="720080" cy="2606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b-L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7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081636" y="13266"/>
            <a:ext cx="4434579" cy="864096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de-DE" dirty="0" smtClean="0"/>
              <a:t>Neue Wasseraufbereitungsanlage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644008" y="6453336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" name="Reservéierte Plaz fir Inhalt 1"/>
          <p:cNvSpPr>
            <a:spLocks noGrp="1"/>
          </p:cNvSpPr>
          <p:nvPr>
            <p:ph idx="1"/>
          </p:nvPr>
        </p:nvSpPr>
        <p:spPr>
          <a:xfrm>
            <a:off x="0" y="877362"/>
            <a:ext cx="9144000" cy="823446"/>
          </a:xfrm>
          <a:noFill/>
        </p:spPr>
        <p:txBody>
          <a:bodyPr/>
          <a:lstStyle/>
          <a:p>
            <a:pPr>
              <a:buNone/>
            </a:pPr>
            <a:r>
              <a:rPr lang="de-DE" sz="2000" b="1" dirty="0" smtClean="0"/>
              <a:t>Kapazität</a:t>
            </a:r>
          </a:p>
          <a:p>
            <a:r>
              <a:rPr lang="de-DE" sz="2000" dirty="0" smtClean="0"/>
              <a:t>Aufbereitung in 2 Straßen mit 55.000 m</a:t>
            </a:r>
            <a:r>
              <a:rPr lang="de-DE" sz="2000" baseline="30000" dirty="0" smtClean="0"/>
              <a:t>3</a:t>
            </a:r>
            <a:r>
              <a:rPr lang="de-DE" sz="2000" dirty="0" smtClean="0"/>
              <a:t>/T : 110.000 m</a:t>
            </a:r>
            <a:r>
              <a:rPr lang="de-DE" sz="2000" baseline="30000" dirty="0" smtClean="0"/>
              <a:t>3</a:t>
            </a:r>
            <a:r>
              <a:rPr lang="de-DE" sz="2000" dirty="0" smtClean="0"/>
              <a:t>/T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1458"/>
            <a:ext cx="9144000" cy="51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9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103"/>
            <a:ext cx="9144000" cy="6008377"/>
          </a:xfrm>
          <a:prstGeom prst="rect">
            <a:avLst/>
          </a:prstGeom>
        </p:spPr>
      </p:pic>
      <p:sp>
        <p:nvSpPr>
          <p:cNvPr id="11" name="Titel 9"/>
          <p:cNvSpPr>
            <a:spLocks noGrp="1"/>
          </p:cNvSpPr>
          <p:nvPr>
            <p:ph type="title"/>
          </p:nvPr>
        </p:nvSpPr>
        <p:spPr>
          <a:xfrm>
            <a:off x="1981944" y="44624"/>
            <a:ext cx="5110336" cy="792087"/>
          </a:xfrm>
        </p:spPr>
        <p:txBody>
          <a:bodyPr/>
          <a:lstStyle/>
          <a:p>
            <a:r>
              <a:rPr lang="de-DE" dirty="0"/>
              <a:t>Aufbereitungsanlage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>U</a:t>
            </a:r>
            <a:r>
              <a:rPr lang="de-DE" dirty="0" smtClean="0"/>
              <a:t>G2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16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Aufbereitungsanlage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UG1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22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Aufbereitungsanlage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65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Aufbereitungsanlage</a:t>
            </a:r>
            <a:br>
              <a:rPr lang="de-DE" dirty="0" smtClean="0"/>
            </a:br>
            <a:r>
              <a:rPr lang="de-DE" dirty="0" smtClean="0"/>
              <a:t>OG</a:t>
            </a:r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Aufbereitungsanlage</a:t>
            </a:r>
            <a:br>
              <a:rPr lang="de-DE" dirty="0" smtClean="0"/>
            </a:br>
            <a:r>
              <a:rPr lang="de-DE" dirty="0" smtClean="0"/>
              <a:t>Dach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7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8223" y="5445224"/>
            <a:ext cx="1968401" cy="1224136"/>
          </a:xfrm>
        </p:spPr>
        <p:txBody>
          <a:bodyPr/>
          <a:lstStyle/>
          <a:p>
            <a:r>
              <a:rPr lang="de-DE" dirty="0" smtClean="0"/>
              <a:t>Merci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23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ervéierte Plaz fir Inhalt 3" descr="IMG_1637.jpg"/>
          <p:cNvPicPr>
            <a:picLocks noGrp="1"/>
          </p:cNvPicPr>
          <p:nvPr>
            <p:ph idx="4294967295"/>
          </p:nvPr>
        </p:nvPicPr>
        <p:blipFill>
          <a:blip r:embed="rId2" cstate="print">
            <a:lum bright="28000" contrast="-8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Bild 5" descr="IMG_0958 bi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835696" y="332656"/>
            <a:ext cx="5112568" cy="731837"/>
          </a:xfrm>
        </p:spPr>
        <p:txBody>
          <a:bodyPr/>
          <a:lstStyle/>
          <a:p>
            <a:r>
              <a:rPr lang="de-DE" dirty="0" smtClean="0"/>
              <a:t>Stausee Obersauer</a:t>
            </a:r>
            <a:endParaRPr lang="de-DE" dirty="0"/>
          </a:p>
        </p:txBody>
      </p:sp>
      <p:sp>
        <p:nvSpPr>
          <p:cNvPr id="5" name="Reservéierte Plaz fir Text 4"/>
          <p:cNvSpPr>
            <a:spLocks noGrp="1"/>
          </p:cNvSpPr>
          <p:nvPr>
            <p:ph type="body" idx="4294967295"/>
          </p:nvPr>
        </p:nvSpPr>
        <p:spPr>
          <a:xfrm>
            <a:off x="14050" y="3933056"/>
            <a:ext cx="4701965" cy="2921416"/>
          </a:xfrm>
          <a:solidFill>
            <a:schemeClr val="bg1">
              <a:alpha val="67000"/>
            </a:schemeClr>
          </a:solidFill>
        </p:spPr>
        <p:txBody>
          <a:bodyPr/>
          <a:lstStyle/>
          <a:p>
            <a:pPr lvl="0"/>
            <a:r>
              <a:rPr lang="de-DE" sz="2000" dirty="0" smtClean="0"/>
              <a:t>Höhe Mauer: 47 m</a:t>
            </a:r>
          </a:p>
          <a:p>
            <a:pPr lvl="0"/>
            <a:r>
              <a:rPr lang="de-DE" sz="2000" dirty="0" smtClean="0"/>
              <a:t>Volumen See: 60 </a:t>
            </a:r>
            <a:r>
              <a:rPr lang="de-DE" sz="2000" dirty="0" err="1" smtClean="0"/>
              <a:t>mio.</a:t>
            </a:r>
            <a:r>
              <a:rPr lang="de-DE" sz="2000" dirty="0" smtClean="0"/>
              <a:t> m</a:t>
            </a:r>
            <a:r>
              <a:rPr lang="de-DE" sz="2000" baseline="30000" dirty="0" smtClean="0"/>
              <a:t>3</a:t>
            </a:r>
          </a:p>
          <a:p>
            <a:pPr lvl="0"/>
            <a:r>
              <a:rPr lang="de-DE" sz="2000" dirty="0" smtClean="0"/>
              <a:t>Einzugsgebiet: 428 km</a:t>
            </a:r>
            <a:r>
              <a:rPr lang="de-DE" sz="2000" baseline="30000" dirty="0" smtClean="0"/>
              <a:t>2</a:t>
            </a:r>
          </a:p>
          <a:p>
            <a:pPr lvl="1"/>
            <a:r>
              <a:rPr lang="de-DE" sz="1800" dirty="0" smtClean="0"/>
              <a:t>⅔ in</a:t>
            </a:r>
            <a:r>
              <a:rPr lang="de-DE" sz="1800" baseline="0" dirty="0" smtClean="0"/>
              <a:t> </a:t>
            </a:r>
            <a:r>
              <a:rPr lang="de-DE" sz="1800" dirty="0" smtClean="0"/>
              <a:t>Belgien</a:t>
            </a:r>
          </a:p>
          <a:p>
            <a:pPr lvl="0"/>
            <a:r>
              <a:rPr lang="de-DE" sz="2000" dirty="0" smtClean="0"/>
              <a:t>Zulauf </a:t>
            </a:r>
          </a:p>
          <a:p>
            <a:pPr lvl="1"/>
            <a:r>
              <a:rPr lang="de-DE" sz="1800" dirty="0" smtClean="0"/>
              <a:t>Zwischen 100 an 260 mio.m</a:t>
            </a:r>
            <a:r>
              <a:rPr lang="de-DE" sz="1800" baseline="30000" dirty="0" smtClean="0"/>
              <a:t>3</a:t>
            </a:r>
            <a:r>
              <a:rPr lang="de-DE" sz="1800" dirty="0" smtClean="0"/>
              <a:t>/Jahr</a:t>
            </a:r>
          </a:p>
          <a:p>
            <a:pPr lvl="0"/>
            <a:r>
              <a:rPr lang="de-DE" sz="2000" dirty="0" smtClean="0"/>
              <a:t>Füllung</a:t>
            </a:r>
          </a:p>
          <a:p>
            <a:pPr lvl="1"/>
            <a:r>
              <a:rPr lang="de-DE" sz="1800" dirty="0" smtClean="0"/>
              <a:t>im Winter/Frühjahr </a:t>
            </a:r>
            <a:r>
              <a:rPr lang="de-DE" sz="1800" dirty="0" smtClean="0"/>
              <a:t>mit Regenwasser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936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sebdata1\users$\georges.kraus\Georges\Résultats d'analyses\Lac de barrage\2009\Algues automne 2009\Cartographie algues 2009 10 05\Algues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152" y="0"/>
            <a:ext cx="4572848" cy="3430800"/>
          </a:xfrm>
          <a:prstGeom prst="rect">
            <a:avLst/>
          </a:prstGeom>
          <a:noFill/>
        </p:spPr>
      </p:pic>
      <p:pic>
        <p:nvPicPr>
          <p:cNvPr id="4102" name="Picture 6" descr="\\sebdata1\users$\georges.kraus\Georges\Résultats d'analyses\Lac de barrage\2009\Algues automne 2009\Cartographie algues 2009 10 05\Algues-5_05-10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574400" cy="3430800"/>
          </a:xfrm>
          <a:prstGeom prst="rect">
            <a:avLst/>
          </a:prstGeom>
          <a:noFill/>
        </p:spPr>
      </p:pic>
      <p:pic>
        <p:nvPicPr>
          <p:cNvPr id="4100" name="Picture 4" descr="\\sebdata1\users$\georges.kraus\Georges\Résultats d'analyses\Lac de barrage\2009\Algues automne 2009\Cartographie algues 2009 10 05\Algues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7838"/>
            <a:ext cx="4572000" cy="3430163"/>
          </a:xfrm>
          <a:prstGeom prst="rect">
            <a:avLst/>
          </a:prstGeom>
          <a:noFill/>
        </p:spPr>
      </p:pic>
      <p:pic>
        <p:nvPicPr>
          <p:cNvPr id="4103" name="Picture 7" descr="\\sebdata1\users$\georges.kraus\Georges\Résultats d'analyses\Lac de barrage\2009\Algues automne 2009\Cartographie algues 2009 10 19\Algues-1_19-10-2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3875" y="3437905"/>
            <a:ext cx="4560126" cy="3420095"/>
          </a:xfrm>
          <a:prstGeom prst="rect">
            <a:avLst/>
          </a:prstGeom>
          <a:noFill/>
        </p:spPr>
      </p:pic>
      <p:pic>
        <p:nvPicPr>
          <p:cNvPr id="4099" name="Picture 3" descr="\\sebdata1\users$\georges.kraus\Georges\Résultats d'analyses\Lac de barrage\2009\Algues automne 2009\Cartographie algues 2009 10 05\Algues-2_05-10-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7527" y="1140154"/>
            <a:ext cx="6790218" cy="5094392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31840" y="0"/>
            <a:ext cx="2808312" cy="731837"/>
          </a:xfrm>
        </p:spPr>
        <p:txBody>
          <a:bodyPr/>
          <a:lstStyle/>
          <a:p>
            <a:r>
              <a:rPr lang="de-DE" dirty="0" smtClean="0"/>
              <a:t>Algen 2009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9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DSC00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Bild 4" descr="DSC004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0469" y="0"/>
            <a:ext cx="5143500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79712" y="0"/>
            <a:ext cx="5400600" cy="731837"/>
          </a:xfrm>
        </p:spPr>
        <p:txBody>
          <a:bodyPr/>
          <a:lstStyle/>
          <a:p>
            <a:pPr lvl="0"/>
            <a:r>
              <a:rPr lang="de-DE" noProof="0" dirty="0" smtClean="0"/>
              <a:t>Probleme See:</a:t>
            </a:r>
            <a:r>
              <a:rPr lang="de-DE" baseline="0" noProof="0" dirty="0" smtClean="0"/>
              <a:t> Erosion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05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97823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79712" y="116632"/>
            <a:ext cx="5112568" cy="731837"/>
          </a:xfrm>
        </p:spPr>
        <p:txBody>
          <a:bodyPr/>
          <a:lstStyle/>
          <a:p>
            <a:pPr lvl="0"/>
            <a:r>
              <a:rPr lang="de-DE" noProof="0" dirty="0" smtClean="0"/>
              <a:t>Probleme See: </a:t>
            </a:r>
            <a:br>
              <a:rPr lang="de-DE" noProof="0" dirty="0" smtClean="0"/>
            </a:br>
            <a:r>
              <a:rPr lang="de-DE" noProof="0" dirty="0" smtClean="0"/>
              <a:t>häusliches Abwasser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7133411" y="5949280"/>
            <a:ext cx="1903085" cy="830997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lb-LU" sz="1600" dirty="0" smtClean="0"/>
              <a:t>Kläranlag</a:t>
            </a:r>
          </a:p>
          <a:p>
            <a:pPr algn="ctr"/>
            <a:r>
              <a:rPr lang="lb-LU" sz="1600" dirty="0" err="1" smtClean="0"/>
              <a:t>Heiderscheidgrund</a:t>
            </a:r>
            <a:endParaRPr lang="lb-LU" sz="1600" dirty="0" smtClean="0"/>
          </a:p>
          <a:p>
            <a:pPr algn="ctr"/>
            <a:r>
              <a:rPr lang="lb-LU" sz="1600" dirty="0" smtClean="0"/>
              <a:t>Foto. SIDEN</a:t>
            </a:r>
            <a:endParaRPr lang="lb-LU" sz="1600" dirty="0"/>
          </a:p>
        </p:txBody>
      </p:sp>
    </p:spTree>
    <p:extLst>
      <p:ext uri="{BB962C8B-B14F-4D97-AF65-F5344CB8AC3E}">
        <p14:creationId xmlns:p14="http://schemas.microsoft.com/office/powerpoint/2010/main" val="39027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ROVAR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092585" cy="6858000"/>
          </a:xfrm>
          <a:prstGeom prst="rect">
            <a:avLst/>
          </a:prstGeom>
        </p:spPr>
      </p:pic>
      <p:pic>
        <p:nvPicPr>
          <p:cNvPr id="7" name="Bild 6" descr="provar 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5805264"/>
          </a:xfrm>
          <a:prstGeom prst="rect">
            <a:avLst/>
          </a:prstGeom>
        </p:spPr>
      </p:pic>
      <p:pic>
        <p:nvPicPr>
          <p:cNvPr id="8" name="Bild 7" descr="PROVAR 2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805264"/>
          </a:xfrm>
          <a:prstGeom prst="rect">
            <a:avLst/>
          </a:prstGeom>
        </p:spPr>
      </p:pic>
      <p:sp>
        <p:nvSpPr>
          <p:cNvPr id="2" name="Reservéierte Plaz fir Inhalt 1"/>
          <p:cNvSpPr>
            <a:spLocks noGrp="1"/>
          </p:cNvSpPr>
          <p:nvPr>
            <p:ph idx="1"/>
          </p:nvPr>
        </p:nvSpPr>
        <p:spPr>
          <a:xfrm>
            <a:off x="0" y="5805264"/>
            <a:ext cx="9144000" cy="1052736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lvl="0"/>
            <a:r>
              <a:rPr lang="de-DE" dirty="0" smtClean="0"/>
              <a:t>Beweglicher Entnahmearm: PROVAR</a:t>
            </a:r>
          </a:p>
          <a:p>
            <a:pPr lvl="0"/>
            <a:r>
              <a:rPr lang="de-DE" dirty="0" smtClean="0"/>
              <a:t>Brevet: Paul </a:t>
            </a:r>
            <a:r>
              <a:rPr lang="de-DE" dirty="0" err="1" smtClean="0"/>
              <a:t>Wurth</a:t>
            </a:r>
            <a:r>
              <a:rPr lang="de-DE" dirty="0" smtClean="0"/>
              <a:t> a SEBES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75856" y="116632"/>
            <a:ext cx="2736304" cy="731837"/>
          </a:xfrm>
        </p:spPr>
        <p:txBody>
          <a:bodyPr/>
          <a:lstStyle/>
          <a:p>
            <a:pPr lvl="0"/>
            <a:r>
              <a:rPr lang="de-DE" dirty="0" smtClean="0"/>
              <a:t>PROVAR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983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1682819"/>
            <a:ext cx="4565105" cy="426646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7" y="1685183"/>
            <a:ext cx="4571999" cy="4257815"/>
          </a:xfrm>
          <a:prstGeom prst="rect">
            <a:avLst/>
          </a:prstGeom>
        </p:spPr>
      </p:pic>
      <p:sp>
        <p:nvSpPr>
          <p:cNvPr id="73733" name="Rechteck 1"/>
          <p:cNvSpPr>
            <a:spLocks noChangeArrowheads="1"/>
          </p:cNvSpPr>
          <p:nvPr/>
        </p:nvSpPr>
        <p:spPr bwMode="auto">
          <a:xfrm>
            <a:off x="372225" y="2420888"/>
            <a:ext cx="19462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76213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lvl="2">
              <a:spcBef>
                <a:spcPts val="1500"/>
              </a:spcBef>
              <a:buFontTx/>
              <a:buNone/>
            </a:pPr>
            <a:r>
              <a:rPr lang="lb-LU" altLang="de-DE" sz="1400" b="1" dirty="0" err="1" smtClean="0">
                <a:solidFill>
                  <a:srgbClr val="003366"/>
                </a:solidFill>
              </a:rPr>
              <a:t>Höhenschema</a:t>
            </a:r>
            <a:r>
              <a:rPr lang="lb-LU" altLang="de-DE" sz="1400" b="1" dirty="0" smtClean="0">
                <a:solidFill>
                  <a:srgbClr val="003366"/>
                </a:solidFill>
              </a:rPr>
              <a:t>: aktuelle </a:t>
            </a:r>
            <a:r>
              <a:rPr lang="lb-LU" altLang="de-DE" sz="1400" b="1" dirty="0" err="1" smtClean="0">
                <a:solidFill>
                  <a:srgbClr val="003366"/>
                </a:solidFill>
              </a:rPr>
              <a:t>Aufbereitung</a:t>
            </a:r>
            <a:endParaRPr lang="lb-LU" altLang="de-DE" sz="1400" b="1" dirty="0">
              <a:solidFill>
                <a:srgbClr val="003366"/>
              </a:solidFill>
            </a:endParaRPr>
          </a:p>
        </p:txBody>
      </p:sp>
      <p:sp>
        <p:nvSpPr>
          <p:cNvPr id="73735" name="Rechteck 8"/>
          <p:cNvSpPr>
            <a:spLocks noChangeArrowheads="1"/>
          </p:cNvSpPr>
          <p:nvPr/>
        </p:nvSpPr>
        <p:spPr bwMode="auto">
          <a:xfrm>
            <a:off x="5210496" y="2420888"/>
            <a:ext cx="1673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AAACD"/>
              </a:buClr>
              <a:buFont typeface="Times" panose="02020603050405020304" pitchFamily="18" charset="0"/>
              <a:buChar char="•"/>
              <a:defRPr kumimoji="1" sz="28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2pPr>
            <a:lvl3pPr marL="176213">
              <a:spcBef>
                <a:spcPct val="20000"/>
              </a:spcBef>
              <a:buClr>
                <a:srgbClr val="3AAACD"/>
              </a:buClr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Font typeface="Times" panose="02020603050405020304" pitchFamily="18" charset="0"/>
              <a:buChar char="•"/>
              <a:defRPr kumimoji="1" sz="2000">
                <a:solidFill>
                  <a:srgbClr val="0033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-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lvl="2">
              <a:spcBef>
                <a:spcPts val="1500"/>
              </a:spcBef>
              <a:buFontTx/>
              <a:buNone/>
            </a:pPr>
            <a:r>
              <a:rPr lang="lb-LU" altLang="de-DE" sz="1400" b="1" dirty="0" err="1" smtClean="0">
                <a:solidFill>
                  <a:srgbClr val="003366"/>
                </a:solidFill>
              </a:rPr>
              <a:t>Höhenschema</a:t>
            </a:r>
            <a:r>
              <a:rPr lang="lb-LU" altLang="de-DE" sz="1400" b="1" dirty="0" smtClean="0">
                <a:solidFill>
                  <a:srgbClr val="003366"/>
                </a:solidFill>
              </a:rPr>
              <a:t>: </a:t>
            </a:r>
            <a:r>
              <a:rPr lang="lb-LU" altLang="de-DE" sz="1400" b="1" dirty="0" err="1" smtClean="0">
                <a:solidFill>
                  <a:srgbClr val="003366"/>
                </a:solidFill>
              </a:rPr>
              <a:t>neue</a:t>
            </a:r>
            <a:r>
              <a:rPr lang="lb-LU" altLang="de-DE" sz="1400" b="1" dirty="0">
                <a:solidFill>
                  <a:srgbClr val="003366"/>
                </a:solidFill>
              </a:rPr>
              <a:t> </a:t>
            </a:r>
            <a:r>
              <a:rPr lang="lb-LU" altLang="de-DE" sz="1400" b="1" dirty="0" err="1" smtClean="0">
                <a:solidFill>
                  <a:srgbClr val="003366"/>
                </a:solidFill>
              </a:rPr>
              <a:t>Aufbereitung</a:t>
            </a:r>
            <a:endParaRPr lang="lb-LU" altLang="de-DE" sz="1400" b="1" dirty="0">
              <a:solidFill>
                <a:srgbClr val="003366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Schema </a:t>
            </a:r>
            <a:r>
              <a:rPr lang="de-DE" dirty="0" smtClean="0"/>
              <a:t>neue </a:t>
            </a:r>
            <a:r>
              <a:rPr lang="de-DE" dirty="0" smtClean="0"/>
              <a:t>Installationen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82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Präsentation SVGW Wass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 SVGW Wasser">
      <a:majorFont>
        <a:latin typeface="Syntax Black"/>
        <a:ea typeface=""/>
        <a:cs typeface=""/>
      </a:majorFont>
      <a:minorFont>
        <a:latin typeface="Synta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äsentation SVGW Wass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SVGW Wass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SVGW Wass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SVGW Wass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SVGW Wass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SVGW Wass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SVGW Wass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573</Words>
  <Application>Microsoft Office PowerPoint</Application>
  <PresentationFormat>Ecran Show (4:3)</PresentationFormat>
  <Paragraphs>349</Paragraphs>
  <Slides>36</Slides>
  <Notes>1</Notes>
  <HiddenSlides>0</HiddenSlides>
  <MMClips>0</MMClips>
  <ScaleCrop>false</ScaleCrop>
  <HeadingPairs>
    <vt:vector size="8" baseType="variant">
      <vt:variant>
        <vt:lpstr>Benotzte Schrëftaarten</vt:lpstr>
      </vt:variant>
      <vt:variant>
        <vt:i4>7</vt:i4>
      </vt:variant>
      <vt:variant>
        <vt:lpstr>Thema</vt:lpstr>
      </vt:variant>
      <vt:variant>
        <vt:i4>1</vt:i4>
      </vt:variant>
      <vt:variant>
        <vt:lpstr>Incorporéiert OLE-Serveuren</vt:lpstr>
      </vt:variant>
      <vt:variant>
        <vt:i4>1</vt:i4>
      </vt:variant>
      <vt:variant>
        <vt:lpstr>Diatitelen</vt:lpstr>
      </vt:variant>
      <vt:variant>
        <vt:i4>36</vt:i4>
      </vt:variant>
    </vt:vector>
  </HeadingPairs>
  <TitlesOfParts>
    <vt:vector size="45" baseType="lpstr">
      <vt:lpstr>ＭＳ Ｐゴシック</vt:lpstr>
      <vt:lpstr>Arial</vt:lpstr>
      <vt:lpstr>Arial Narrow</vt:lpstr>
      <vt:lpstr>Calibri</vt:lpstr>
      <vt:lpstr>Syntax</vt:lpstr>
      <vt:lpstr>Syntax Black</vt:lpstr>
      <vt:lpstr>Wingdings</vt:lpstr>
      <vt:lpstr>Default Theme</vt:lpstr>
      <vt:lpstr>Diagramm</vt:lpstr>
      <vt:lpstr>Neue Aufbereitungstechnik bei SEBES: Multi-Barrieren gegen Mikroschadstoffe</vt:lpstr>
      <vt:lpstr>Gesetz vum 31. Juli 1962</vt:lpstr>
      <vt:lpstr>Wasserwerke </vt:lpstr>
      <vt:lpstr>Stausee Obersauer</vt:lpstr>
      <vt:lpstr>Algen 2009</vt:lpstr>
      <vt:lpstr>Probleme See: Erosion</vt:lpstr>
      <vt:lpstr>Probleme See:  häusliches Abwasser</vt:lpstr>
      <vt:lpstr>PROVAR</vt:lpstr>
      <vt:lpstr>Schema neue Installationen</vt:lpstr>
      <vt:lpstr>Opbereedungssecherheet</vt:lpstr>
      <vt:lpstr>Stausée</vt:lpstr>
      <vt:lpstr>Verunreinigungen des Seewassers</vt:lpstr>
      <vt:lpstr>Festlegung der Wasseraufbereitung</vt:lpstr>
      <vt:lpstr>Vorschlag weitere Vorgehensweise</vt:lpstr>
      <vt:lpstr>Opbereedungskonzept</vt:lpstr>
      <vt:lpstr>Vorfiltration</vt:lpstr>
      <vt:lpstr>Ultrafiltration mit Flockung</vt:lpstr>
      <vt:lpstr>Pilotversuche</vt:lpstr>
      <vt:lpstr>Kalkstein-Filter</vt:lpstr>
      <vt:lpstr>Accident à Witry</vt:lpstr>
      <vt:lpstr>Echantillonneur automatique au Moulin de Bigonville</vt:lpstr>
      <vt:lpstr>Métazschlore</vt:lpstr>
      <vt:lpstr>Métazachlore-ESA</vt:lpstr>
      <vt:lpstr>Ozonung</vt:lpstr>
      <vt:lpstr>Festbettadsorber</vt:lpstr>
      <vt:lpstr>Bromatbildung</vt:lpstr>
      <vt:lpstr>Bio- an Adsorptions-Filter</vt:lpstr>
      <vt:lpstr>UV-Desinfektion</vt:lpstr>
      <vt:lpstr>Schnëtt Opbereedungsanlag</vt:lpstr>
      <vt:lpstr>Neue Wasseraufbereitungsanlage</vt:lpstr>
      <vt:lpstr>Aufbereitungsanlage UG2</vt:lpstr>
      <vt:lpstr>Aufbereitungsanlage UG1</vt:lpstr>
      <vt:lpstr>Aufbereitungsanlage EG</vt:lpstr>
      <vt:lpstr>Aufbereitungsanlage OG</vt:lpstr>
      <vt:lpstr>Aufbereitungsanlage Dach</vt:lpstr>
      <vt:lpstr>Merci</vt:lpstr>
    </vt:vector>
  </TitlesOfParts>
  <Company>SEBES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NST: Investissement  et évolution du coût de revient de l’eau</dc:title>
  <dc:creator>Georges KRAUS</dc:creator>
  <cp:lastModifiedBy>KRAUS Georges</cp:lastModifiedBy>
  <cp:revision>233</cp:revision>
  <cp:lastPrinted>2017-03-08T09:26:18Z</cp:lastPrinted>
  <dcterms:created xsi:type="dcterms:W3CDTF">2015-01-28T12:21:40Z</dcterms:created>
  <dcterms:modified xsi:type="dcterms:W3CDTF">2019-09-30T07:51:49Z</dcterms:modified>
</cp:coreProperties>
</file>