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  <p:sldMasterId id="2147483772" r:id="rId2"/>
  </p:sldMasterIdLst>
  <p:notesMasterIdLst>
    <p:notesMasterId r:id="rId35"/>
  </p:notesMasterIdLst>
  <p:handoutMasterIdLst>
    <p:handoutMasterId r:id="rId36"/>
  </p:handoutMasterIdLst>
  <p:sldIdLst>
    <p:sldId id="260" r:id="rId3"/>
    <p:sldId id="280" r:id="rId4"/>
    <p:sldId id="282" r:id="rId5"/>
    <p:sldId id="283" r:id="rId6"/>
    <p:sldId id="284" r:id="rId7"/>
    <p:sldId id="271" r:id="rId8"/>
    <p:sldId id="285" r:id="rId9"/>
    <p:sldId id="286" r:id="rId10"/>
    <p:sldId id="309" r:id="rId11"/>
    <p:sldId id="303" r:id="rId12"/>
    <p:sldId id="273" r:id="rId13"/>
    <p:sldId id="275" r:id="rId14"/>
    <p:sldId id="274" r:id="rId15"/>
    <p:sldId id="287" r:id="rId16"/>
    <p:sldId id="276" r:id="rId17"/>
    <p:sldId id="278" r:id="rId18"/>
    <p:sldId id="279" r:id="rId19"/>
    <p:sldId id="315" r:id="rId20"/>
    <p:sldId id="313" r:id="rId21"/>
    <p:sldId id="289" r:id="rId22"/>
    <p:sldId id="296" r:id="rId23"/>
    <p:sldId id="297" r:id="rId24"/>
    <p:sldId id="298" r:id="rId25"/>
    <p:sldId id="299" r:id="rId26"/>
    <p:sldId id="292" r:id="rId27"/>
    <p:sldId id="311" r:id="rId28"/>
    <p:sldId id="314" r:id="rId29"/>
    <p:sldId id="306" r:id="rId30"/>
    <p:sldId id="307" r:id="rId31"/>
    <p:sldId id="308" r:id="rId32"/>
    <p:sldId id="317" r:id="rId33"/>
    <p:sldId id="316" r:id="rId34"/>
  </p:sldIdLst>
  <p:sldSz cx="9144000" cy="5143500" type="screen16x9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5852C3B-9182-FB48-B3A9-79A53E9DF4FC}">
          <p14:sldIdLst>
            <p14:sldId id="260"/>
            <p14:sldId id="280"/>
            <p14:sldId id="282"/>
            <p14:sldId id="283"/>
            <p14:sldId id="284"/>
            <p14:sldId id="271"/>
            <p14:sldId id="285"/>
            <p14:sldId id="286"/>
            <p14:sldId id="309"/>
            <p14:sldId id="303"/>
          </p14:sldIdLst>
        </p14:section>
        <p14:section name="Untitled Section" id="{FD6ACC9D-591F-45BF-AF09-77DBCFDB02D1}">
          <p14:sldIdLst>
            <p14:sldId id="273"/>
            <p14:sldId id="275"/>
            <p14:sldId id="274"/>
            <p14:sldId id="287"/>
            <p14:sldId id="276"/>
            <p14:sldId id="278"/>
            <p14:sldId id="279"/>
            <p14:sldId id="315"/>
            <p14:sldId id="313"/>
            <p14:sldId id="289"/>
            <p14:sldId id="296"/>
            <p14:sldId id="297"/>
            <p14:sldId id="298"/>
            <p14:sldId id="299"/>
            <p14:sldId id="292"/>
            <p14:sldId id="311"/>
            <p14:sldId id="314"/>
            <p14:sldId id="306"/>
            <p14:sldId id="307"/>
            <p14:sldId id="308"/>
            <p14:sldId id="317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2" pos="5522">
          <p15:clr>
            <a:srgbClr val="A4A3A4"/>
          </p15:clr>
        </p15:guide>
        <p15:guide id="3" orient="horz" pos="29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58B"/>
    <a:srgbClr val="2A6D81"/>
    <a:srgbClr val="E4ECEC"/>
    <a:srgbClr val="00A0AF"/>
    <a:srgbClr val="325A53"/>
    <a:srgbClr val="004354"/>
    <a:srgbClr val="005C72"/>
    <a:srgbClr val="007A98"/>
    <a:srgbClr val="0099BF"/>
    <a:srgbClr val="0E1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9" autoAdjust="0"/>
    <p:restoredTop sz="94739" autoAdjust="0"/>
  </p:normalViewPr>
  <p:slideViewPr>
    <p:cSldViewPr snapToGrid="0" snapToObjects="1" showGuides="1">
      <p:cViewPr varScale="1">
        <p:scale>
          <a:sx n="96" d="100"/>
          <a:sy n="96" d="100"/>
        </p:scale>
        <p:origin x="804" y="72"/>
      </p:cViewPr>
      <p:guideLst>
        <p:guide pos="5522"/>
        <p:guide orient="horz" pos="2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78758-BA84-4D65-AD50-995A8F4BD7A5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B5DB0F-4F72-4E5B-A6BC-FC1A6C117B75}">
      <dgm:prSet phldrT="[Text]" custT="1"/>
      <dgm:spPr/>
      <dgm:t>
        <a:bodyPr/>
        <a:lstStyle/>
        <a:p>
          <a:r>
            <a:rPr lang="en-US" sz="1400" b="1" dirty="0" smtClean="0"/>
            <a:t>Drinking water</a:t>
          </a:r>
          <a:endParaRPr lang="en-US" sz="1400" b="1" dirty="0"/>
        </a:p>
      </dgm:t>
    </dgm:pt>
    <dgm:pt modelId="{692F13D3-900B-4C88-A63C-3B38B22E825D}" type="parTrans" cxnId="{859013BE-C5CD-424E-8A82-9849130967A8}">
      <dgm:prSet/>
      <dgm:spPr/>
      <dgm:t>
        <a:bodyPr/>
        <a:lstStyle/>
        <a:p>
          <a:endParaRPr lang="en-US"/>
        </a:p>
      </dgm:t>
    </dgm:pt>
    <dgm:pt modelId="{441BFFA4-5CF3-4400-B5EB-BD01593B0E9B}" type="sibTrans" cxnId="{859013BE-C5CD-424E-8A82-9849130967A8}">
      <dgm:prSet/>
      <dgm:spPr/>
      <dgm:t>
        <a:bodyPr/>
        <a:lstStyle/>
        <a:p>
          <a:endParaRPr lang="en-US"/>
        </a:p>
      </dgm:t>
    </dgm:pt>
    <dgm:pt modelId="{10CA5E4C-92D9-4EE8-A69A-4FB20571986D}">
      <dgm:prSet phldrT="[Text]" custT="1"/>
      <dgm:spPr/>
      <dgm:t>
        <a:bodyPr/>
        <a:lstStyle/>
        <a:p>
          <a:r>
            <a:rPr lang="en-US" sz="1400" b="1" dirty="0" smtClean="0"/>
            <a:t>Food production</a:t>
          </a:r>
          <a:endParaRPr lang="en-US" sz="1400" b="1" dirty="0"/>
        </a:p>
      </dgm:t>
    </dgm:pt>
    <dgm:pt modelId="{65BAE9D9-9B77-4AEE-B0F4-93932AA616F3}" type="parTrans" cxnId="{4B931449-E760-4C05-88C0-F80E7562E45F}">
      <dgm:prSet/>
      <dgm:spPr/>
      <dgm:t>
        <a:bodyPr/>
        <a:lstStyle/>
        <a:p>
          <a:endParaRPr lang="en-US"/>
        </a:p>
      </dgm:t>
    </dgm:pt>
    <dgm:pt modelId="{7BD749C4-2F71-42EB-8F15-03285D763878}" type="sibTrans" cxnId="{4B931449-E760-4C05-88C0-F80E7562E45F}">
      <dgm:prSet/>
      <dgm:spPr/>
      <dgm:t>
        <a:bodyPr/>
        <a:lstStyle/>
        <a:p>
          <a:endParaRPr lang="en-US"/>
        </a:p>
      </dgm:t>
    </dgm:pt>
    <dgm:pt modelId="{926EA360-8769-43B2-94F2-82A17DB58AD3}">
      <dgm:prSet phldrT="[Text]" custT="1"/>
      <dgm:spPr/>
      <dgm:t>
        <a:bodyPr/>
        <a:lstStyle/>
        <a:p>
          <a:r>
            <a:rPr lang="en-US" sz="1400" b="1" dirty="0" smtClean="0"/>
            <a:t>Wastewater</a:t>
          </a:r>
          <a:endParaRPr lang="en-US" sz="1400" b="1" dirty="0"/>
        </a:p>
      </dgm:t>
    </dgm:pt>
    <dgm:pt modelId="{7FC03BAF-0542-4CA2-A27E-D3ABFE791A0C}" type="parTrans" cxnId="{96B50ED5-21DB-453B-BF42-1397B1D936C5}">
      <dgm:prSet/>
      <dgm:spPr/>
      <dgm:t>
        <a:bodyPr/>
        <a:lstStyle/>
        <a:p>
          <a:endParaRPr lang="en-US"/>
        </a:p>
      </dgm:t>
    </dgm:pt>
    <dgm:pt modelId="{79FB0BBC-2754-4D7D-B422-E28B7722E6E6}" type="sibTrans" cxnId="{96B50ED5-21DB-453B-BF42-1397B1D936C5}">
      <dgm:prSet/>
      <dgm:spPr/>
      <dgm:t>
        <a:bodyPr/>
        <a:lstStyle/>
        <a:p>
          <a:endParaRPr lang="en-US"/>
        </a:p>
      </dgm:t>
    </dgm:pt>
    <dgm:pt modelId="{4262DC88-81D8-4D47-A63B-589A486A6478}">
      <dgm:prSet phldrT="[Text]" custT="1"/>
      <dgm:spPr/>
      <dgm:t>
        <a:bodyPr/>
        <a:lstStyle/>
        <a:p>
          <a:r>
            <a:rPr lang="en-US" sz="1400" b="1" dirty="0" smtClean="0"/>
            <a:t>Recreational water</a:t>
          </a:r>
          <a:endParaRPr lang="en-US" sz="1400" b="1" dirty="0"/>
        </a:p>
      </dgm:t>
    </dgm:pt>
    <dgm:pt modelId="{93D201AA-BC16-46E1-848B-81F8DDD49261}" type="parTrans" cxnId="{5D49026B-FC72-4777-89CF-AA0F8A6D2242}">
      <dgm:prSet/>
      <dgm:spPr/>
      <dgm:t>
        <a:bodyPr/>
        <a:lstStyle/>
        <a:p>
          <a:endParaRPr lang="en-US"/>
        </a:p>
      </dgm:t>
    </dgm:pt>
    <dgm:pt modelId="{2D46BDC5-8BB0-4C17-BB93-350F539A5D06}" type="sibTrans" cxnId="{5D49026B-FC72-4777-89CF-AA0F8A6D2242}">
      <dgm:prSet/>
      <dgm:spPr/>
      <dgm:t>
        <a:bodyPr/>
        <a:lstStyle/>
        <a:p>
          <a:endParaRPr lang="en-US"/>
        </a:p>
      </dgm:t>
    </dgm:pt>
    <dgm:pt modelId="{B0045E9C-0D97-45C5-A30A-83F0F3EA1A91}" type="pres">
      <dgm:prSet presAssocID="{90178758-BA84-4D65-AD50-995A8F4BD7A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6E00676-C7FA-4557-9748-D49805C32443}" type="pres">
      <dgm:prSet presAssocID="{D4B5DB0F-4F72-4E5B-A6BC-FC1A6C117B75}" presName="Accent1" presStyleCnt="0"/>
      <dgm:spPr/>
    </dgm:pt>
    <dgm:pt modelId="{45A9ABA3-D073-49E4-B438-9909D1AF3699}" type="pres">
      <dgm:prSet presAssocID="{D4B5DB0F-4F72-4E5B-A6BC-FC1A6C117B75}" presName="Accent" presStyleLbl="node1" presStyleIdx="0" presStyleCnt="4"/>
      <dgm:spPr/>
    </dgm:pt>
    <dgm:pt modelId="{AB07B9EB-2ED2-4CBE-8210-42E9DC4EF8BA}" type="pres">
      <dgm:prSet presAssocID="{D4B5DB0F-4F72-4E5B-A6BC-FC1A6C117B7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E17DC-4076-43AC-BE9A-93294513FBBC}" type="pres">
      <dgm:prSet presAssocID="{10CA5E4C-92D9-4EE8-A69A-4FB20571986D}" presName="Accent2" presStyleCnt="0"/>
      <dgm:spPr/>
    </dgm:pt>
    <dgm:pt modelId="{78DA1337-784A-45A0-8EEF-93EF7D54CA62}" type="pres">
      <dgm:prSet presAssocID="{10CA5E4C-92D9-4EE8-A69A-4FB20571986D}" presName="Accent" presStyleLbl="node1" presStyleIdx="1" presStyleCnt="4"/>
      <dgm:spPr/>
    </dgm:pt>
    <dgm:pt modelId="{AB8DE4F1-07F2-4432-9157-D5FEEACEF075}" type="pres">
      <dgm:prSet presAssocID="{10CA5E4C-92D9-4EE8-A69A-4FB20571986D}" presName="Parent2" presStyleLbl="revTx" presStyleIdx="1" presStyleCnt="4" custScaleX="1297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1B513-2396-4063-B8D1-D501E64C7A67}" type="pres">
      <dgm:prSet presAssocID="{926EA360-8769-43B2-94F2-82A17DB58AD3}" presName="Accent3" presStyleCnt="0"/>
      <dgm:spPr/>
    </dgm:pt>
    <dgm:pt modelId="{64BC135C-8F20-48D0-9091-68944A302920}" type="pres">
      <dgm:prSet presAssocID="{926EA360-8769-43B2-94F2-82A17DB58AD3}" presName="Accent" presStyleLbl="node1" presStyleIdx="2" presStyleCnt="4"/>
      <dgm:spPr/>
    </dgm:pt>
    <dgm:pt modelId="{698C526C-672D-4883-A5AD-774F504F1BA3}" type="pres">
      <dgm:prSet presAssocID="{926EA360-8769-43B2-94F2-82A17DB58AD3}" presName="Parent3" presStyleLbl="revTx" presStyleIdx="2" presStyleCnt="4" custScaleX="140677" custLinFactNeighborX="0" custLinFactNeighborY="-123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1BB4B-C028-458B-84CC-AD5E8837A523}" type="pres">
      <dgm:prSet presAssocID="{4262DC88-81D8-4D47-A63B-589A486A6478}" presName="Accent4" presStyleCnt="0"/>
      <dgm:spPr/>
    </dgm:pt>
    <dgm:pt modelId="{81967EFD-28E0-4F25-B977-736C60260E16}" type="pres">
      <dgm:prSet presAssocID="{4262DC88-81D8-4D47-A63B-589A486A6478}" presName="Accent" presStyleLbl="node1" presStyleIdx="3" presStyleCnt="4"/>
      <dgm:spPr/>
    </dgm:pt>
    <dgm:pt modelId="{C3AF98A7-8147-44D0-B6C4-1898B628B957}" type="pres">
      <dgm:prSet presAssocID="{4262DC88-81D8-4D47-A63B-589A486A6478}" presName="Parent4" presStyleLbl="revTx" presStyleIdx="3" presStyleCnt="4" custScaleX="156575" custLinFactNeighborX="529" custLinFactNeighborY="9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9013BE-C5CD-424E-8A82-9849130967A8}" srcId="{90178758-BA84-4D65-AD50-995A8F4BD7A5}" destId="{D4B5DB0F-4F72-4E5B-A6BC-FC1A6C117B75}" srcOrd="0" destOrd="0" parTransId="{692F13D3-900B-4C88-A63C-3B38B22E825D}" sibTransId="{441BFFA4-5CF3-4400-B5EB-BD01593B0E9B}"/>
    <dgm:cxn modelId="{D002B98E-22E6-44DA-9128-BC090A0250C2}" type="presOf" srcId="{10CA5E4C-92D9-4EE8-A69A-4FB20571986D}" destId="{AB8DE4F1-07F2-4432-9157-D5FEEACEF075}" srcOrd="0" destOrd="0" presId="urn:microsoft.com/office/officeart/2009/layout/CircleArrowProcess"/>
    <dgm:cxn modelId="{96B50ED5-21DB-453B-BF42-1397B1D936C5}" srcId="{90178758-BA84-4D65-AD50-995A8F4BD7A5}" destId="{926EA360-8769-43B2-94F2-82A17DB58AD3}" srcOrd="2" destOrd="0" parTransId="{7FC03BAF-0542-4CA2-A27E-D3ABFE791A0C}" sibTransId="{79FB0BBC-2754-4D7D-B422-E28B7722E6E6}"/>
    <dgm:cxn modelId="{B20E7318-FD67-4891-AE71-F51EC484BF81}" type="presOf" srcId="{4262DC88-81D8-4D47-A63B-589A486A6478}" destId="{C3AF98A7-8147-44D0-B6C4-1898B628B957}" srcOrd="0" destOrd="0" presId="urn:microsoft.com/office/officeart/2009/layout/CircleArrowProcess"/>
    <dgm:cxn modelId="{4B931449-E760-4C05-88C0-F80E7562E45F}" srcId="{90178758-BA84-4D65-AD50-995A8F4BD7A5}" destId="{10CA5E4C-92D9-4EE8-A69A-4FB20571986D}" srcOrd="1" destOrd="0" parTransId="{65BAE9D9-9B77-4AEE-B0F4-93932AA616F3}" sibTransId="{7BD749C4-2F71-42EB-8F15-03285D763878}"/>
    <dgm:cxn modelId="{C8EF1FD9-C3AE-47C6-B816-A63B41F8B017}" type="presOf" srcId="{926EA360-8769-43B2-94F2-82A17DB58AD3}" destId="{698C526C-672D-4883-A5AD-774F504F1BA3}" srcOrd="0" destOrd="0" presId="urn:microsoft.com/office/officeart/2009/layout/CircleArrowProcess"/>
    <dgm:cxn modelId="{9E844787-5C93-4D16-85B7-32C4491F4CF4}" type="presOf" srcId="{90178758-BA84-4D65-AD50-995A8F4BD7A5}" destId="{B0045E9C-0D97-45C5-A30A-83F0F3EA1A91}" srcOrd="0" destOrd="0" presId="urn:microsoft.com/office/officeart/2009/layout/CircleArrowProcess"/>
    <dgm:cxn modelId="{A95DA0AF-57CB-4113-85A0-05E64779C954}" type="presOf" srcId="{D4B5DB0F-4F72-4E5B-A6BC-FC1A6C117B75}" destId="{AB07B9EB-2ED2-4CBE-8210-42E9DC4EF8BA}" srcOrd="0" destOrd="0" presId="urn:microsoft.com/office/officeart/2009/layout/CircleArrowProcess"/>
    <dgm:cxn modelId="{5D49026B-FC72-4777-89CF-AA0F8A6D2242}" srcId="{90178758-BA84-4D65-AD50-995A8F4BD7A5}" destId="{4262DC88-81D8-4D47-A63B-589A486A6478}" srcOrd="3" destOrd="0" parTransId="{93D201AA-BC16-46E1-848B-81F8DDD49261}" sibTransId="{2D46BDC5-8BB0-4C17-BB93-350F539A5D06}"/>
    <dgm:cxn modelId="{06D9A34F-4F43-48F7-A51B-335EBFD67148}" type="presParOf" srcId="{B0045E9C-0D97-45C5-A30A-83F0F3EA1A91}" destId="{06E00676-C7FA-4557-9748-D49805C32443}" srcOrd="0" destOrd="0" presId="urn:microsoft.com/office/officeart/2009/layout/CircleArrowProcess"/>
    <dgm:cxn modelId="{C08E3F03-7BB1-44E0-BC57-4AD3D05735EC}" type="presParOf" srcId="{06E00676-C7FA-4557-9748-D49805C32443}" destId="{45A9ABA3-D073-49E4-B438-9909D1AF3699}" srcOrd="0" destOrd="0" presId="urn:microsoft.com/office/officeart/2009/layout/CircleArrowProcess"/>
    <dgm:cxn modelId="{EFCD1704-B977-46C0-9A17-8D1A42985C8F}" type="presParOf" srcId="{B0045E9C-0D97-45C5-A30A-83F0F3EA1A91}" destId="{AB07B9EB-2ED2-4CBE-8210-42E9DC4EF8BA}" srcOrd="1" destOrd="0" presId="urn:microsoft.com/office/officeart/2009/layout/CircleArrowProcess"/>
    <dgm:cxn modelId="{20C4B1CF-850A-45FE-BE31-C2BC6D9B862F}" type="presParOf" srcId="{B0045E9C-0D97-45C5-A30A-83F0F3EA1A91}" destId="{AC3E17DC-4076-43AC-BE9A-93294513FBBC}" srcOrd="2" destOrd="0" presId="urn:microsoft.com/office/officeart/2009/layout/CircleArrowProcess"/>
    <dgm:cxn modelId="{96052251-7547-40DF-A521-D78621F221E7}" type="presParOf" srcId="{AC3E17DC-4076-43AC-BE9A-93294513FBBC}" destId="{78DA1337-784A-45A0-8EEF-93EF7D54CA62}" srcOrd="0" destOrd="0" presId="urn:microsoft.com/office/officeart/2009/layout/CircleArrowProcess"/>
    <dgm:cxn modelId="{4517F4E4-E5CB-44A2-90BD-6433B0BCCF31}" type="presParOf" srcId="{B0045E9C-0D97-45C5-A30A-83F0F3EA1A91}" destId="{AB8DE4F1-07F2-4432-9157-D5FEEACEF075}" srcOrd="3" destOrd="0" presId="urn:microsoft.com/office/officeart/2009/layout/CircleArrowProcess"/>
    <dgm:cxn modelId="{4E564B97-DA77-4139-9F58-CCE88C137045}" type="presParOf" srcId="{B0045E9C-0D97-45C5-A30A-83F0F3EA1A91}" destId="{E9A1B513-2396-4063-B8D1-D501E64C7A67}" srcOrd="4" destOrd="0" presId="urn:microsoft.com/office/officeart/2009/layout/CircleArrowProcess"/>
    <dgm:cxn modelId="{AA5CFD8E-AED3-4C42-99CD-8F5477C0DDF1}" type="presParOf" srcId="{E9A1B513-2396-4063-B8D1-D501E64C7A67}" destId="{64BC135C-8F20-48D0-9091-68944A302920}" srcOrd="0" destOrd="0" presId="urn:microsoft.com/office/officeart/2009/layout/CircleArrowProcess"/>
    <dgm:cxn modelId="{0E090E60-19B3-4C65-91CD-3672BF9D8466}" type="presParOf" srcId="{B0045E9C-0D97-45C5-A30A-83F0F3EA1A91}" destId="{698C526C-672D-4883-A5AD-774F504F1BA3}" srcOrd="5" destOrd="0" presId="urn:microsoft.com/office/officeart/2009/layout/CircleArrowProcess"/>
    <dgm:cxn modelId="{371A9D23-B860-4C8F-9E5D-D124B63153A3}" type="presParOf" srcId="{B0045E9C-0D97-45C5-A30A-83F0F3EA1A91}" destId="{9C41BB4B-C028-458B-84CC-AD5E8837A523}" srcOrd="6" destOrd="0" presId="urn:microsoft.com/office/officeart/2009/layout/CircleArrowProcess"/>
    <dgm:cxn modelId="{D962F02F-A06B-4A51-B98F-A6F84C41B5AE}" type="presParOf" srcId="{9C41BB4B-C028-458B-84CC-AD5E8837A523}" destId="{81967EFD-28E0-4F25-B977-736C60260E16}" srcOrd="0" destOrd="0" presId="urn:microsoft.com/office/officeart/2009/layout/CircleArrowProcess"/>
    <dgm:cxn modelId="{72F9BF0C-F987-4FF6-B2B2-5A60BCE3AA04}" type="presParOf" srcId="{B0045E9C-0D97-45C5-A30A-83F0F3EA1A91}" destId="{C3AF98A7-8147-44D0-B6C4-1898B628B957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9ABA3-D073-49E4-B438-9909D1AF3699}">
      <dsp:nvSpPr>
        <dsp:cNvPr id="0" name=""/>
        <dsp:cNvSpPr/>
      </dsp:nvSpPr>
      <dsp:spPr>
        <a:xfrm>
          <a:off x="2494665" y="0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7B9EB-2ED2-4CBE-8210-42E9DC4EF8BA}">
      <dsp:nvSpPr>
        <dsp:cNvPr id="0" name=""/>
        <dsp:cNvSpPr/>
      </dsp:nvSpPr>
      <dsp:spPr>
        <a:xfrm>
          <a:off x="2832989" y="554735"/>
          <a:ext cx="855153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Drinking water</a:t>
          </a:r>
          <a:endParaRPr lang="en-US" sz="1400" b="1" kern="1200" dirty="0"/>
        </a:p>
      </dsp:txBody>
      <dsp:txXfrm>
        <a:off x="2832989" y="554735"/>
        <a:ext cx="855153" cy="427532"/>
      </dsp:txXfrm>
    </dsp:sp>
    <dsp:sp modelId="{78DA1337-784A-45A0-8EEF-93EF7D54CA62}">
      <dsp:nvSpPr>
        <dsp:cNvPr id="0" name=""/>
        <dsp:cNvSpPr/>
      </dsp:nvSpPr>
      <dsp:spPr>
        <a:xfrm>
          <a:off x="2068956" y="880668"/>
          <a:ext cx="1532378" cy="15325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4464504"/>
            <a:satOff val="24828"/>
            <a:lumOff val="-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DE4F1-07F2-4432-9157-D5FEEACEF075}">
      <dsp:nvSpPr>
        <dsp:cNvPr id="0" name=""/>
        <dsp:cNvSpPr/>
      </dsp:nvSpPr>
      <dsp:spPr>
        <a:xfrm>
          <a:off x="2278540" y="1437030"/>
          <a:ext cx="1109186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Food production</a:t>
          </a:r>
          <a:endParaRPr lang="en-US" sz="1400" b="1" kern="1200" dirty="0"/>
        </a:p>
      </dsp:txBody>
      <dsp:txXfrm>
        <a:off x="2278540" y="1437030"/>
        <a:ext cx="1109186" cy="427532"/>
      </dsp:txXfrm>
    </dsp:sp>
    <dsp:sp modelId="{64BC135C-8F20-48D0-9091-68944A302920}">
      <dsp:nvSpPr>
        <dsp:cNvPr id="0" name=""/>
        <dsp:cNvSpPr/>
      </dsp:nvSpPr>
      <dsp:spPr>
        <a:xfrm>
          <a:off x="2494665" y="1764588"/>
          <a:ext cx="1532378" cy="153253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>
            <a:hueOff val="8929008"/>
            <a:satOff val="49656"/>
            <a:lumOff val="-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C526C-672D-4883-A5AD-774F504F1BA3}">
      <dsp:nvSpPr>
        <dsp:cNvPr id="0" name=""/>
        <dsp:cNvSpPr/>
      </dsp:nvSpPr>
      <dsp:spPr>
        <a:xfrm>
          <a:off x="2659064" y="2266379"/>
          <a:ext cx="1203004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Wastewater</a:t>
          </a:r>
          <a:endParaRPr lang="en-US" sz="1400" b="1" kern="1200" dirty="0"/>
        </a:p>
      </dsp:txBody>
      <dsp:txXfrm>
        <a:off x="2659064" y="2266379"/>
        <a:ext cx="1203004" cy="427532"/>
      </dsp:txXfrm>
    </dsp:sp>
    <dsp:sp modelId="{81967EFD-28E0-4F25-B977-736C60260E16}">
      <dsp:nvSpPr>
        <dsp:cNvPr id="0" name=""/>
        <dsp:cNvSpPr/>
      </dsp:nvSpPr>
      <dsp:spPr>
        <a:xfrm>
          <a:off x="2178186" y="2746857"/>
          <a:ext cx="1316505" cy="131714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13393511"/>
            <a:satOff val="74484"/>
            <a:lumOff val="-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F98A7-8147-44D0-B6C4-1898B628B957}">
      <dsp:nvSpPr>
        <dsp:cNvPr id="0" name=""/>
        <dsp:cNvSpPr/>
      </dsp:nvSpPr>
      <dsp:spPr>
        <a:xfrm>
          <a:off x="2168178" y="3205847"/>
          <a:ext cx="1338957" cy="42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Recreational water</a:t>
          </a:r>
          <a:endParaRPr lang="en-US" sz="1400" b="1" kern="1200" dirty="0"/>
        </a:p>
      </dsp:txBody>
      <dsp:txXfrm>
        <a:off x="2168178" y="3205847"/>
        <a:ext cx="1338957" cy="427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57865B-581A-2041-9FAB-16FB9832E30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44754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BEFA453-B733-2448-925F-649EDF3878D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38848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FA453-B733-2448-925F-649EDF3878D2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33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FA453-B733-2448-925F-649EDF3878D2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34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So </a:t>
            </a:r>
            <a:r>
              <a:rPr lang="fr-CH" dirty="0" err="1" smtClean="0"/>
              <a:t>we</a:t>
            </a:r>
            <a:r>
              <a:rPr lang="fr-CH" dirty="0" smtClean="0"/>
              <a:t> have the suspect. But the first </a:t>
            </a:r>
            <a:r>
              <a:rPr lang="fr-CH" dirty="0" err="1" smtClean="0"/>
              <a:t>thing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to know the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prevalence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FA453-B733-2448-925F-649EDF3878D2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6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http://gamapserver.who.int/mapLibrary/Files/Maps/Global_WASH_Mortality_2012.png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FA453-B733-2448-925F-649EDF3878D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08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So </a:t>
            </a:r>
            <a:r>
              <a:rPr lang="fr-CH" dirty="0" err="1" smtClean="0"/>
              <a:t>we</a:t>
            </a:r>
            <a:r>
              <a:rPr lang="fr-CH" dirty="0" smtClean="0"/>
              <a:t> have the suspect. But the first </a:t>
            </a:r>
            <a:r>
              <a:rPr lang="fr-CH" dirty="0" err="1" smtClean="0"/>
              <a:t>thing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to know the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prevalence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FA453-B733-2448-925F-649EDF3878D2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93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FA453-B733-2448-925F-649EDF3878D2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6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6300" cy="5143500"/>
          </a:xfrm>
          <a:prstGeom prst="rect">
            <a:avLst/>
          </a:prstGeom>
        </p:spPr>
      </p:pic>
      <p:sp>
        <p:nvSpPr>
          <p:cNvPr id="10" name="Titre 7"/>
          <p:cNvSpPr>
            <a:spLocks noGrp="1"/>
          </p:cNvSpPr>
          <p:nvPr>
            <p:ph type="title" hasCustomPrompt="1"/>
          </p:nvPr>
        </p:nvSpPr>
        <p:spPr>
          <a:xfrm>
            <a:off x="1070995" y="2730500"/>
            <a:ext cx="4922127" cy="105680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2000" b="1" i="0" cap="none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pic>
        <p:nvPicPr>
          <p:cNvPr id="14" name="Imag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"/>
          <a:stretch/>
        </p:blipFill>
        <p:spPr bwMode="auto">
          <a:xfrm>
            <a:off x="7051590" y="4445027"/>
            <a:ext cx="1810433" cy="3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26510" y="752049"/>
            <a:ext cx="5209594" cy="164448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1584325" y="4819012"/>
            <a:ext cx="1135339" cy="273844"/>
          </a:xfrm>
        </p:spPr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287338" y="4823027"/>
            <a:ext cx="783657" cy="273844"/>
          </a:xfrm>
        </p:spPr>
        <p:txBody>
          <a:bodyPr/>
          <a:lstStyle/>
          <a:p>
            <a:pPr>
              <a:defRPr/>
            </a:pPr>
            <a:fld id="{6DC00E11-1B0A-A541-ACEC-A8CD1341FED3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22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325" y="1080000"/>
            <a:ext cx="7170096" cy="3645000"/>
          </a:xfrm>
        </p:spPr>
        <p:txBody>
          <a:bodyPr>
            <a:normAutofit/>
          </a:bodyPr>
          <a:lstStyle>
            <a:lvl1pPr>
              <a:defRPr sz="1200">
                <a:latin typeface="Arial"/>
                <a:cs typeface="Arial"/>
              </a:defRPr>
            </a:lvl1pPr>
            <a:lvl2pPr>
              <a:defRPr sz="1125">
                <a:latin typeface="Arial"/>
                <a:cs typeface="Arial"/>
              </a:defRPr>
            </a:lvl2pPr>
            <a:lvl3pPr>
              <a:defRPr sz="105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584325" y="544276"/>
            <a:ext cx="5299028" cy="329510"/>
          </a:xfrm>
        </p:spPr>
        <p:txBody>
          <a:bodyPr anchor="b">
            <a:noAutofit/>
          </a:bodyPr>
          <a:lstStyle>
            <a:lvl1pPr marL="0" indent="0" algn="l" defTabSz="342900" rtl="0" eaLnBrk="1" latinLnBrk="0" hangingPunct="1">
              <a:spcBef>
                <a:spcPct val="0"/>
              </a:spcBef>
              <a:buNone/>
              <a:defRPr lang="fr-CH" sz="1425" b="1" i="0" kern="1200" cap="none" dirty="0" smtClean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2pPr>
            <a:lvl3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3pPr>
            <a:lvl4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4pPr>
            <a:lvl5pPr marL="0" indent="0" algn="l" defTabSz="342900" rtl="0" eaLnBrk="1" latinLnBrk="0" hangingPunct="1">
              <a:spcBef>
                <a:spcPct val="0"/>
              </a:spcBef>
              <a:buNone/>
              <a:defRPr lang="fr-FR" sz="2100" kern="1200" cap="none" dirty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512" y="128859"/>
            <a:ext cx="5298842" cy="406519"/>
          </a:xfrm>
          <a:prstGeom prst="rect">
            <a:avLst/>
          </a:prstGeom>
        </p:spPr>
        <p:txBody>
          <a:bodyPr/>
          <a:lstStyle>
            <a:lvl1pPr>
              <a:defRPr sz="15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D72C3-F793-45B8-AD21-01B9DC4FB1A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36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325" y="1080000"/>
            <a:ext cx="7170096" cy="3645000"/>
          </a:xfrm>
        </p:spPr>
        <p:txBody>
          <a:bodyPr>
            <a:normAutofit/>
          </a:bodyPr>
          <a:lstStyle>
            <a:lvl1pPr>
              <a:defRPr sz="1200">
                <a:latin typeface="Arial"/>
                <a:cs typeface="Arial"/>
              </a:defRPr>
            </a:lvl1pPr>
            <a:lvl2pPr>
              <a:defRPr sz="1125">
                <a:latin typeface="Arial"/>
                <a:cs typeface="Arial"/>
              </a:defRPr>
            </a:lvl2pPr>
            <a:lvl3pPr>
              <a:defRPr sz="105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584325" y="544276"/>
            <a:ext cx="5299028" cy="329510"/>
          </a:xfrm>
        </p:spPr>
        <p:txBody>
          <a:bodyPr anchor="b">
            <a:noAutofit/>
          </a:bodyPr>
          <a:lstStyle>
            <a:lvl1pPr marL="0" indent="0" algn="l" defTabSz="342900" rtl="0" eaLnBrk="1" latinLnBrk="0" hangingPunct="1">
              <a:spcBef>
                <a:spcPct val="0"/>
              </a:spcBef>
              <a:buNone/>
              <a:defRPr lang="fr-CH" sz="1425" b="1" i="0" kern="1200" cap="none" dirty="0" smtClean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2pPr>
            <a:lvl3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3pPr>
            <a:lvl4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4pPr>
            <a:lvl5pPr marL="0" indent="0" algn="l" defTabSz="342900" rtl="0" eaLnBrk="1" latinLnBrk="0" hangingPunct="1">
              <a:spcBef>
                <a:spcPct val="0"/>
              </a:spcBef>
              <a:buNone/>
              <a:defRPr lang="fr-FR" sz="2100" kern="1200" cap="none" dirty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512" y="128859"/>
            <a:ext cx="5298842" cy="406519"/>
          </a:xfrm>
          <a:prstGeom prst="rect">
            <a:avLst/>
          </a:prstGeom>
        </p:spPr>
        <p:txBody>
          <a:bodyPr/>
          <a:lstStyle>
            <a:lvl1pPr>
              <a:defRPr sz="15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D72C3-F793-45B8-AD21-01B9DC4FB1A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222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325" y="1080000"/>
            <a:ext cx="7170096" cy="3645000"/>
          </a:xfrm>
        </p:spPr>
        <p:txBody>
          <a:bodyPr>
            <a:normAutofit/>
          </a:bodyPr>
          <a:lstStyle>
            <a:lvl1pPr>
              <a:defRPr sz="1200">
                <a:latin typeface="Arial"/>
                <a:cs typeface="Arial"/>
              </a:defRPr>
            </a:lvl1pPr>
            <a:lvl2pPr>
              <a:defRPr sz="1125">
                <a:latin typeface="Arial"/>
                <a:cs typeface="Arial"/>
              </a:defRPr>
            </a:lvl2pPr>
            <a:lvl3pPr>
              <a:defRPr sz="105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584325" y="544276"/>
            <a:ext cx="5299028" cy="329510"/>
          </a:xfrm>
        </p:spPr>
        <p:txBody>
          <a:bodyPr anchor="b">
            <a:noAutofit/>
          </a:bodyPr>
          <a:lstStyle>
            <a:lvl1pPr marL="0" indent="0" algn="l" defTabSz="342900" rtl="0" eaLnBrk="1" latinLnBrk="0" hangingPunct="1">
              <a:spcBef>
                <a:spcPct val="0"/>
              </a:spcBef>
              <a:buNone/>
              <a:defRPr lang="fr-CH" sz="1425" b="1" i="0" kern="1200" cap="none" dirty="0" smtClean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2pPr>
            <a:lvl3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3pPr>
            <a:lvl4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4pPr>
            <a:lvl5pPr marL="0" indent="0" algn="l" defTabSz="342900" rtl="0" eaLnBrk="1" latinLnBrk="0" hangingPunct="1">
              <a:spcBef>
                <a:spcPct val="0"/>
              </a:spcBef>
              <a:buNone/>
              <a:defRPr lang="fr-FR" sz="2100" kern="1200" cap="none" dirty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512" y="128859"/>
            <a:ext cx="5298842" cy="406519"/>
          </a:xfrm>
          <a:prstGeom prst="rect">
            <a:avLst/>
          </a:prstGeom>
        </p:spPr>
        <p:txBody>
          <a:bodyPr/>
          <a:lstStyle>
            <a:lvl1pPr>
              <a:defRPr sz="15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D72C3-F793-45B8-AD21-01B9DC4FB1A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68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325" y="1080000"/>
            <a:ext cx="7170096" cy="3645000"/>
          </a:xfrm>
        </p:spPr>
        <p:txBody>
          <a:bodyPr>
            <a:normAutofit/>
          </a:bodyPr>
          <a:lstStyle>
            <a:lvl1pPr>
              <a:defRPr sz="1200">
                <a:latin typeface="Arial"/>
                <a:cs typeface="Arial"/>
              </a:defRPr>
            </a:lvl1pPr>
            <a:lvl2pPr>
              <a:defRPr sz="1125">
                <a:latin typeface="Arial"/>
                <a:cs typeface="Arial"/>
              </a:defRPr>
            </a:lvl2pPr>
            <a:lvl3pPr>
              <a:defRPr sz="105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584325" y="544276"/>
            <a:ext cx="5299028" cy="329510"/>
          </a:xfrm>
        </p:spPr>
        <p:txBody>
          <a:bodyPr anchor="b">
            <a:noAutofit/>
          </a:bodyPr>
          <a:lstStyle>
            <a:lvl1pPr marL="0" indent="0" algn="l" defTabSz="342900" rtl="0" eaLnBrk="1" latinLnBrk="0" hangingPunct="1">
              <a:spcBef>
                <a:spcPct val="0"/>
              </a:spcBef>
              <a:buNone/>
              <a:defRPr lang="fr-CH" sz="1425" b="1" i="0" kern="1200" cap="none" dirty="0" smtClean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2pPr>
            <a:lvl3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3pPr>
            <a:lvl4pPr marL="0" indent="0" algn="l" defTabSz="342900" rtl="0" eaLnBrk="1" latinLnBrk="0" hangingPunct="1">
              <a:spcBef>
                <a:spcPct val="0"/>
              </a:spcBef>
              <a:buNone/>
              <a:defRPr lang="fr-CH" sz="21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4pPr>
            <a:lvl5pPr marL="0" indent="0" algn="l" defTabSz="342900" rtl="0" eaLnBrk="1" latinLnBrk="0" hangingPunct="1">
              <a:spcBef>
                <a:spcPct val="0"/>
              </a:spcBef>
              <a:buNone/>
              <a:defRPr lang="fr-FR" sz="2100" kern="1200" cap="none" dirty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512" y="128859"/>
            <a:ext cx="5298842" cy="406519"/>
          </a:xfrm>
          <a:prstGeom prst="rect">
            <a:avLst/>
          </a:prstGeom>
        </p:spPr>
        <p:txBody>
          <a:bodyPr/>
          <a:lstStyle>
            <a:lvl1pPr>
              <a:defRPr sz="15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D72C3-F793-45B8-AD21-01B9DC4FB1A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82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325" y="1080000"/>
            <a:ext cx="7170096" cy="3645000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584325" y="544276"/>
            <a:ext cx="5299028" cy="329510"/>
          </a:xfr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r-CH" sz="1900" b="1" i="0" kern="1200" cap="none" dirty="0" smtClean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2pPr>
            <a:lvl3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3pPr>
            <a:lvl4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4pPr>
            <a:lvl5pPr marL="0" indent="0" algn="l" defTabSz="457200" rtl="0" eaLnBrk="1" latinLnBrk="0" hangingPunct="1">
              <a:spcBef>
                <a:spcPct val="0"/>
              </a:spcBef>
              <a:buNone/>
              <a:defRPr lang="fr-FR" sz="2800" kern="1200" cap="none" dirty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512" y="128858"/>
            <a:ext cx="5298842" cy="406519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88100" y="4823027"/>
            <a:ext cx="1061016" cy="273844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tx2"/>
                </a:solidFill>
                <a:latin typeface="+mn-lt"/>
                <a:cs typeface="BentonSans Book" charset="0"/>
              </a:defRPr>
            </a:lvl1pPr>
          </a:lstStyle>
          <a:p>
            <a:pPr>
              <a:defRPr/>
            </a:pPr>
            <a:fld id="{6DC00E11-1B0A-A541-ACEC-A8CD1341FED3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49384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1584323" y="1079897"/>
            <a:ext cx="7170739" cy="363344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288099" y="4823027"/>
            <a:ext cx="1061016" cy="273844"/>
          </a:xfrm>
        </p:spPr>
        <p:txBody>
          <a:bodyPr/>
          <a:lstStyle/>
          <a:p>
            <a:pPr>
              <a:defRPr/>
            </a:pPr>
            <a:fld id="{6DC00E11-1B0A-A541-ACEC-A8CD1341FED3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58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2"/>
            <a:ext cx="9144000" cy="5143499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50789" y="1186103"/>
            <a:ext cx="8104274" cy="9799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2800" b="1" i="0" baseline="0">
                <a:solidFill>
                  <a:schemeClr val="tx2"/>
                </a:solidFill>
                <a:latin typeface="+mn-lt"/>
                <a:ea typeface="Bebas Neue" charset="0"/>
                <a:cs typeface="Bebas Neue" charset="0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fr-FR" dirty="0"/>
          </a:p>
        </p:txBody>
      </p:sp>
      <p:pic>
        <p:nvPicPr>
          <p:cNvPr id="10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9537" y="360418"/>
            <a:ext cx="2226638" cy="46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650789" y="2825653"/>
            <a:ext cx="288000" cy="0"/>
          </a:xfrm>
          <a:prstGeom prst="line">
            <a:avLst/>
          </a:prstGeom>
          <a:ln w="38100">
            <a:solidFill>
              <a:srgbClr val="2A6D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34226" y="1186102"/>
            <a:ext cx="0" cy="432000"/>
          </a:xfrm>
          <a:prstGeom prst="line">
            <a:avLst/>
          </a:prstGeom>
          <a:ln w="12700">
            <a:solidFill>
              <a:srgbClr val="2A6D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1584325" y="4819012"/>
            <a:ext cx="1239581" cy="273844"/>
          </a:xfrm>
        </p:spPr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287339" y="4818219"/>
            <a:ext cx="723452" cy="274637"/>
          </a:xfrm>
        </p:spPr>
        <p:txBody>
          <a:bodyPr/>
          <a:lstStyle/>
          <a:p>
            <a:fld id="{9A4C1D31-8393-DE43-ADE8-0043805816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10790" y="2606413"/>
            <a:ext cx="7744273" cy="18170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7338" y="1080000"/>
            <a:ext cx="8467083" cy="3351957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text</a:t>
            </a:r>
            <a:r>
              <a:rPr lang="fr-CH" dirty="0" smtClean="0"/>
              <a:t> styles</a:t>
            </a:r>
          </a:p>
          <a:p>
            <a:pPr lvl="1"/>
            <a:r>
              <a:rPr lang="fr-CH" dirty="0" smtClean="0"/>
              <a:t>Second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2"/>
            <a:r>
              <a:rPr lang="fr-CH" dirty="0" err="1" smtClean="0"/>
              <a:t>Third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fr-CH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4C1D31-8393-DE43-ADE8-0043805816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3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7336" y="1080000"/>
            <a:ext cx="4068563" cy="3351957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text</a:t>
            </a:r>
            <a:r>
              <a:rPr lang="fr-CH" dirty="0" smtClean="0"/>
              <a:t> styles</a:t>
            </a:r>
          </a:p>
          <a:p>
            <a:pPr lvl="1"/>
            <a:r>
              <a:rPr lang="fr-CH" dirty="0" smtClean="0"/>
              <a:t>Second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2"/>
            <a:r>
              <a:rPr lang="fr-CH" dirty="0" err="1" smtClean="0"/>
              <a:t>Third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fr-CH" dirty="0" smtClean="0"/>
          </a:p>
        </p:txBody>
      </p:sp>
      <p:sp>
        <p:nvSpPr>
          <p:cNvPr id="11" name="Espace réservé du contenu 2"/>
          <p:cNvSpPr>
            <a:spLocks noGrp="1"/>
          </p:cNvSpPr>
          <p:nvPr>
            <p:ph idx="14"/>
          </p:nvPr>
        </p:nvSpPr>
        <p:spPr>
          <a:xfrm>
            <a:off x="4614420" y="1079897"/>
            <a:ext cx="4140000" cy="3351957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text</a:t>
            </a:r>
            <a:r>
              <a:rPr lang="fr-CH" dirty="0" smtClean="0"/>
              <a:t> styles</a:t>
            </a:r>
          </a:p>
          <a:p>
            <a:pPr lvl="1"/>
            <a:r>
              <a:rPr lang="fr-CH" dirty="0" smtClean="0"/>
              <a:t>Second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2"/>
            <a:r>
              <a:rPr lang="fr-CH" dirty="0" err="1" smtClean="0"/>
              <a:t>Third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fr-CH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44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7338" y="1657350"/>
            <a:ext cx="4068562" cy="2774607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4"/>
          </p:nvPr>
        </p:nvSpPr>
        <p:spPr>
          <a:xfrm>
            <a:off x="4607900" y="1657351"/>
            <a:ext cx="4140000" cy="2774514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4614418" y="1058018"/>
            <a:ext cx="4140000" cy="465879"/>
          </a:xfr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r-CH" sz="1700" b="1" i="0" kern="1200" cap="none" dirty="0" smtClean="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  <a:lvl2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2pPr>
            <a:lvl3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3pPr>
            <a:lvl4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4pPr>
            <a:lvl5pPr marL="0" indent="0" algn="l" defTabSz="457200" rtl="0" eaLnBrk="1" latinLnBrk="0" hangingPunct="1">
              <a:spcBef>
                <a:spcPct val="0"/>
              </a:spcBef>
              <a:buNone/>
              <a:defRPr lang="fr-FR" sz="2800" kern="1200" cap="none" dirty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5pPr>
          </a:lstStyle>
          <a:p>
            <a:pPr lvl="0"/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text</a:t>
            </a:r>
            <a:r>
              <a:rPr lang="fr-CH" dirty="0" smtClean="0"/>
              <a:t> styles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6"/>
          </p:nvPr>
        </p:nvSpPr>
        <p:spPr>
          <a:xfrm>
            <a:off x="287338" y="1058018"/>
            <a:ext cx="4075590" cy="465879"/>
          </a:xfr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r-CH" sz="1700" b="1" i="0" kern="1200" cap="none" dirty="0" smtClean="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  <a:lvl2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2pPr>
            <a:lvl3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3pPr>
            <a:lvl4pPr marL="0" indent="0" algn="l" defTabSz="457200" rtl="0" eaLnBrk="1" latinLnBrk="0" hangingPunct="1">
              <a:spcBef>
                <a:spcPct val="0"/>
              </a:spcBef>
              <a:buNone/>
              <a:defRPr lang="fr-CH" sz="2800" kern="1200" cap="none" dirty="0" smtClean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4pPr>
            <a:lvl5pPr marL="0" indent="0" algn="l" defTabSz="457200" rtl="0" eaLnBrk="1" latinLnBrk="0" hangingPunct="1">
              <a:spcBef>
                <a:spcPct val="0"/>
              </a:spcBef>
              <a:buNone/>
              <a:defRPr lang="fr-FR" sz="2800" kern="1200" cap="none" dirty="0">
                <a:solidFill>
                  <a:schemeClr val="bg1"/>
                </a:solidFill>
                <a:latin typeface="Open Sans Light"/>
                <a:ea typeface="+mj-ea"/>
                <a:cs typeface="Open Sans Light"/>
              </a:defRPr>
            </a:lvl5pPr>
          </a:lstStyle>
          <a:p>
            <a:pPr lvl="0"/>
            <a:r>
              <a:rPr lang="fr-CH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text</a:t>
            </a:r>
            <a:r>
              <a:rPr lang="fr-CH" dirty="0" smtClean="0"/>
              <a:t>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5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287337" y="1079897"/>
            <a:ext cx="8467726" cy="336029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09A3-F4D2-43AD-BC15-89C5FE421B6C}" type="datetimeFigureOut">
              <a:rPr lang="fr-FR" smtClean="0"/>
              <a:t>01/10/2019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11886-4D1E-4CD4-ADE7-7C23388CC1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6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2400" cy="5143501"/>
          </a:xfrm>
          <a:prstGeom prst="rect">
            <a:avLst/>
          </a:prstGeom>
        </p:spPr>
      </p:pic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84325" y="1076325"/>
            <a:ext cx="7181850" cy="34219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/>
              <a:t>Cliquez pour modifier les styles du texte du masque</a:t>
            </a:r>
          </a:p>
          <a:p>
            <a:pPr lvl="1"/>
            <a:r>
              <a:rPr lang="fr-CH" dirty="0"/>
              <a:t>Deuxième niveau</a:t>
            </a:r>
          </a:p>
          <a:p>
            <a:pPr lvl="2"/>
            <a:r>
              <a:rPr lang="fr-CH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88099" y="4823027"/>
            <a:ext cx="1061016" cy="273844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tx2"/>
                </a:solidFill>
                <a:latin typeface="+mn-lt"/>
                <a:cs typeface="BentonSans Book" charset="0"/>
              </a:defRPr>
            </a:lvl1pPr>
          </a:lstStyle>
          <a:p>
            <a:pPr>
              <a:defRPr/>
            </a:pPr>
            <a:fld id="{6DC00E11-1B0A-A541-ACEC-A8CD1341FED3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  <p:pic>
        <p:nvPicPr>
          <p:cNvPr id="7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0762" y="364685"/>
            <a:ext cx="1632868" cy="34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584324" y="4819012"/>
            <a:ext cx="1135339" cy="27384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tx2"/>
                </a:solidFill>
                <a:latin typeface="+mn-lt"/>
                <a:cs typeface="BentonSans Book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50632" y="4819012"/>
            <a:ext cx="4026417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4325" y="123825"/>
            <a:ext cx="5299028" cy="7556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9pPr>
    </p:titleStyle>
    <p:bodyStyle>
      <a:lvl1pPr marL="184150" indent="-184150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360363" indent="-176213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541338" indent="-184150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1800" kern="1200">
          <a:solidFill>
            <a:schemeClr val="tx1"/>
          </a:solidFill>
          <a:latin typeface="Arial"/>
          <a:ea typeface="BentonSans Condensed Book" charset="0"/>
          <a:cs typeface="Arial"/>
        </a:defRPr>
      </a:lvl3pPr>
      <a:lvl4pPr marL="901700" indent="-271463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2800" kern="1200">
          <a:solidFill>
            <a:schemeClr val="tx1"/>
          </a:solidFill>
          <a:latin typeface="Arial"/>
          <a:ea typeface="BentonSans Condensed Book" charset="0"/>
          <a:cs typeface="Arial"/>
        </a:defRPr>
      </a:lvl4pPr>
      <a:lvl5pPr marL="1076325" indent="-174625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2800" kern="1200">
          <a:solidFill>
            <a:schemeClr val="tx1"/>
          </a:solidFill>
          <a:latin typeface="Arial"/>
          <a:ea typeface="BentonSans Condensed Book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2" pos="99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23929"/>
            <a:ext cx="9144001" cy="723900"/>
          </a:xfrm>
          <a:prstGeom prst="rect">
            <a:avLst/>
          </a:prstGeom>
        </p:spPr>
      </p:pic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87338" y="1076326"/>
            <a:ext cx="8594726" cy="33473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/>
              <a:t>Cliquez pour modifier les styles du texte du masque</a:t>
            </a:r>
          </a:p>
          <a:p>
            <a:pPr lvl="1"/>
            <a:r>
              <a:rPr lang="fr-CH" dirty="0"/>
              <a:t>Deuxième niveau</a:t>
            </a:r>
          </a:p>
          <a:p>
            <a:pPr lvl="2"/>
            <a:r>
              <a:rPr lang="fr-CH" dirty="0"/>
              <a:t>Troisième niveau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96473" y="116206"/>
            <a:ext cx="0" cy="841845"/>
          </a:xfrm>
          <a:prstGeom prst="line">
            <a:avLst/>
          </a:prstGeom>
          <a:ln w="12700">
            <a:solidFill>
              <a:srgbClr val="2A6D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0762" y="364685"/>
            <a:ext cx="1632868" cy="34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584325" y="4819012"/>
            <a:ext cx="1135339" cy="27384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tx2"/>
                </a:solidFill>
                <a:latin typeface="+mn-lt"/>
                <a:cs typeface="BentonSans Book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287338" y="116206"/>
            <a:ext cx="6589712" cy="8418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8949" y="4819012"/>
            <a:ext cx="3086100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87337" y="4818219"/>
            <a:ext cx="1038103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fld id="{9A4C1D31-8393-DE43-ADE8-004380581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82" r:id="rId7"/>
    <p:sldLayoutId id="2147483783" r:id="rId8"/>
    <p:sldLayoutId id="2147483784" r:id="rId9"/>
    <p:sldLayoutId id="214748378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 cap="all">
          <a:solidFill>
            <a:schemeClr val="tx2"/>
          </a:solidFill>
          <a:latin typeface="+mj-lt"/>
          <a:ea typeface="Bebas Neue" charset="0"/>
          <a:cs typeface="Bebas Neue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ebas Neue" charset="0"/>
          <a:ea typeface="ＭＳ Ｐゴシック" charset="0"/>
        </a:defRPr>
      </a:lvl9pPr>
    </p:titleStyle>
    <p:bodyStyle>
      <a:lvl1pPr marL="184150" indent="-184150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360363" indent="-176213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541338" indent="-184150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1800" kern="1200">
          <a:solidFill>
            <a:schemeClr val="tx1"/>
          </a:solidFill>
          <a:latin typeface="Arial"/>
          <a:ea typeface="BentonSans Condensed Book" charset="0"/>
          <a:cs typeface="Arial"/>
        </a:defRPr>
      </a:lvl3pPr>
      <a:lvl4pPr marL="901700" indent="-271463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2800" kern="1200">
          <a:solidFill>
            <a:schemeClr val="tx1"/>
          </a:solidFill>
          <a:latin typeface="Arial"/>
          <a:ea typeface="BentonSans Condensed Book" charset="0"/>
          <a:cs typeface="Arial"/>
        </a:defRPr>
      </a:lvl4pPr>
      <a:lvl5pPr marL="1076325" indent="-174625" algn="l" defTabSz="457200" rtl="0" eaLnBrk="1" fontAlgn="base" hangingPunct="1">
        <a:spcBef>
          <a:spcPct val="20000"/>
        </a:spcBef>
        <a:spcAft>
          <a:spcPct val="0"/>
        </a:spcAft>
        <a:buClr>
          <a:srgbClr val="00A0AF"/>
        </a:buClr>
        <a:buFont typeface="Arial" charset="0"/>
        <a:buChar char="•"/>
        <a:defRPr sz="2800" kern="1200">
          <a:solidFill>
            <a:schemeClr val="tx1"/>
          </a:solidFill>
          <a:latin typeface="Arial"/>
          <a:ea typeface="BentonSans Condensed Book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2" pos="9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jpe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789" y="1369326"/>
            <a:ext cx="8104274" cy="979976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GB" sz="2400" dirty="0" smtClean="0">
                <a:solidFill>
                  <a:srgbClr val="0070C0"/>
                </a:solidFill>
              </a:rPr>
              <a:t>Waterborne pathogens: </a:t>
            </a:r>
            <a:br>
              <a:rPr lang="en-GB" sz="2400" dirty="0" smtClean="0">
                <a:solidFill>
                  <a:srgbClr val="0070C0"/>
                </a:solidFill>
              </a:rPr>
            </a:br>
            <a:r>
              <a:rPr lang="en-GB" sz="1800" dirty="0" smtClean="0">
                <a:solidFill>
                  <a:srgbClr val="0070C0"/>
                </a:solidFill>
              </a:rPr>
              <a:t>evolution of prevalence and current challenges</a:t>
            </a:r>
            <a:br>
              <a:rPr lang="en-GB" sz="1800" dirty="0" smtClean="0">
                <a:solidFill>
                  <a:srgbClr val="0070C0"/>
                </a:solidFill>
              </a:rPr>
            </a:br>
            <a:r>
              <a:rPr lang="en-GB" sz="1800" dirty="0">
                <a:solidFill>
                  <a:srgbClr val="0070C0"/>
                </a:solidFill>
              </a:rPr>
              <a:t/>
            </a:r>
            <a:br>
              <a:rPr lang="en-GB" sz="1800" dirty="0">
                <a:solidFill>
                  <a:srgbClr val="0070C0"/>
                </a:solidFill>
              </a:rPr>
            </a:br>
            <a:r>
              <a:rPr lang="en-GB" sz="1800" dirty="0" smtClean="0">
                <a:solidFill>
                  <a:srgbClr val="0070C0"/>
                </a:solidFill>
              </a:rPr>
              <a:t/>
            </a:r>
            <a:br>
              <a:rPr lang="en-GB" sz="1800" dirty="0" smtClean="0">
                <a:solidFill>
                  <a:srgbClr val="0070C0"/>
                </a:solidFill>
              </a:rPr>
            </a:br>
            <a:r>
              <a:rPr lang="en-GB" sz="1800" cap="none" dirty="0" smtClean="0">
                <a:solidFill>
                  <a:srgbClr val="0070C0"/>
                </a:solidFill>
              </a:rPr>
              <a:t>Henry-Michel CAUCHIE</a:t>
            </a:r>
            <a:endParaRPr lang="en-GB" sz="1800" cap="none" dirty="0">
              <a:solidFill>
                <a:srgbClr val="0070C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type="body" sz="quarter" idx="14"/>
          </p:nvPr>
        </p:nvSpPr>
        <p:spPr>
          <a:xfrm>
            <a:off x="650789" y="3150275"/>
            <a:ext cx="4809880" cy="1817025"/>
          </a:xfrm>
        </p:spPr>
        <p:txBody>
          <a:bodyPr/>
          <a:lstStyle/>
          <a:p>
            <a:r>
              <a:rPr lang="de-DE" sz="1600" b="1" dirty="0"/>
              <a:t>2. Fachsymposium "Spurenstoffe und Krankheitserreger im </a:t>
            </a:r>
            <a:r>
              <a:rPr lang="de-DE" sz="1600" b="1" dirty="0" smtClean="0"/>
              <a:t>Wasserkreislauf„</a:t>
            </a:r>
          </a:p>
          <a:p>
            <a:r>
              <a:rPr lang="en-GB" sz="1600" b="1" dirty="0" err="1" smtClean="0">
                <a:solidFill>
                  <a:schemeClr val="accent2"/>
                </a:solidFill>
              </a:rPr>
              <a:t>Belval</a:t>
            </a:r>
            <a:r>
              <a:rPr lang="en-GB" sz="1600" b="1" dirty="0" smtClean="0">
                <a:solidFill>
                  <a:schemeClr val="accent2"/>
                </a:solidFill>
              </a:rPr>
              <a:t> Luxembourg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October 2</a:t>
            </a:r>
            <a:r>
              <a:rPr lang="en-GB" sz="1600" baseline="30000" dirty="0" smtClean="0">
                <a:solidFill>
                  <a:schemeClr val="accent2"/>
                </a:solidFill>
              </a:rPr>
              <a:t>nd</a:t>
            </a:r>
            <a:r>
              <a:rPr lang="en-GB" sz="1600" dirty="0" smtClean="0">
                <a:solidFill>
                  <a:schemeClr val="accent2"/>
                </a:solidFill>
              </a:rPr>
              <a:t>, 2019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17" y="3494722"/>
            <a:ext cx="27860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31" y="1795233"/>
            <a:ext cx="123348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58" y="2606413"/>
            <a:ext cx="3003520" cy="30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1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21569" y="307624"/>
            <a:ext cx="6799262" cy="4510595"/>
            <a:chOff x="1121569" y="307624"/>
            <a:chExt cx="6799262" cy="451059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569" y="307624"/>
              <a:ext cx="6799262" cy="4510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188720" y="1039311"/>
              <a:ext cx="1447800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66247" y="1725278"/>
              <a:ext cx="417433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57530" y="2974984"/>
              <a:ext cx="417433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35510" y="3805564"/>
              <a:ext cx="417433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52430" y="3805757"/>
              <a:ext cx="417433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04830" y="3958157"/>
              <a:ext cx="417433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94190" y="2457048"/>
              <a:ext cx="417433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76757" y="3444824"/>
              <a:ext cx="417433" cy="215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95187" y="1937799"/>
              <a:ext cx="950833" cy="72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66246" y="1823326"/>
              <a:ext cx="950833" cy="72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32013" y="2232660"/>
              <a:ext cx="321075" cy="432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89031" y="2245345"/>
              <a:ext cx="521220" cy="2762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06431" y="2326961"/>
              <a:ext cx="636135" cy="121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74116" y="2460684"/>
              <a:ext cx="636135" cy="121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02" y="862907"/>
            <a:ext cx="2614612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404830" y="3984780"/>
            <a:ext cx="908089" cy="7700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23" name="Freeform 22"/>
          <p:cNvSpPr/>
          <p:nvPr/>
        </p:nvSpPr>
        <p:spPr>
          <a:xfrm>
            <a:off x="4262438" y="3802856"/>
            <a:ext cx="792955" cy="559594"/>
          </a:xfrm>
          <a:custGeom>
            <a:avLst/>
            <a:gdLst>
              <a:gd name="connsiteX0" fmla="*/ 88106 w 778668"/>
              <a:gd name="connsiteY0" fmla="*/ 152400 h 559594"/>
              <a:gd name="connsiteX1" fmla="*/ 202406 w 778668"/>
              <a:gd name="connsiteY1" fmla="*/ 152400 h 559594"/>
              <a:gd name="connsiteX2" fmla="*/ 330993 w 778668"/>
              <a:gd name="connsiteY2" fmla="*/ 133350 h 559594"/>
              <a:gd name="connsiteX3" fmla="*/ 492918 w 778668"/>
              <a:gd name="connsiteY3" fmla="*/ 102394 h 559594"/>
              <a:gd name="connsiteX4" fmla="*/ 700087 w 778668"/>
              <a:gd name="connsiteY4" fmla="*/ 45244 h 559594"/>
              <a:gd name="connsiteX5" fmla="*/ 778668 w 778668"/>
              <a:gd name="connsiteY5" fmla="*/ 0 h 559594"/>
              <a:gd name="connsiteX6" fmla="*/ 752475 w 778668"/>
              <a:gd name="connsiteY6" fmla="*/ 264319 h 559594"/>
              <a:gd name="connsiteX7" fmla="*/ 216693 w 778668"/>
              <a:gd name="connsiteY7" fmla="*/ 559594 h 559594"/>
              <a:gd name="connsiteX8" fmla="*/ 0 w 778668"/>
              <a:gd name="connsiteY8" fmla="*/ 316707 h 559594"/>
              <a:gd name="connsiteX9" fmla="*/ 88106 w 778668"/>
              <a:gd name="connsiteY9" fmla="*/ 152400 h 559594"/>
              <a:gd name="connsiteX0" fmla="*/ 88106 w 792955"/>
              <a:gd name="connsiteY0" fmla="*/ 152400 h 559594"/>
              <a:gd name="connsiteX1" fmla="*/ 202406 w 792955"/>
              <a:gd name="connsiteY1" fmla="*/ 152400 h 559594"/>
              <a:gd name="connsiteX2" fmla="*/ 330993 w 792955"/>
              <a:gd name="connsiteY2" fmla="*/ 133350 h 559594"/>
              <a:gd name="connsiteX3" fmla="*/ 492918 w 792955"/>
              <a:gd name="connsiteY3" fmla="*/ 102394 h 559594"/>
              <a:gd name="connsiteX4" fmla="*/ 700087 w 792955"/>
              <a:gd name="connsiteY4" fmla="*/ 45244 h 559594"/>
              <a:gd name="connsiteX5" fmla="*/ 792955 w 792955"/>
              <a:gd name="connsiteY5" fmla="*/ 0 h 559594"/>
              <a:gd name="connsiteX6" fmla="*/ 752475 w 792955"/>
              <a:gd name="connsiteY6" fmla="*/ 264319 h 559594"/>
              <a:gd name="connsiteX7" fmla="*/ 216693 w 792955"/>
              <a:gd name="connsiteY7" fmla="*/ 559594 h 559594"/>
              <a:gd name="connsiteX8" fmla="*/ 0 w 792955"/>
              <a:gd name="connsiteY8" fmla="*/ 316707 h 559594"/>
              <a:gd name="connsiteX9" fmla="*/ 88106 w 792955"/>
              <a:gd name="connsiteY9" fmla="*/ 152400 h 55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2955" h="559594">
                <a:moveTo>
                  <a:pt x="88106" y="152400"/>
                </a:moveTo>
                <a:lnTo>
                  <a:pt x="202406" y="152400"/>
                </a:lnTo>
                <a:lnTo>
                  <a:pt x="330993" y="133350"/>
                </a:lnTo>
                <a:lnTo>
                  <a:pt x="492918" y="102394"/>
                </a:lnTo>
                <a:lnTo>
                  <a:pt x="700087" y="45244"/>
                </a:lnTo>
                <a:lnTo>
                  <a:pt x="792955" y="0"/>
                </a:lnTo>
                <a:lnTo>
                  <a:pt x="752475" y="264319"/>
                </a:lnTo>
                <a:lnTo>
                  <a:pt x="216693" y="559594"/>
                </a:lnTo>
                <a:lnTo>
                  <a:pt x="0" y="316707"/>
                </a:lnTo>
                <a:lnTo>
                  <a:pt x="88106" y="152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6080760" y="3718559"/>
            <a:ext cx="1737360" cy="1099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469071" y="973036"/>
            <a:ext cx="1737360" cy="934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dirty="0" smtClean="0">
                <a:latin typeface="Arial Rounded MT Bold" panose="020F0704030504030204" pitchFamily="34" charset="0"/>
              </a:rPr>
              <a:t>Water </a:t>
            </a:r>
            <a:r>
              <a:rPr lang="fr-CH" dirty="0" err="1" smtClean="0">
                <a:latin typeface="Arial Rounded MT Bold" panose="020F0704030504030204" pitchFamily="34" charset="0"/>
              </a:rPr>
              <a:t>Safety</a:t>
            </a:r>
            <a:r>
              <a:rPr lang="fr-CH" dirty="0" smtClean="0">
                <a:latin typeface="Arial Rounded MT Bold" panose="020F0704030504030204" pitchFamily="34" charset="0"/>
              </a:rPr>
              <a:t> Plan</a:t>
            </a:r>
            <a:endParaRPr lang="fr-FR" dirty="0">
              <a:latin typeface="Arial Rounded MT Bold" panose="020F07040305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56177" y="2612448"/>
            <a:ext cx="1617939" cy="842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dirty="0" smtClean="0">
                <a:latin typeface="Arial Rounded MT Bold" panose="020F0704030504030204" pitchFamily="34" charset="0"/>
              </a:rPr>
              <a:t>Water </a:t>
            </a:r>
            <a:r>
              <a:rPr lang="fr-CH" dirty="0" err="1" smtClean="0">
                <a:latin typeface="Arial Rounded MT Bold" panose="020F0704030504030204" pitchFamily="34" charset="0"/>
              </a:rPr>
              <a:t>Sanitation</a:t>
            </a:r>
            <a:r>
              <a:rPr lang="fr-CH" dirty="0" smtClean="0">
                <a:latin typeface="Arial Rounded MT Bold" panose="020F0704030504030204" pitchFamily="34" charset="0"/>
              </a:rPr>
              <a:t> Plan</a:t>
            </a:r>
            <a:endParaRPr lang="fr-FR" dirty="0">
              <a:latin typeface="Arial Rounded MT Bold" panose="020F07040305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t="25348" b="19668"/>
          <a:stretch/>
        </p:blipFill>
        <p:spPr>
          <a:xfrm>
            <a:off x="451214" y="2464375"/>
            <a:ext cx="7773074" cy="23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Dynamics of outbreaks in the US (1971 – 2014)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6DC00E11-1B0A-A541-ACEC-A8CD1341FED3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878024"/>
              </p:ext>
            </p:extLst>
          </p:nvPr>
        </p:nvGraphicFramePr>
        <p:xfrm>
          <a:off x="372480" y="955058"/>
          <a:ext cx="6500812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SPW 13.0 Graph" r:id="rId3" imgW="6501387" imgH="3086154" progId="SigmaPlotGraphicObject.12">
                  <p:embed/>
                </p:oleObj>
              </mc:Choice>
              <mc:Fallback>
                <p:oleObj name="SPW 13.0 Graph" r:id="rId3" imgW="6501387" imgH="3086154" progId="SigmaPlotGraphicObjec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2480" y="955058"/>
                        <a:ext cx="6500812" cy="308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own Arrow 2"/>
          <p:cNvSpPr/>
          <p:nvPr/>
        </p:nvSpPr>
        <p:spPr>
          <a:xfrm>
            <a:off x="3800809" y="1687042"/>
            <a:ext cx="167640" cy="2438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3778500" y="475898"/>
            <a:ext cx="265551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CH" dirty="0" smtClean="0"/>
              <a:t>Milwaukee </a:t>
            </a:r>
            <a:r>
              <a:rPr lang="fr-CH" dirty="0" err="1" smtClean="0"/>
              <a:t>outbreak</a:t>
            </a:r>
            <a:endParaRPr lang="fr-CH" dirty="0"/>
          </a:p>
          <a:p>
            <a:r>
              <a:rPr lang="fr-CH" sz="1600" dirty="0"/>
              <a:t>400,000 people </a:t>
            </a:r>
            <a:r>
              <a:rPr lang="fr-CH" sz="1600" dirty="0" err="1"/>
              <a:t>infected</a:t>
            </a:r>
            <a:endParaRPr lang="fr-CH" sz="1600" dirty="0"/>
          </a:p>
          <a:p>
            <a:r>
              <a:rPr lang="fr-CH" sz="1600" dirty="0" err="1"/>
              <a:t>Deaths</a:t>
            </a:r>
            <a:r>
              <a:rPr lang="fr-CH" sz="1600" dirty="0"/>
              <a:t> of </a:t>
            </a:r>
            <a:r>
              <a:rPr lang="fr-CH" sz="1600" dirty="0" err="1"/>
              <a:t>eldery</a:t>
            </a:r>
            <a:r>
              <a:rPr lang="fr-CH" sz="1600" dirty="0"/>
              <a:t> and </a:t>
            </a:r>
            <a:r>
              <a:rPr lang="fr-CH" sz="1600" dirty="0" err="1"/>
              <a:t>immunocompromised</a:t>
            </a:r>
            <a:r>
              <a:rPr lang="fr-CH" sz="1600" dirty="0"/>
              <a:t> people</a:t>
            </a:r>
            <a:endParaRPr lang="fr-F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799690" y="1663288"/>
            <a:ext cx="296735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Walkerton</a:t>
            </a:r>
            <a:r>
              <a:rPr lang="fr-CH" dirty="0" smtClean="0"/>
              <a:t> </a:t>
            </a:r>
            <a:r>
              <a:rPr lang="fr-CH" dirty="0" err="1" smtClean="0"/>
              <a:t>outbreak</a:t>
            </a:r>
            <a:endParaRPr lang="fr-CH" dirty="0" smtClean="0"/>
          </a:p>
          <a:p>
            <a:r>
              <a:rPr lang="fr-CH" sz="1600" i="1" dirty="0" smtClean="0"/>
              <a:t>E coli </a:t>
            </a:r>
            <a:r>
              <a:rPr lang="fr-CH" sz="1600" dirty="0" smtClean="0"/>
              <a:t>O157; </a:t>
            </a:r>
            <a:r>
              <a:rPr lang="fr-CH" sz="1600" i="1" dirty="0" err="1" smtClean="0"/>
              <a:t>Campylobacter</a:t>
            </a:r>
            <a:r>
              <a:rPr lang="fr-CH" sz="1600" i="1" dirty="0" smtClean="0"/>
              <a:t> </a:t>
            </a:r>
            <a:r>
              <a:rPr lang="fr-CH" sz="1600" i="1" dirty="0" err="1" smtClean="0"/>
              <a:t>jejuni</a:t>
            </a:r>
            <a:endParaRPr lang="fr-CH" sz="1600" dirty="0" smtClean="0"/>
          </a:p>
          <a:p>
            <a:r>
              <a:rPr lang="fr-CH" sz="1600" dirty="0" smtClean="0"/>
              <a:t>2,300 </a:t>
            </a:r>
            <a:r>
              <a:rPr lang="fr-CH" sz="1600" dirty="0" err="1" smtClean="0"/>
              <a:t>infected</a:t>
            </a:r>
            <a:r>
              <a:rPr lang="fr-CH" sz="1600" dirty="0" smtClean="0"/>
              <a:t>/5,000 </a:t>
            </a:r>
          </a:p>
          <a:p>
            <a:r>
              <a:rPr lang="fr-CH" sz="1600" dirty="0" smtClean="0"/>
              <a:t>7 </a:t>
            </a:r>
            <a:r>
              <a:rPr lang="fr-CH" sz="1600" dirty="0" err="1" smtClean="0"/>
              <a:t>deaths</a:t>
            </a:r>
            <a:endParaRPr lang="fr-FR" sz="1600" dirty="0"/>
          </a:p>
        </p:txBody>
      </p:sp>
      <p:sp>
        <p:nvSpPr>
          <p:cNvPr id="11" name="Down Arrow 10"/>
          <p:cNvSpPr/>
          <p:nvPr/>
        </p:nvSpPr>
        <p:spPr>
          <a:xfrm>
            <a:off x="4619533" y="2156640"/>
            <a:ext cx="167640" cy="2438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257300" y="2468880"/>
            <a:ext cx="1478280" cy="111252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14901" y="2773643"/>
            <a:ext cx="1383719" cy="537228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354141" y="3310871"/>
            <a:ext cx="2305739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35820" y="32274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1971 – 2014</a:t>
            </a:r>
          </a:p>
          <a:p>
            <a:pPr algn="ctr"/>
            <a:r>
              <a:rPr lang="fr-CH" sz="1400" dirty="0" smtClean="0"/>
              <a:t>n = 968</a:t>
            </a:r>
            <a:endParaRPr lang="fr-FR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597" y="2498108"/>
            <a:ext cx="762000" cy="523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003" y="3021983"/>
            <a:ext cx="1880235" cy="10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8" y="958051"/>
            <a:ext cx="6523042" cy="31192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Dynamics of outbreaks in the US (1971 – 2014)</a:t>
            </a:r>
            <a:endParaRPr lang="fr-F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81" y="958051"/>
            <a:ext cx="6592969" cy="396522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7338" y="126480"/>
            <a:ext cx="6589712" cy="841845"/>
          </a:xfrm>
        </p:spPr>
        <p:txBody>
          <a:bodyPr>
            <a:normAutofit/>
          </a:bodyPr>
          <a:lstStyle/>
          <a:p>
            <a:r>
              <a:rPr lang="en-GB" sz="2000" dirty="0"/>
              <a:t>Dynamics of outbreaks in the US (1971 – 2014)</a:t>
            </a:r>
            <a:endParaRPr lang="fr-F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702" y="4049911"/>
            <a:ext cx="1413756" cy="7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CH" dirty="0" smtClean="0"/>
              <a:t>Global </a:t>
            </a:r>
            <a:r>
              <a:rPr lang="fr-CH" dirty="0" err="1" smtClean="0"/>
              <a:t>implementation</a:t>
            </a:r>
            <a:r>
              <a:rPr lang="fr-CH" dirty="0" smtClean="0"/>
              <a:t> of the Water </a:t>
            </a:r>
            <a:r>
              <a:rPr lang="fr-CH" dirty="0" err="1"/>
              <a:t>safety</a:t>
            </a:r>
            <a:r>
              <a:rPr lang="fr-CH" dirty="0"/>
              <a:t> plan</a:t>
            </a:r>
            <a:endParaRPr lang="fr-FR" dirty="0"/>
          </a:p>
          <a:p>
            <a:pPr lvl="1"/>
            <a:r>
              <a:rPr lang="fr-CH" dirty="0" smtClean="0"/>
              <a:t>Techniques </a:t>
            </a:r>
            <a:r>
              <a:rPr lang="fr-CH" dirty="0" err="1" smtClean="0"/>
              <a:t>available</a:t>
            </a:r>
            <a:endParaRPr lang="fr-CH" dirty="0" smtClean="0"/>
          </a:p>
          <a:p>
            <a:pPr lvl="1"/>
            <a:r>
              <a:rPr lang="fr-CH" dirty="0" err="1" smtClean="0"/>
              <a:t>Improvement</a:t>
            </a:r>
            <a:r>
              <a:rPr lang="fr-CH" dirty="0" smtClean="0"/>
              <a:t> on </a:t>
            </a:r>
            <a:r>
              <a:rPr lang="fr-CH" dirty="0" err="1" smtClean="0"/>
              <a:t>governance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Implementation</a:t>
            </a:r>
            <a:r>
              <a:rPr lang="fr-CH" dirty="0" smtClean="0"/>
              <a:t> </a:t>
            </a:r>
            <a:r>
              <a:rPr lang="fr-CH" dirty="0"/>
              <a:t>of the multiple </a:t>
            </a:r>
            <a:r>
              <a:rPr lang="fr-CH" dirty="0" err="1"/>
              <a:t>barrier</a:t>
            </a:r>
            <a:r>
              <a:rPr lang="fr-CH" dirty="0"/>
              <a:t> </a:t>
            </a:r>
            <a:r>
              <a:rPr lang="fr-CH" dirty="0" err="1"/>
              <a:t>approach</a:t>
            </a:r>
            <a:r>
              <a:rPr lang="fr-CH" dirty="0"/>
              <a:t> </a:t>
            </a:r>
            <a:endParaRPr lang="fr-CH" dirty="0" smtClean="0"/>
          </a:p>
          <a:p>
            <a:pPr lvl="1"/>
            <a:r>
              <a:rPr lang="fr-CH" dirty="0" err="1" smtClean="0"/>
              <a:t>Adapted</a:t>
            </a:r>
            <a:r>
              <a:rPr lang="fr-CH" dirty="0" smtClean="0"/>
              <a:t> to the </a:t>
            </a:r>
            <a:r>
              <a:rPr lang="fr-CH" dirty="0" err="1" smtClean="0"/>
              <a:t>actual</a:t>
            </a:r>
            <a:r>
              <a:rPr lang="fr-CH" dirty="0" smtClean="0"/>
              <a:t> </a:t>
            </a:r>
            <a:r>
              <a:rPr lang="fr-CH" dirty="0" err="1" smtClean="0"/>
              <a:t>microbial</a:t>
            </a:r>
            <a:r>
              <a:rPr lang="fr-CH" dirty="0" smtClean="0"/>
              <a:t> </a:t>
            </a:r>
            <a:r>
              <a:rPr lang="fr-CH" dirty="0" err="1" smtClean="0"/>
              <a:t>hazard</a:t>
            </a:r>
            <a:r>
              <a:rPr lang="fr-CH" dirty="0" smtClean="0"/>
              <a:t> </a:t>
            </a:r>
          </a:p>
          <a:p>
            <a:pPr lvl="1"/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err="1" smtClean="0">
                <a:sym typeface="Wingdings" panose="05000000000000000000" pitchFamily="2" charset="2"/>
              </a:rPr>
              <a:t>implementation</a:t>
            </a:r>
            <a:r>
              <a:rPr lang="fr-CH" dirty="0" smtClean="0">
                <a:sym typeface="Wingdings" panose="05000000000000000000" pitchFamily="2" charset="2"/>
              </a:rPr>
              <a:t> of </a:t>
            </a:r>
            <a:r>
              <a:rPr lang="fr-CH" dirty="0" err="1" smtClean="0">
                <a:sym typeface="Wingdings" panose="05000000000000000000" pitchFamily="2" charset="2"/>
              </a:rPr>
              <a:t>molecular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biology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tools</a:t>
            </a:r>
            <a:r>
              <a:rPr lang="fr-CH" dirty="0" smtClean="0">
                <a:sym typeface="Wingdings" panose="05000000000000000000" pitchFamily="2" charset="2"/>
              </a:rPr>
              <a:t> in the monitoring </a:t>
            </a:r>
            <a:r>
              <a:rPr lang="fr-CH" dirty="0" err="1" smtClean="0">
                <a:sym typeface="Wingdings" panose="05000000000000000000" pitchFamily="2" charset="2"/>
              </a:rPr>
              <a:t>labs</a:t>
            </a:r>
            <a:endParaRPr lang="fr-CH" dirty="0" smtClean="0">
              <a:sym typeface="Wingdings" panose="05000000000000000000" pitchFamily="2" charset="2"/>
            </a:endParaRPr>
          </a:p>
          <a:p>
            <a:pPr lvl="1"/>
            <a:r>
              <a:rPr lang="fr-CH" dirty="0" smtClean="0">
                <a:sym typeface="Wingdings" panose="05000000000000000000" pitchFamily="2" charset="2"/>
              </a:rPr>
              <a:t> Adoption of the Quantitative </a:t>
            </a:r>
            <a:r>
              <a:rPr lang="fr-CH" dirty="0" err="1" smtClean="0">
                <a:sym typeface="Wingdings" panose="05000000000000000000" pitchFamily="2" charset="2"/>
              </a:rPr>
              <a:t>Microbial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Risk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Assessment</a:t>
            </a:r>
            <a:endParaRPr lang="fr-CH" dirty="0"/>
          </a:p>
          <a:p>
            <a:endParaRPr lang="fr-CH" dirty="0" smtClean="0"/>
          </a:p>
          <a:p>
            <a:r>
              <a:rPr lang="fr-CH" dirty="0" smtClean="0"/>
              <a:t>Emergence of </a:t>
            </a:r>
            <a:r>
              <a:rPr lang="fr-CH" i="1" dirty="0" err="1" smtClean="0"/>
              <a:t>Legionella</a:t>
            </a:r>
            <a:r>
              <a:rPr lang="fr-CH" i="1" dirty="0" smtClean="0"/>
              <a:t> </a:t>
            </a:r>
            <a:r>
              <a:rPr lang="fr-CH" dirty="0" smtClean="0"/>
              <a:t>as a major </a:t>
            </a:r>
            <a:r>
              <a:rPr lang="fr-CH" dirty="0" err="1" smtClean="0"/>
              <a:t>health</a:t>
            </a:r>
            <a:r>
              <a:rPr lang="fr-CH" dirty="0" smtClean="0"/>
              <a:t> </a:t>
            </a:r>
            <a:r>
              <a:rPr lang="fr-CH" dirty="0" err="1" smtClean="0"/>
              <a:t>problem</a:t>
            </a:r>
            <a:r>
              <a:rPr lang="fr-CH" dirty="0" smtClean="0"/>
              <a:t> but </a:t>
            </a:r>
            <a:r>
              <a:rPr lang="fr-CH" dirty="0" err="1" smtClean="0"/>
              <a:t>linked</a:t>
            </a:r>
            <a:r>
              <a:rPr lang="fr-CH" dirty="0" smtClean="0"/>
              <a:t> to </a:t>
            </a:r>
            <a:r>
              <a:rPr lang="fr-CH" dirty="0" err="1" smtClean="0"/>
              <a:t>specific</a:t>
            </a:r>
            <a:r>
              <a:rPr lang="fr-CH" dirty="0" smtClean="0"/>
              <a:t> water infrastructure</a:t>
            </a:r>
            <a:endParaRPr lang="fr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Challenges in </a:t>
            </a:r>
            <a:r>
              <a:rPr lang="fr-CH" dirty="0" err="1" smtClean="0"/>
              <a:t>drinking</a:t>
            </a:r>
            <a:r>
              <a:rPr lang="fr-CH" dirty="0" smtClean="0"/>
              <a:t> water </a:t>
            </a:r>
            <a:r>
              <a:rPr lang="fr-CH" dirty="0" err="1" smtClean="0"/>
              <a:t>safety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62" y="792548"/>
            <a:ext cx="2806718" cy="176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6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>
          <a:xfrm>
            <a:off x="287337" y="2436257"/>
            <a:ext cx="8467726" cy="336029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7338" y="1472566"/>
            <a:ext cx="6589712" cy="84184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287337" y="4795359"/>
            <a:ext cx="1038103" cy="274637"/>
          </a:xfrm>
        </p:spPr>
        <p:txBody>
          <a:bodyPr/>
          <a:lstStyle/>
          <a:p>
            <a:fld id="{9A4C1D31-8393-DE43-ADE8-0043805816B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7" y="1413600"/>
            <a:ext cx="4546134" cy="2891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08" y="4073365"/>
            <a:ext cx="1520190" cy="1155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180" y="1403986"/>
            <a:ext cx="4622998" cy="2689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033" y="1239076"/>
            <a:ext cx="1066927" cy="1376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25" y="752058"/>
            <a:ext cx="8743950" cy="666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52633"/>
            <a:ext cx="3353753" cy="1004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8608" y="4921321"/>
            <a:ext cx="1215414" cy="222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587846" y="4502294"/>
            <a:ext cx="1490951" cy="222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138033" y="2264246"/>
            <a:ext cx="617030" cy="159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54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6" y="1079897"/>
            <a:ext cx="8810624" cy="407093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Major </a:t>
            </a:r>
            <a:r>
              <a:rPr lang="fr-CH" dirty="0" err="1" smtClean="0"/>
              <a:t>ethiologic</a:t>
            </a:r>
            <a:r>
              <a:rPr lang="fr-CH" dirty="0" smtClean="0"/>
              <a:t> agents </a:t>
            </a:r>
            <a:r>
              <a:rPr lang="fr-CH" dirty="0" err="1" smtClean="0"/>
              <a:t>today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41789" y="1808252"/>
            <a:ext cx="883651" cy="3595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2431031" y="649642"/>
            <a:ext cx="110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0070C0"/>
                </a:solidFill>
              </a:rPr>
              <a:t>Norovirus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89206" y="1808252"/>
            <a:ext cx="883651" cy="3595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9"/>
          <p:cNvSpPr/>
          <p:nvPr/>
        </p:nvSpPr>
        <p:spPr>
          <a:xfrm>
            <a:off x="3536623" y="1808251"/>
            <a:ext cx="883651" cy="3595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 10"/>
          <p:cNvSpPr/>
          <p:nvPr/>
        </p:nvSpPr>
        <p:spPr>
          <a:xfrm>
            <a:off x="1215498" y="1808250"/>
            <a:ext cx="883651" cy="3595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3438920" y="649642"/>
            <a:ext cx="25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0070C0"/>
                </a:solidFill>
              </a:rPr>
              <a:t>Cryptosporidium</a:t>
            </a:r>
            <a:r>
              <a:rPr lang="fr-CH" i="1" dirty="0" smtClean="0">
                <a:solidFill>
                  <a:srgbClr val="0070C0"/>
                </a:solidFill>
              </a:rPr>
              <a:t>/Giardia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6520" y="647467"/>
            <a:ext cx="159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0070C0"/>
                </a:solidFill>
              </a:rPr>
              <a:t>Campylobacter</a:t>
            </a:r>
            <a:endParaRPr lang="fr-FR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>
          <a:xfrm>
            <a:off x="287338" y="4440195"/>
            <a:ext cx="8467726" cy="3360298"/>
          </a:xfrm>
        </p:spPr>
        <p:txBody>
          <a:bodyPr/>
          <a:lstStyle/>
          <a:p>
            <a:r>
              <a:rPr lang="fr-CH" dirty="0" err="1" smtClean="0"/>
              <a:t>Interplay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 smtClean="0"/>
              <a:t> </a:t>
            </a:r>
            <a:r>
              <a:rPr lang="fr-CH" dirty="0" err="1" smtClean="0"/>
              <a:t>foodborne</a:t>
            </a:r>
            <a:r>
              <a:rPr lang="fr-CH" dirty="0" smtClean="0"/>
              <a:t> and </a:t>
            </a:r>
            <a:r>
              <a:rPr lang="fr-CH" dirty="0" err="1" smtClean="0"/>
              <a:t>waterborn</a:t>
            </a:r>
            <a:r>
              <a:rPr lang="fr-FR" dirty="0" smtClean="0"/>
              <a:t>e</a:t>
            </a:r>
          </a:p>
          <a:p>
            <a:endParaRPr lang="fr-CH" dirty="0"/>
          </a:p>
          <a:p>
            <a:r>
              <a:rPr lang="fr-CH" dirty="0" smtClean="0"/>
              <a:t>Concept of One-</a:t>
            </a:r>
            <a:r>
              <a:rPr lang="fr-CH" dirty="0" err="1" smtClean="0"/>
              <a:t>Health</a:t>
            </a:r>
            <a:r>
              <a:rPr lang="fr-CH" dirty="0" smtClean="0"/>
              <a:t>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000" dirty="0" err="1" smtClean="0"/>
              <a:t>Campylobacter</a:t>
            </a:r>
            <a:r>
              <a:rPr lang="fr-CH" sz="2000" dirty="0" smtClean="0"/>
              <a:t>: </a:t>
            </a:r>
            <a:r>
              <a:rPr lang="fr-CH" sz="2000" dirty="0" err="1" smtClean="0"/>
              <a:t>linkink</a:t>
            </a:r>
            <a:r>
              <a:rPr lang="fr-CH" sz="2000" dirty="0" smtClean="0"/>
              <a:t> </a:t>
            </a:r>
            <a:r>
              <a:rPr lang="fr-CH" sz="2000" dirty="0" err="1" smtClean="0"/>
              <a:t>foodborne</a:t>
            </a:r>
            <a:r>
              <a:rPr lang="fr-CH" sz="2000" dirty="0" smtClean="0"/>
              <a:t> and </a:t>
            </a:r>
            <a:r>
              <a:rPr lang="fr-CH" sz="2000" dirty="0" err="1" smtClean="0"/>
              <a:t>waterborne</a:t>
            </a:r>
            <a:r>
              <a:rPr lang="fr-CH" sz="2000" dirty="0" smtClean="0"/>
              <a:t> </a:t>
            </a:r>
            <a:r>
              <a:rPr lang="fr-CH" sz="2000" dirty="0" err="1" smtClean="0"/>
              <a:t>diseases</a:t>
            </a:r>
            <a:endParaRPr lang="fr-F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02" y="1232899"/>
            <a:ext cx="3588007" cy="272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1" y="958051"/>
            <a:ext cx="4248881" cy="31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1" y="958051"/>
            <a:ext cx="6797629" cy="45114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076" y="116206"/>
            <a:ext cx="3527782" cy="35215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New </a:t>
            </a:r>
            <a:r>
              <a:rPr lang="fr-CH" dirty="0" err="1" smtClean="0"/>
              <a:t>conceptual</a:t>
            </a:r>
            <a:r>
              <a:rPr lang="fr-CH" dirty="0" smtClean="0"/>
              <a:t> </a:t>
            </a:r>
            <a:r>
              <a:rPr lang="fr-CH" dirty="0" err="1" smtClean="0"/>
              <a:t>framework</a:t>
            </a:r>
            <a:r>
              <a:rPr lang="fr-CH" dirty="0"/>
              <a:t> </a:t>
            </a:r>
            <a:r>
              <a:rPr lang="fr-CH" dirty="0" smtClean="0"/>
              <a:t>of water management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06650" y="1860986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6000" dirty="0" smtClean="0"/>
              <a:t>+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7493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And in </a:t>
            </a:r>
            <a:r>
              <a:rPr lang="fr-CH" dirty="0" err="1" smtClean="0"/>
              <a:t>Recreational</a:t>
            </a:r>
            <a:r>
              <a:rPr lang="fr-CH" dirty="0" smtClean="0"/>
              <a:t> waters?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7" y="1119681"/>
            <a:ext cx="5703596" cy="3533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88" y="4708056"/>
            <a:ext cx="6764301" cy="341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151" y="872990"/>
            <a:ext cx="3267075" cy="2152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6022" y="628965"/>
            <a:ext cx="171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/>
              <a:t>Campylobacter</a:t>
            </a:r>
            <a:r>
              <a:rPr lang="fr-CH" i="1" dirty="0" smtClean="0"/>
              <a:t>?</a:t>
            </a:r>
            <a:endParaRPr lang="fr-FR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70689" y="998297"/>
            <a:ext cx="607540" cy="65584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0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Water-</a:t>
            </a:r>
            <a:r>
              <a:rPr lang="fr-CH" dirty="0" err="1" smtClean="0"/>
              <a:t>related</a:t>
            </a:r>
            <a:r>
              <a:rPr lang="fr-CH" dirty="0" smtClean="0"/>
              <a:t> </a:t>
            </a:r>
            <a:r>
              <a:rPr lang="fr-CH" dirty="0" err="1" smtClean="0"/>
              <a:t>pathogens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DC00E11-1B0A-A541-ACEC-A8CD1341FED3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45432"/>
            <a:ext cx="2438400" cy="114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3" y="654082"/>
            <a:ext cx="3105677" cy="207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83" y="4112316"/>
            <a:ext cx="1421234" cy="10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564996" y="4077187"/>
            <a:ext cx="16578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2400" dirty="0" err="1" smtClean="0">
                <a:solidFill>
                  <a:prstClr val="black"/>
                </a:solidFill>
                <a:latin typeface="Neo Sans Intel Medium" pitchFamily="34" charset="0"/>
                <a:ea typeface="+mn-ea"/>
                <a:cs typeface="+mn-cs"/>
              </a:rPr>
              <a:t>Viruses</a:t>
            </a:r>
            <a:endParaRPr lang="fr-FR" altLang="en-US" sz="2400" dirty="0" smtClean="0">
              <a:solidFill>
                <a:prstClr val="black"/>
              </a:solidFill>
              <a:latin typeface="Neo Sans Intel Medium" pitchFamily="34" charset="0"/>
              <a:ea typeface="+mn-ea"/>
              <a:cs typeface="+mn-cs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2400" dirty="0" smtClean="0">
                <a:solidFill>
                  <a:prstClr val="black"/>
                </a:solidFill>
                <a:latin typeface="Neo Sans Intel Medium" pitchFamily="34" charset="0"/>
                <a:ea typeface="+mn-ea"/>
                <a:cs typeface="+mn-cs"/>
              </a:rPr>
              <a:t>20-100 nm</a:t>
            </a: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34" y="2551147"/>
            <a:ext cx="2537732" cy="116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175320" y="2895283"/>
            <a:ext cx="21755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2400" dirty="0" err="1" smtClean="0">
                <a:solidFill>
                  <a:prstClr val="black"/>
                </a:solidFill>
                <a:latin typeface="Neo Sans Intel Medium" pitchFamily="34" charset="0"/>
                <a:ea typeface="+mn-ea"/>
                <a:cs typeface="+mn-cs"/>
              </a:rPr>
              <a:t>Bacteria</a:t>
            </a:r>
            <a:endParaRPr lang="fr-FR" altLang="en-US" sz="2400" dirty="0" smtClean="0">
              <a:solidFill>
                <a:prstClr val="black"/>
              </a:solidFill>
              <a:latin typeface="Neo Sans Intel Medium" pitchFamily="34" charset="0"/>
              <a:ea typeface="+mn-ea"/>
              <a:cs typeface="+mn-cs"/>
            </a:endParaRP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2400" dirty="0" smtClean="0">
                <a:solidFill>
                  <a:prstClr val="black"/>
                </a:solidFill>
                <a:latin typeface="Neo Sans Intel Medium" pitchFamily="34" charset="0"/>
                <a:ea typeface="+mn-ea"/>
                <a:cs typeface="+mn-cs"/>
              </a:rPr>
              <a:t>500 nm - 3 µm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569718" y="1172364"/>
            <a:ext cx="1493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2400" dirty="0" smtClean="0">
                <a:solidFill>
                  <a:prstClr val="black"/>
                </a:solidFill>
                <a:latin typeface="Neo Sans Intel Medium" pitchFamily="34" charset="0"/>
                <a:ea typeface="+mn-ea"/>
                <a:cs typeface="+mn-cs"/>
              </a:rPr>
              <a:t>Parasites</a:t>
            </a: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2400" dirty="0" smtClean="0">
                <a:solidFill>
                  <a:prstClr val="black"/>
                </a:solidFill>
                <a:latin typeface="Neo Sans Intel Medium" pitchFamily="34" charset="0"/>
                <a:ea typeface="+mn-ea"/>
                <a:cs typeface="+mn-cs"/>
              </a:rPr>
              <a:t>5 - 15 µm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911802"/>
            <a:ext cx="4953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http://www.maritimeprofessional.com/getattachment/bcdb498c-bc3a-4066-998e-83a1c1d0713f/Norovirus.aspx?maxsidesize=2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673802"/>
            <a:ext cx="1492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445202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216602"/>
            <a:ext cx="152400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6816" b="8577"/>
          <a:stretch>
            <a:fillRect/>
          </a:stretch>
        </p:blipFill>
        <p:spPr bwMode="auto">
          <a:xfrm>
            <a:off x="5482318" y="-893943"/>
            <a:ext cx="3838728" cy="332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7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000" dirty="0" err="1" smtClean="0"/>
              <a:t>Next</a:t>
            </a:r>
            <a:r>
              <a:rPr lang="fr-CH" sz="2000" dirty="0" smtClean="0"/>
              <a:t> challenges: </a:t>
            </a:r>
            <a:br>
              <a:rPr lang="fr-CH" sz="2000" dirty="0" smtClean="0"/>
            </a:br>
            <a:r>
              <a:rPr lang="fr-CH" sz="2000" dirty="0" smtClean="0"/>
              <a:t>the </a:t>
            </a:r>
            <a:r>
              <a:rPr lang="fr-CH" sz="2000" dirty="0" err="1" smtClean="0"/>
              <a:t>evolution</a:t>
            </a:r>
            <a:r>
              <a:rPr lang="fr-CH" sz="2000" dirty="0" smtClean="0"/>
              <a:t> of water </a:t>
            </a:r>
            <a:r>
              <a:rPr lang="fr-CH" sz="2000" dirty="0" err="1" smtClean="0"/>
              <a:t>reuse</a:t>
            </a:r>
            <a:endParaRPr lang="fr-F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3" y="1047793"/>
            <a:ext cx="8534400" cy="33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099072" y="1847851"/>
            <a:ext cx="5128022" cy="2002631"/>
          </a:xfrm>
          <a:custGeom>
            <a:avLst/>
            <a:gdLst>
              <a:gd name="connsiteX0" fmla="*/ 0 w 6801423"/>
              <a:gd name="connsiteY0" fmla="*/ 252436 h 2704387"/>
              <a:gd name="connsiteX1" fmla="*/ 2770909 w 6801423"/>
              <a:gd name="connsiteY1" fmla="*/ 3054 h 2704387"/>
              <a:gd name="connsiteX2" fmla="*/ 4710546 w 6801423"/>
              <a:gd name="connsiteY2" fmla="*/ 404836 h 2704387"/>
              <a:gd name="connsiteX3" fmla="*/ 6677891 w 6801423"/>
              <a:gd name="connsiteY3" fmla="*/ 1236109 h 2704387"/>
              <a:gd name="connsiteX4" fmla="*/ 6511637 w 6801423"/>
              <a:gd name="connsiteY4" fmla="*/ 2524581 h 2704387"/>
              <a:gd name="connsiteX5" fmla="*/ 5818909 w 6801423"/>
              <a:gd name="connsiteY5" fmla="*/ 2663127 h 2704387"/>
              <a:gd name="connsiteX0" fmla="*/ 0 w 6838175"/>
              <a:gd name="connsiteY0" fmla="*/ 252436 h 2671204"/>
              <a:gd name="connsiteX1" fmla="*/ 2770909 w 6838175"/>
              <a:gd name="connsiteY1" fmla="*/ 3054 h 2671204"/>
              <a:gd name="connsiteX2" fmla="*/ 4710546 w 6838175"/>
              <a:gd name="connsiteY2" fmla="*/ 404836 h 2671204"/>
              <a:gd name="connsiteX3" fmla="*/ 6677891 w 6838175"/>
              <a:gd name="connsiteY3" fmla="*/ 1236109 h 2671204"/>
              <a:gd name="connsiteX4" fmla="*/ 6622474 w 6838175"/>
              <a:gd name="connsiteY4" fmla="*/ 2289054 h 2671204"/>
              <a:gd name="connsiteX5" fmla="*/ 5818909 w 6838175"/>
              <a:gd name="connsiteY5" fmla="*/ 2663127 h 267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8175" h="2671204">
                <a:moveTo>
                  <a:pt x="0" y="252436"/>
                </a:moveTo>
                <a:cubicBezTo>
                  <a:pt x="992909" y="115045"/>
                  <a:pt x="1985818" y="-22346"/>
                  <a:pt x="2770909" y="3054"/>
                </a:cubicBezTo>
                <a:cubicBezTo>
                  <a:pt x="3556000" y="28454"/>
                  <a:pt x="4059382" y="199327"/>
                  <a:pt x="4710546" y="404836"/>
                </a:cubicBezTo>
                <a:cubicBezTo>
                  <a:pt x="5361710" y="610345"/>
                  <a:pt x="6359236" y="922073"/>
                  <a:pt x="6677891" y="1236109"/>
                </a:cubicBezTo>
                <a:cubicBezTo>
                  <a:pt x="6996546" y="1550145"/>
                  <a:pt x="6765638" y="2051218"/>
                  <a:pt x="6622474" y="2289054"/>
                </a:cubicBezTo>
                <a:cubicBezTo>
                  <a:pt x="6479310" y="2526890"/>
                  <a:pt x="6093691" y="2712772"/>
                  <a:pt x="5818909" y="2663127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35843" name="Content Placeholder 1"/>
          <p:cNvSpPr>
            <a:spLocks noGrp="1"/>
          </p:cNvSpPr>
          <p:nvPr>
            <p:ph idx="1"/>
          </p:nvPr>
        </p:nvSpPr>
        <p:spPr>
          <a:xfrm>
            <a:off x="2331244" y="1079898"/>
            <a:ext cx="5378054" cy="239315"/>
          </a:xfrm>
        </p:spPr>
        <p:txBody>
          <a:bodyPr/>
          <a:lstStyle/>
          <a:p>
            <a:endParaRPr lang="en-IE" altLang="en-US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6010" y="586549"/>
            <a:ext cx="3974306" cy="329803"/>
          </a:xfrm>
        </p:spPr>
        <p:txBody>
          <a:bodyPr/>
          <a:lstStyle/>
          <a:p>
            <a:pPr>
              <a:defRPr/>
            </a:pPr>
            <a:r>
              <a:rPr lang="en-IE" i="1" dirty="0"/>
              <a:t>Exposure assessment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010" y="128588"/>
            <a:ext cx="5849540" cy="4071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IE" dirty="0" smtClean="0"/>
              <a:t>Quantitative microbial risk assessment</a:t>
            </a:r>
            <a:endParaRPr lang="en-IE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EAC4053-19B6-4C49-A782-6DFC969D7759}" type="slidenum">
              <a:rPr lang="fr-FR" altLang="en-US" smtClean="0">
                <a:solidFill>
                  <a:schemeClr val="tx2"/>
                </a:solidFill>
                <a:latin typeface="Arial" panose="020B0604020202020204" pitchFamily="34" charset="0"/>
                <a:ea typeface="BentonSans Book"/>
              </a:rPr>
              <a:pPr/>
              <a:t>21</a:t>
            </a:fld>
            <a:endParaRPr lang="fr-FR" altLang="en-US" smtClean="0">
              <a:solidFill>
                <a:schemeClr val="tx2"/>
              </a:solidFill>
              <a:latin typeface="Arial" panose="020B0604020202020204" pitchFamily="34" charset="0"/>
              <a:ea typeface="BentonSans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48" y="3417094"/>
            <a:ext cx="545306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2" y="1974057"/>
            <a:ext cx="738188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2" y="1541860"/>
            <a:ext cx="1092994" cy="104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7" y="3350419"/>
            <a:ext cx="1594247" cy="11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273969"/>
            <a:ext cx="1278731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22" y="2553891"/>
            <a:ext cx="8572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44" y="3492103"/>
            <a:ext cx="1507331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660665" y="1523584"/>
            <a:ext cx="2236299" cy="972296"/>
            <a:chOff x="5852160" y="143049"/>
            <a:chExt cx="3774469" cy="1489831"/>
          </a:xfrm>
          <a:solidFill>
            <a:schemeClr val="bg1"/>
          </a:solidFill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464454" y="307261"/>
              <a:ext cx="2162175" cy="1266825"/>
            </a:xfrm>
            <a:prstGeom prst="rect">
              <a:avLst/>
            </a:prstGeom>
            <a:grpFill/>
          </p:spPr>
        </p:pic>
        <p:sp>
          <p:nvSpPr>
            <p:cNvPr id="17" name="Rounded Rectangle 16"/>
            <p:cNvSpPr/>
            <p:nvPr/>
          </p:nvSpPr>
          <p:spPr>
            <a:xfrm>
              <a:off x="5863090" y="143049"/>
              <a:ext cx="1573790" cy="1489831"/>
            </a:xfrm>
            <a:prstGeom prst="roundRect">
              <a:avLst/>
            </a:prstGeom>
            <a:grp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E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852160" y="430768"/>
              <a:ext cx="1567543" cy="65621"/>
            </a:xfrm>
            <a:custGeom>
              <a:avLst/>
              <a:gdLst>
                <a:gd name="connsiteX0" fmla="*/ 0 w 1567543"/>
                <a:gd name="connsiteY0" fmla="*/ 52558 h 65621"/>
                <a:gd name="connsiteX1" fmla="*/ 91440 w 1567543"/>
                <a:gd name="connsiteY1" fmla="*/ 306 h 65621"/>
                <a:gd name="connsiteX2" fmla="*/ 182880 w 1567543"/>
                <a:gd name="connsiteY2" fmla="*/ 52558 h 65621"/>
                <a:gd name="connsiteX3" fmla="*/ 287383 w 1567543"/>
                <a:gd name="connsiteY3" fmla="*/ 306 h 65621"/>
                <a:gd name="connsiteX4" fmla="*/ 496389 w 1567543"/>
                <a:gd name="connsiteY4" fmla="*/ 52558 h 65621"/>
                <a:gd name="connsiteX5" fmla="*/ 600891 w 1567543"/>
                <a:gd name="connsiteY5" fmla="*/ 13369 h 65621"/>
                <a:gd name="connsiteX6" fmla="*/ 796834 w 1567543"/>
                <a:gd name="connsiteY6" fmla="*/ 52558 h 65621"/>
                <a:gd name="connsiteX7" fmla="*/ 875211 w 1567543"/>
                <a:gd name="connsiteY7" fmla="*/ 306 h 65621"/>
                <a:gd name="connsiteX8" fmla="*/ 992777 w 1567543"/>
                <a:gd name="connsiteY8" fmla="*/ 52558 h 65621"/>
                <a:gd name="connsiteX9" fmla="*/ 1097280 w 1567543"/>
                <a:gd name="connsiteY9" fmla="*/ 306 h 65621"/>
                <a:gd name="connsiteX10" fmla="*/ 1267097 w 1567543"/>
                <a:gd name="connsiteY10" fmla="*/ 65621 h 65621"/>
                <a:gd name="connsiteX11" fmla="*/ 1384663 w 1567543"/>
                <a:gd name="connsiteY11" fmla="*/ 306 h 65621"/>
                <a:gd name="connsiteX12" fmla="*/ 1423851 w 1567543"/>
                <a:gd name="connsiteY12" fmla="*/ 39495 h 65621"/>
                <a:gd name="connsiteX13" fmla="*/ 1515291 w 1567543"/>
                <a:gd name="connsiteY13" fmla="*/ 306 h 65621"/>
                <a:gd name="connsiteX14" fmla="*/ 1567543 w 1567543"/>
                <a:gd name="connsiteY14" fmla="*/ 39495 h 6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67543" h="65621">
                  <a:moveTo>
                    <a:pt x="0" y="52558"/>
                  </a:moveTo>
                  <a:lnTo>
                    <a:pt x="91440" y="306"/>
                  </a:lnTo>
                  <a:cubicBezTo>
                    <a:pt x="121920" y="306"/>
                    <a:pt x="150223" y="52558"/>
                    <a:pt x="182880" y="52558"/>
                  </a:cubicBezTo>
                  <a:cubicBezTo>
                    <a:pt x="215537" y="52558"/>
                    <a:pt x="235132" y="306"/>
                    <a:pt x="287383" y="306"/>
                  </a:cubicBezTo>
                  <a:cubicBezTo>
                    <a:pt x="339634" y="306"/>
                    <a:pt x="444138" y="50381"/>
                    <a:pt x="496389" y="52558"/>
                  </a:cubicBezTo>
                  <a:cubicBezTo>
                    <a:pt x="548640" y="54735"/>
                    <a:pt x="550817" y="13369"/>
                    <a:pt x="600891" y="13369"/>
                  </a:cubicBezTo>
                  <a:cubicBezTo>
                    <a:pt x="650965" y="13369"/>
                    <a:pt x="751114" y="54735"/>
                    <a:pt x="796834" y="52558"/>
                  </a:cubicBezTo>
                  <a:cubicBezTo>
                    <a:pt x="842554" y="50381"/>
                    <a:pt x="842554" y="306"/>
                    <a:pt x="875211" y="306"/>
                  </a:cubicBezTo>
                  <a:cubicBezTo>
                    <a:pt x="907868" y="306"/>
                    <a:pt x="955766" y="52558"/>
                    <a:pt x="992777" y="52558"/>
                  </a:cubicBezTo>
                  <a:cubicBezTo>
                    <a:pt x="1029788" y="52558"/>
                    <a:pt x="1051560" y="-1871"/>
                    <a:pt x="1097280" y="306"/>
                  </a:cubicBezTo>
                  <a:cubicBezTo>
                    <a:pt x="1143000" y="2483"/>
                    <a:pt x="1219200" y="65621"/>
                    <a:pt x="1267097" y="65621"/>
                  </a:cubicBezTo>
                  <a:cubicBezTo>
                    <a:pt x="1314994" y="65621"/>
                    <a:pt x="1358537" y="4660"/>
                    <a:pt x="1384663" y="306"/>
                  </a:cubicBezTo>
                  <a:cubicBezTo>
                    <a:pt x="1410789" y="-4048"/>
                    <a:pt x="1402080" y="39495"/>
                    <a:pt x="1423851" y="39495"/>
                  </a:cubicBezTo>
                  <a:cubicBezTo>
                    <a:pt x="1445622" y="39495"/>
                    <a:pt x="1491342" y="306"/>
                    <a:pt x="1515291" y="306"/>
                  </a:cubicBezTo>
                  <a:cubicBezTo>
                    <a:pt x="1539240" y="306"/>
                    <a:pt x="1553391" y="19900"/>
                    <a:pt x="1567543" y="39495"/>
                  </a:cubicBezTo>
                </a:path>
              </a:pathLst>
            </a:custGeom>
            <a:grp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E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794898" y="2457451"/>
            <a:ext cx="1007269" cy="1088231"/>
            <a:chOff x="6442183" y="3605194"/>
            <a:chExt cx="1343654" cy="1450486"/>
          </a:xfrm>
        </p:grpSpPr>
        <p:pic>
          <p:nvPicPr>
            <p:cNvPr id="35860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183" y="3605194"/>
              <a:ext cx="1333929" cy="1450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770" y="3830604"/>
              <a:ext cx="550067" cy="524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6" name="Straight Arrow Connector 25"/>
          <p:cNvCxnSpPr/>
          <p:nvPr/>
        </p:nvCxnSpPr>
        <p:spPr>
          <a:xfrm flipH="1" flipV="1">
            <a:off x="6350794" y="3807619"/>
            <a:ext cx="111919" cy="35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853" idx="1"/>
            <a:endCxn id="6" idx="1"/>
          </p:cNvCxnSpPr>
          <p:nvPr/>
        </p:nvCxnSpPr>
        <p:spPr>
          <a:xfrm flipH="1">
            <a:off x="4273154" y="3932635"/>
            <a:ext cx="648890" cy="10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3"/>
          </p:cNvCxnSpPr>
          <p:nvPr/>
        </p:nvCxnSpPr>
        <p:spPr>
          <a:xfrm flipH="1">
            <a:off x="2970610" y="3943350"/>
            <a:ext cx="757238" cy="139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859" name="Picture 7" descr="Exposure Assessme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16" y="461963"/>
            <a:ext cx="80724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38" y="1639576"/>
            <a:ext cx="740312" cy="7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71" y="911975"/>
            <a:ext cx="1017888" cy="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27" y="2431362"/>
            <a:ext cx="913211" cy="91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Placeholder 2"/>
          <p:cNvSpPr txBox="1">
            <a:spLocks/>
          </p:cNvSpPr>
          <p:nvPr/>
        </p:nvSpPr>
        <p:spPr bwMode="auto">
          <a:xfrm>
            <a:off x="437964" y="350950"/>
            <a:ext cx="4610100" cy="3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0A0A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60363" indent="-176213">
              <a:spcBef>
                <a:spcPct val="20000"/>
              </a:spcBef>
              <a:buClr>
                <a:srgbClr val="00A0A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541338" indent="-184150">
              <a:spcBef>
                <a:spcPct val="20000"/>
              </a:spcBef>
              <a:buClr>
                <a:srgbClr val="00A0A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BentonSans Condensed Book"/>
                <a:cs typeface="Arial" panose="020B0604020202020204" pitchFamily="34" charset="0"/>
              </a:defRPr>
            </a:lvl3pPr>
            <a:lvl4pPr marL="901700" indent="-271463">
              <a:spcBef>
                <a:spcPct val="20000"/>
              </a:spcBef>
              <a:buClr>
                <a:srgbClr val="00A0A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BentonSans Condensed Book"/>
                <a:cs typeface="Arial" panose="020B0604020202020204" pitchFamily="34" charset="0"/>
              </a:defRPr>
            </a:lvl4pPr>
            <a:lvl5pPr marL="1076325" indent="-174625">
              <a:spcBef>
                <a:spcPct val="20000"/>
              </a:spcBef>
              <a:buClr>
                <a:srgbClr val="00A0A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BentonSans Condensed Book"/>
                <a:cs typeface="Arial" panose="020B0604020202020204" pitchFamily="34" charset="0"/>
              </a:defRPr>
            </a:lvl5pPr>
            <a:lvl6pPr marL="1533525" indent="-174625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0A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BentonSans Condensed Book"/>
                <a:cs typeface="Arial" panose="020B0604020202020204" pitchFamily="34" charset="0"/>
              </a:defRPr>
            </a:lvl6pPr>
            <a:lvl7pPr marL="1990725" indent="-174625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0A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BentonSans Condensed Book"/>
                <a:cs typeface="Arial" panose="020B0604020202020204" pitchFamily="34" charset="0"/>
              </a:defRPr>
            </a:lvl7pPr>
            <a:lvl8pPr marL="2447925" indent="-174625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0A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BentonSans Condensed Book"/>
                <a:cs typeface="Arial" panose="020B0604020202020204" pitchFamily="34" charset="0"/>
              </a:defRPr>
            </a:lvl8pPr>
            <a:lvl9pPr marL="2905125" indent="-174625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0AF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BentonSans Condensed Book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en-US" sz="1425" b="1" i="1" dirty="0">
                <a:solidFill>
                  <a:schemeClr val="tx2"/>
                </a:solidFill>
              </a:rPr>
              <a:t>Hazard identification </a:t>
            </a:r>
            <a:r>
              <a:rPr lang="fr-FR" altLang="en-US" sz="1425" b="1" dirty="0">
                <a:solidFill>
                  <a:schemeClr val="tx2"/>
                </a:solidFill>
              </a:rPr>
              <a:t>: </a:t>
            </a:r>
            <a:r>
              <a:rPr lang="fr-FR" altLang="en-US" sz="1425" b="1" i="1" dirty="0">
                <a:solidFill>
                  <a:schemeClr val="tx2"/>
                </a:solidFill>
              </a:rPr>
              <a:t>Salmonella </a:t>
            </a:r>
            <a:r>
              <a:rPr lang="fr-FR" altLang="en-US" sz="1425" b="1" i="1" dirty="0" err="1">
                <a:solidFill>
                  <a:schemeClr val="tx2"/>
                </a:solidFill>
              </a:rPr>
              <a:t>enterica</a:t>
            </a:r>
            <a:r>
              <a:rPr lang="fr-FR" altLang="en-US" sz="1425" b="1" i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4" name="Picture 2" descr="http://qmrawiki.msu.edu/images/Icon-hazard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22" y="2415779"/>
            <a:ext cx="6143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3380780" y="4641056"/>
            <a:ext cx="56828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050" dirty="0" err="1">
                <a:sym typeface="Wingdings" panose="05000000000000000000" pitchFamily="2" charset="2"/>
              </a:rPr>
              <a:t>Amha</a:t>
            </a:r>
            <a:r>
              <a:rPr lang="fr-FR" altLang="fr-FR" sz="1050" dirty="0">
                <a:sym typeface="Wingdings" panose="05000000000000000000" pitchFamily="2" charset="2"/>
              </a:rPr>
              <a:t> et al., 2015. A </a:t>
            </a:r>
            <a:r>
              <a:rPr lang="fr-FR" altLang="fr-FR" sz="1050" dirty="0" err="1">
                <a:sym typeface="Wingdings" panose="05000000000000000000" pitchFamily="2" charset="2"/>
              </a:rPr>
              <a:t>probabilistic</a:t>
            </a:r>
            <a:r>
              <a:rPr lang="fr-FR" altLang="fr-FR" sz="1050" dirty="0">
                <a:sym typeface="Wingdings" panose="05000000000000000000" pitchFamily="2" charset="2"/>
              </a:rPr>
              <a:t> QMRA of </a:t>
            </a:r>
            <a:r>
              <a:rPr lang="fr-FR" altLang="fr-FR" sz="1050" i="1" dirty="0">
                <a:sym typeface="Wingdings" panose="05000000000000000000" pitchFamily="2" charset="2"/>
              </a:rPr>
              <a:t>Salmonella </a:t>
            </a:r>
            <a:r>
              <a:rPr lang="fr-FR" altLang="fr-FR" sz="1050" dirty="0">
                <a:sym typeface="Wingdings" panose="05000000000000000000" pitchFamily="2" charset="2"/>
              </a:rPr>
              <a:t>in direct agricultural </a:t>
            </a:r>
            <a:r>
              <a:rPr lang="fr-FR" altLang="fr-FR" sz="1050" dirty="0" err="1">
                <a:sym typeface="Wingdings" panose="05000000000000000000" pitchFamily="2" charset="2"/>
              </a:rPr>
              <a:t>reuse</a:t>
            </a:r>
            <a:r>
              <a:rPr lang="fr-FR" altLang="fr-FR" sz="1050" dirty="0">
                <a:sym typeface="Wingdings" panose="05000000000000000000" pitchFamily="2" charset="2"/>
              </a:rPr>
              <a:t> of </a:t>
            </a:r>
            <a:r>
              <a:rPr lang="fr-FR" altLang="fr-FR" sz="1050" dirty="0" err="1">
                <a:sym typeface="Wingdings" panose="05000000000000000000" pitchFamily="2" charset="2"/>
              </a:rPr>
              <a:t>treated</a:t>
            </a:r>
            <a:r>
              <a:rPr lang="fr-FR" altLang="fr-FR" sz="1050" dirty="0">
                <a:sym typeface="Wingdings" panose="05000000000000000000" pitchFamily="2" charset="2"/>
              </a:rPr>
              <a:t> </a:t>
            </a:r>
            <a:r>
              <a:rPr lang="fr-FR" altLang="fr-FR" sz="1050" dirty="0" err="1">
                <a:sym typeface="Wingdings" panose="05000000000000000000" pitchFamily="2" charset="2"/>
              </a:rPr>
              <a:t>wastewater</a:t>
            </a:r>
            <a:r>
              <a:rPr lang="fr-FR" altLang="fr-FR" sz="1050" dirty="0">
                <a:sym typeface="Wingdings" panose="05000000000000000000" pitchFamily="2" charset="2"/>
              </a:rPr>
              <a:t>. Wat </a:t>
            </a:r>
            <a:r>
              <a:rPr lang="fr-FR" altLang="fr-FR" sz="1050" dirty="0" err="1">
                <a:sym typeface="Wingdings" panose="05000000000000000000" pitchFamily="2" charset="2"/>
              </a:rPr>
              <a:t>Sci</a:t>
            </a:r>
            <a:r>
              <a:rPr lang="fr-FR" altLang="fr-FR" sz="1050" dirty="0">
                <a:sym typeface="Wingdings" panose="05000000000000000000" pitchFamily="2" charset="2"/>
              </a:rPr>
              <a:t> </a:t>
            </a:r>
            <a:r>
              <a:rPr lang="fr-FR" altLang="fr-FR" sz="1050" dirty="0" err="1">
                <a:sym typeface="Wingdings" panose="05000000000000000000" pitchFamily="2" charset="2"/>
              </a:rPr>
              <a:t>Technol</a:t>
            </a:r>
            <a:r>
              <a:rPr lang="fr-FR" altLang="fr-FR" sz="1050" dirty="0">
                <a:sym typeface="Wingdings" panose="05000000000000000000" pitchFamily="2" charset="2"/>
              </a:rPr>
              <a:t> 71.8: 1203-1211.</a:t>
            </a:r>
            <a:endParaRPr lang="en-IE" altLang="fr-FR" sz="1050" dirty="0"/>
          </a:p>
        </p:txBody>
      </p:sp>
    </p:spTree>
    <p:extLst>
      <p:ext uri="{BB962C8B-B14F-4D97-AF65-F5344CB8AC3E}">
        <p14:creationId xmlns:p14="http://schemas.microsoft.com/office/powerpoint/2010/main" val="9473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176713" y="1849042"/>
            <a:ext cx="3050381" cy="2001440"/>
          </a:xfrm>
          <a:custGeom>
            <a:avLst/>
            <a:gdLst>
              <a:gd name="connsiteX0" fmla="*/ 0 w 6801423"/>
              <a:gd name="connsiteY0" fmla="*/ 252436 h 2704387"/>
              <a:gd name="connsiteX1" fmla="*/ 2770909 w 6801423"/>
              <a:gd name="connsiteY1" fmla="*/ 3054 h 2704387"/>
              <a:gd name="connsiteX2" fmla="*/ 4710546 w 6801423"/>
              <a:gd name="connsiteY2" fmla="*/ 404836 h 2704387"/>
              <a:gd name="connsiteX3" fmla="*/ 6677891 w 6801423"/>
              <a:gd name="connsiteY3" fmla="*/ 1236109 h 2704387"/>
              <a:gd name="connsiteX4" fmla="*/ 6511637 w 6801423"/>
              <a:gd name="connsiteY4" fmla="*/ 2524581 h 2704387"/>
              <a:gd name="connsiteX5" fmla="*/ 5818909 w 6801423"/>
              <a:gd name="connsiteY5" fmla="*/ 2663127 h 2704387"/>
              <a:gd name="connsiteX0" fmla="*/ 0 w 6838175"/>
              <a:gd name="connsiteY0" fmla="*/ 252436 h 2671204"/>
              <a:gd name="connsiteX1" fmla="*/ 2770909 w 6838175"/>
              <a:gd name="connsiteY1" fmla="*/ 3054 h 2671204"/>
              <a:gd name="connsiteX2" fmla="*/ 4710546 w 6838175"/>
              <a:gd name="connsiteY2" fmla="*/ 404836 h 2671204"/>
              <a:gd name="connsiteX3" fmla="*/ 6677891 w 6838175"/>
              <a:gd name="connsiteY3" fmla="*/ 1236109 h 2671204"/>
              <a:gd name="connsiteX4" fmla="*/ 6622474 w 6838175"/>
              <a:gd name="connsiteY4" fmla="*/ 2289054 h 2671204"/>
              <a:gd name="connsiteX5" fmla="*/ 5818909 w 6838175"/>
              <a:gd name="connsiteY5" fmla="*/ 2663127 h 2671204"/>
              <a:gd name="connsiteX0" fmla="*/ 0 w 4067266"/>
              <a:gd name="connsiteY0" fmla="*/ 0 h 2668150"/>
              <a:gd name="connsiteX1" fmla="*/ 1939637 w 4067266"/>
              <a:gd name="connsiteY1" fmla="*/ 401782 h 2668150"/>
              <a:gd name="connsiteX2" fmla="*/ 3906982 w 4067266"/>
              <a:gd name="connsiteY2" fmla="*/ 1233055 h 2668150"/>
              <a:gd name="connsiteX3" fmla="*/ 3851565 w 4067266"/>
              <a:gd name="connsiteY3" fmla="*/ 2286000 h 2668150"/>
              <a:gd name="connsiteX4" fmla="*/ 3048000 w 4067266"/>
              <a:gd name="connsiteY4" fmla="*/ 2660073 h 266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266" h="2668150">
                <a:moveTo>
                  <a:pt x="0" y="0"/>
                </a:moveTo>
                <a:cubicBezTo>
                  <a:pt x="785091" y="25400"/>
                  <a:pt x="1288473" y="196273"/>
                  <a:pt x="1939637" y="401782"/>
                </a:cubicBezTo>
                <a:cubicBezTo>
                  <a:pt x="2590801" y="607291"/>
                  <a:pt x="3588327" y="919019"/>
                  <a:pt x="3906982" y="1233055"/>
                </a:cubicBezTo>
                <a:cubicBezTo>
                  <a:pt x="4225637" y="1547091"/>
                  <a:pt x="3994729" y="2048164"/>
                  <a:pt x="3851565" y="2286000"/>
                </a:cubicBezTo>
                <a:cubicBezTo>
                  <a:pt x="3708401" y="2523836"/>
                  <a:pt x="3322782" y="2709718"/>
                  <a:pt x="3048000" y="266007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 dirty="0"/>
          </a:p>
        </p:txBody>
      </p:sp>
      <p:sp>
        <p:nvSpPr>
          <p:cNvPr id="36867" name="Content Placeholder 1"/>
          <p:cNvSpPr>
            <a:spLocks noGrp="1"/>
          </p:cNvSpPr>
          <p:nvPr>
            <p:ph idx="1"/>
          </p:nvPr>
        </p:nvSpPr>
        <p:spPr>
          <a:xfrm>
            <a:off x="287336" y="1140749"/>
            <a:ext cx="7264169" cy="99120"/>
          </a:xfrm>
        </p:spPr>
        <p:txBody>
          <a:bodyPr>
            <a:noAutofit/>
          </a:bodyPr>
          <a:lstStyle/>
          <a:p>
            <a:r>
              <a:rPr lang="en-IE" altLang="en-US" sz="16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Determination of the ingested dose (</a:t>
            </a:r>
            <a:r>
              <a:rPr lang="el-GR" altLang="en-US" sz="16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λ</a:t>
            </a:r>
            <a:r>
              <a:rPr lang="en-IE" altLang="en-US" sz="16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): probabilistic approach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85976" y="647454"/>
            <a:ext cx="3974306" cy="329803"/>
          </a:xfrm>
        </p:spPr>
        <p:txBody>
          <a:bodyPr/>
          <a:lstStyle/>
          <a:p>
            <a:pPr>
              <a:defRPr/>
            </a:pPr>
            <a:r>
              <a:rPr lang="en-IE" i="1" dirty="0"/>
              <a:t>Exposure assessment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010" y="200791"/>
            <a:ext cx="3974306" cy="407194"/>
          </a:xfrm>
        </p:spPr>
        <p:txBody>
          <a:bodyPr/>
          <a:lstStyle/>
          <a:p>
            <a:pPr>
              <a:defRPr/>
            </a:pPr>
            <a:r>
              <a:rPr lang="en-IE" dirty="0" smtClean="0"/>
              <a:t>How works QMRA ?</a:t>
            </a:r>
            <a:endParaRPr lang="en-IE" dirty="0"/>
          </a:p>
        </p:txBody>
      </p:sp>
      <p:sp>
        <p:nvSpPr>
          <p:cNvPr id="36870" name="Slide Number Placeholder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C64163A-7C71-4CC4-BE4F-A1E270E3FA24}" type="slidenum">
              <a:rPr lang="fr-FR" altLang="en-US" smtClean="0">
                <a:solidFill>
                  <a:schemeClr val="tx2"/>
                </a:solidFill>
                <a:latin typeface="Arial" panose="020B0604020202020204" pitchFamily="34" charset="0"/>
                <a:ea typeface="BentonSans Book"/>
              </a:rPr>
              <a:pPr/>
              <a:t>22</a:t>
            </a:fld>
            <a:endParaRPr lang="fr-FR" altLang="en-US" smtClean="0">
              <a:solidFill>
                <a:schemeClr val="tx2"/>
              </a:solidFill>
              <a:latin typeface="Arial" panose="020B0604020202020204" pitchFamily="34" charset="0"/>
              <a:ea typeface="BentonSans Book"/>
            </a:endParaRPr>
          </a:p>
        </p:txBody>
      </p:sp>
      <p:pic>
        <p:nvPicPr>
          <p:cNvPr id="3687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2" y="1974057"/>
            <a:ext cx="738188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3492103"/>
            <a:ext cx="1507331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660665" y="1523584"/>
            <a:ext cx="2236299" cy="972296"/>
            <a:chOff x="5852160" y="143049"/>
            <a:chExt cx="3774469" cy="1489831"/>
          </a:xfrm>
          <a:solidFill>
            <a:schemeClr val="bg1"/>
          </a:solidFill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464454" y="307261"/>
              <a:ext cx="2162175" cy="1266825"/>
            </a:xfrm>
            <a:prstGeom prst="rect">
              <a:avLst/>
            </a:prstGeom>
            <a:grpFill/>
          </p:spPr>
        </p:pic>
        <p:sp>
          <p:nvSpPr>
            <p:cNvPr id="17" name="Rounded Rectangle 16"/>
            <p:cNvSpPr/>
            <p:nvPr/>
          </p:nvSpPr>
          <p:spPr>
            <a:xfrm>
              <a:off x="5863090" y="143049"/>
              <a:ext cx="1573790" cy="1489831"/>
            </a:xfrm>
            <a:prstGeom prst="roundRect">
              <a:avLst/>
            </a:prstGeom>
            <a:grp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E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852160" y="430768"/>
              <a:ext cx="1567543" cy="65621"/>
            </a:xfrm>
            <a:custGeom>
              <a:avLst/>
              <a:gdLst>
                <a:gd name="connsiteX0" fmla="*/ 0 w 1567543"/>
                <a:gd name="connsiteY0" fmla="*/ 52558 h 65621"/>
                <a:gd name="connsiteX1" fmla="*/ 91440 w 1567543"/>
                <a:gd name="connsiteY1" fmla="*/ 306 h 65621"/>
                <a:gd name="connsiteX2" fmla="*/ 182880 w 1567543"/>
                <a:gd name="connsiteY2" fmla="*/ 52558 h 65621"/>
                <a:gd name="connsiteX3" fmla="*/ 287383 w 1567543"/>
                <a:gd name="connsiteY3" fmla="*/ 306 h 65621"/>
                <a:gd name="connsiteX4" fmla="*/ 496389 w 1567543"/>
                <a:gd name="connsiteY4" fmla="*/ 52558 h 65621"/>
                <a:gd name="connsiteX5" fmla="*/ 600891 w 1567543"/>
                <a:gd name="connsiteY5" fmla="*/ 13369 h 65621"/>
                <a:gd name="connsiteX6" fmla="*/ 796834 w 1567543"/>
                <a:gd name="connsiteY6" fmla="*/ 52558 h 65621"/>
                <a:gd name="connsiteX7" fmla="*/ 875211 w 1567543"/>
                <a:gd name="connsiteY7" fmla="*/ 306 h 65621"/>
                <a:gd name="connsiteX8" fmla="*/ 992777 w 1567543"/>
                <a:gd name="connsiteY8" fmla="*/ 52558 h 65621"/>
                <a:gd name="connsiteX9" fmla="*/ 1097280 w 1567543"/>
                <a:gd name="connsiteY9" fmla="*/ 306 h 65621"/>
                <a:gd name="connsiteX10" fmla="*/ 1267097 w 1567543"/>
                <a:gd name="connsiteY10" fmla="*/ 65621 h 65621"/>
                <a:gd name="connsiteX11" fmla="*/ 1384663 w 1567543"/>
                <a:gd name="connsiteY11" fmla="*/ 306 h 65621"/>
                <a:gd name="connsiteX12" fmla="*/ 1423851 w 1567543"/>
                <a:gd name="connsiteY12" fmla="*/ 39495 h 65621"/>
                <a:gd name="connsiteX13" fmla="*/ 1515291 w 1567543"/>
                <a:gd name="connsiteY13" fmla="*/ 306 h 65621"/>
                <a:gd name="connsiteX14" fmla="*/ 1567543 w 1567543"/>
                <a:gd name="connsiteY14" fmla="*/ 39495 h 6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67543" h="65621">
                  <a:moveTo>
                    <a:pt x="0" y="52558"/>
                  </a:moveTo>
                  <a:lnTo>
                    <a:pt x="91440" y="306"/>
                  </a:lnTo>
                  <a:cubicBezTo>
                    <a:pt x="121920" y="306"/>
                    <a:pt x="150223" y="52558"/>
                    <a:pt x="182880" y="52558"/>
                  </a:cubicBezTo>
                  <a:cubicBezTo>
                    <a:pt x="215537" y="52558"/>
                    <a:pt x="235132" y="306"/>
                    <a:pt x="287383" y="306"/>
                  </a:cubicBezTo>
                  <a:cubicBezTo>
                    <a:pt x="339634" y="306"/>
                    <a:pt x="444138" y="50381"/>
                    <a:pt x="496389" y="52558"/>
                  </a:cubicBezTo>
                  <a:cubicBezTo>
                    <a:pt x="548640" y="54735"/>
                    <a:pt x="550817" y="13369"/>
                    <a:pt x="600891" y="13369"/>
                  </a:cubicBezTo>
                  <a:cubicBezTo>
                    <a:pt x="650965" y="13369"/>
                    <a:pt x="751114" y="54735"/>
                    <a:pt x="796834" y="52558"/>
                  </a:cubicBezTo>
                  <a:cubicBezTo>
                    <a:pt x="842554" y="50381"/>
                    <a:pt x="842554" y="306"/>
                    <a:pt x="875211" y="306"/>
                  </a:cubicBezTo>
                  <a:cubicBezTo>
                    <a:pt x="907868" y="306"/>
                    <a:pt x="955766" y="52558"/>
                    <a:pt x="992777" y="52558"/>
                  </a:cubicBezTo>
                  <a:cubicBezTo>
                    <a:pt x="1029788" y="52558"/>
                    <a:pt x="1051560" y="-1871"/>
                    <a:pt x="1097280" y="306"/>
                  </a:cubicBezTo>
                  <a:cubicBezTo>
                    <a:pt x="1143000" y="2483"/>
                    <a:pt x="1219200" y="65621"/>
                    <a:pt x="1267097" y="65621"/>
                  </a:cubicBezTo>
                  <a:cubicBezTo>
                    <a:pt x="1314994" y="65621"/>
                    <a:pt x="1358537" y="4660"/>
                    <a:pt x="1384663" y="306"/>
                  </a:cubicBezTo>
                  <a:cubicBezTo>
                    <a:pt x="1410789" y="-4048"/>
                    <a:pt x="1402080" y="39495"/>
                    <a:pt x="1423851" y="39495"/>
                  </a:cubicBezTo>
                  <a:cubicBezTo>
                    <a:pt x="1445622" y="39495"/>
                    <a:pt x="1491342" y="306"/>
                    <a:pt x="1515291" y="306"/>
                  </a:cubicBezTo>
                  <a:cubicBezTo>
                    <a:pt x="1539240" y="306"/>
                    <a:pt x="1553391" y="19900"/>
                    <a:pt x="1567543" y="39495"/>
                  </a:cubicBezTo>
                </a:path>
              </a:pathLst>
            </a:custGeom>
            <a:grp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E" kern="0">
                <a:solidFill>
                  <a:prstClr val="white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36874" name="Group 21"/>
          <p:cNvGrpSpPr>
            <a:grpSpLocks/>
          </p:cNvGrpSpPr>
          <p:nvPr/>
        </p:nvGrpSpPr>
        <p:grpSpPr bwMode="auto">
          <a:xfrm>
            <a:off x="6794898" y="2457451"/>
            <a:ext cx="1007269" cy="1088231"/>
            <a:chOff x="6442183" y="3605194"/>
            <a:chExt cx="1343654" cy="1450486"/>
          </a:xfrm>
        </p:grpSpPr>
        <p:pic>
          <p:nvPicPr>
            <p:cNvPr id="3690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183" y="3605194"/>
              <a:ext cx="1333929" cy="1450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1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770" y="3830604"/>
              <a:ext cx="550067" cy="524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6" name="Straight Arrow Connector 25"/>
          <p:cNvCxnSpPr/>
          <p:nvPr/>
        </p:nvCxnSpPr>
        <p:spPr>
          <a:xfrm flipH="1" flipV="1">
            <a:off x="6350794" y="3807619"/>
            <a:ext cx="111919" cy="35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876" name="Picture 7" descr="Exposure Assess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16" y="461963"/>
            <a:ext cx="80724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TextBox 27"/>
          <p:cNvSpPr txBox="1">
            <a:spLocks noChangeArrowheads="1"/>
          </p:cNvSpPr>
          <p:nvPr/>
        </p:nvSpPr>
        <p:spPr bwMode="auto">
          <a:xfrm>
            <a:off x="2263379" y="2982516"/>
            <a:ext cx="4131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en-US" sz="2400"/>
              <a:t>C</a:t>
            </a:r>
            <a:r>
              <a:rPr lang="en-IE" altLang="en-US" sz="2400" baseline="-25000"/>
              <a:t>path </a:t>
            </a:r>
            <a:r>
              <a:rPr lang="en-IE" altLang="en-US" sz="2400"/>
              <a:t>.e</a:t>
            </a:r>
            <a:r>
              <a:rPr lang="en-IE" altLang="en-US" sz="2400" baseline="30000"/>
              <a:t>-kt</a:t>
            </a:r>
            <a:r>
              <a:rPr lang="en-IE" altLang="en-US" sz="1200"/>
              <a:t> </a:t>
            </a:r>
            <a:r>
              <a:rPr lang="en-IE" altLang="en-US" sz="2400"/>
              <a:t>.V</a:t>
            </a:r>
            <a:r>
              <a:rPr lang="en-IE" altLang="en-US" sz="2400" baseline="-25000"/>
              <a:t>prod</a:t>
            </a:r>
            <a:r>
              <a:rPr lang="en-IE" altLang="en-US" sz="2400"/>
              <a:t>.10</a:t>
            </a:r>
            <a:r>
              <a:rPr lang="en-IE" altLang="en-US" sz="2400" baseline="30000"/>
              <a:t>-w</a:t>
            </a:r>
            <a:r>
              <a:rPr lang="en-IE" altLang="en-US" sz="2400"/>
              <a:t>.M</a:t>
            </a:r>
            <a:r>
              <a:rPr lang="en-IE" altLang="en-US" sz="2400" baseline="-25000"/>
              <a:t>ing</a:t>
            </a:r>
            <a:r>
              <a:rPr lang="en-IE" altLang="en-US" sz="2400"/>
              <a:t>.M</a:t>
            </a:r>
            <a:r>
              <a:rPr lang="en-IE" altLang="en-US" sz="2400" baseline="-25000"/>
              <a:t>corp</a:t>
            </a:r>
            <a:r>
              <a:rPr lang="en-IE" altLang="en-US" sz="2400"/>
              <a:t>= </a:t>
            </a:r>
            <a:r>
              <a:rPr lang="el-GR" altLang="en-US" sz="2400"/>
              <a:t>λ</a:t>
            </a:r>
            <a:endParaRPr lang="en-IE" altLang="en-US" sz="2400"/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256235" y="1984772"/>
            <a:ext cx="1816894" cy="1560909"/>
            <a:chOff x="1483627" y="2646218"/>
            <a:chExt cx="2423355" cy="2080947"/>
          </a:xfrm>
        </p:grpSpPr>
        <p:sp>
          <p:nvSpPr>
            <p:cNvPr id="14" name="Oval 13"/>
            <p:cNvSpPr/>
            <p:nvPr/>
          </p:nvSpPr>
          <p:spPr>
            <a:xfrm>
              <a:off x="1483627" y="3976374"/>
              <a:ext cx="898833" cy="750791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871110" y="2646218"/>
              <a:ext cx="2035872" cy="1344441"/>
            </a:xfrm>
            <a:custGeom>
              <a:avLst/>
              <a:gdLst>
                <a:gd name="connsiteX0" fmla="*/ 0 w 2036618"/>
                <a:gd name="connsiteY0" fmla="*/ 1343891 h 1343891"/>
                <a:gd name="connsiteX1" fmla="*/ 720436 w 2036618"/>
                <a:gd name="connsiteY1" fmla="*/ 346364 h 1343891"/>
                <a:gd name="connsiteX2" fmla="*/ 2036618 w 2036618"/>
                <a:gd name="connsiteY2" fmla="*/ 0 h 13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6618" h="1343891">
                  <a:moveTo>
                    <a:pt x="0" y="1343891"/>
                  </a:moveTo>
                  <a:cubicBezTo>
                    <a:pt x="190500" y="957118"/>
                    <a:pt x="381000" y="570346"/>
                    <a:pt x="720436" y="346364"/>
                  </a:cubicBezTo>
                  <a:cubicBezTo>
                    <a:pt x="1059872" y="122382"/>
                    <a:pt x="1548245" y="61191"/>
                    <a:pt x="2036618" y="0"/>
                  </a:cubicBezTo>
                </a:path>
              </a:pathLst>
            </a:cu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2909888" y="1958579"/>
            <a:ext cx="1402556" cy="1560909"/>
            <a:chOff x="1483627" y="2646218"/>
            <a:chExt cx="2423355" cy="2080947"/>
          </a:xfrm>
        </p:grpSpPr>
        <p:sp>
          <p:nvSpPr>
            <p:cNvPr id="31" name="Oval 30"/>
            <p:cNvSpPr/>
            <p:nvPr/>
          </p:nvSpPr>
          <p:spPr>
            <a:xfrm>
              <a:off x="1483627" y="3976374"/>
              <a:ext cx="898987" cy="750791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70376" y="2646218"/>
              <a:ext cx="2036606" cy="1344441"/>
            </a:xfrm>
            <a:custGeom>
              <a:avLst/>
              <a:gdLst>
                <a:gd name="connsiteX0" fmla="*/ 0 w 2036618"/>
                <a:gd name="connsiteY0" fmla="*/ 1343891 h 1343891"/>
                <a:gd name="connsiteX1" fmla="*/ 720436 w 2036618"/>
                <a:gd name="connsiteY1" fmla="*/ 346364 h 1343891"/>
                <a:gd name="connsiteX2" fmla="*/ 2036618 w 2036618"/>
                <a:gd name="connsiteY2" fmla="*/ 0 h 13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6618" h="1343891">
                  <a:moveTo>
                    <a:pt x="0" y="1343891"/>
                  </a:moveTo>
                  <a:cubicBezTo>
                    <a:pt x="190500" y="957118"/>
                    <a:pt x="381000" y="570346"/>
                    <a:pt x="720436" y="346364"/>
                  </a:cubicBezTo>
                  <a:cubicBezTo>
                    <a:pt x="1059872" y="122382"/>
                    <a:pt x="1548245" y="61191"/>
                    <a:pt x="2036618" y="0"/>
                  </a:cubicBezTo>
                </a:path>
              </a:pathLst>
            </a:cu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427810" y="2069307"/>
            <a:ext cx="1891903" cy="1412081"/>
            <a:chOff x="3046943" y="2759283"/>
            <a:chExt cx="2522585" cy="1882872"/>
          </a:xfrm>
        </p:grpSpPr>
        <p:sp>
          <p:nvSpPr>
            <p:cNvPr id="34" name="Oval 33"/>
            <p:cNvSpPr/>
            <p:nvPr/>
          </p:nvSpPr>
          <p:spPr>
            <a:xfrm>
              <a:off x="3046943" y="3927743"/>
              <a:ext cx="881079" cy="714412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29595" y="2759283"/>
              <a:ext cx="1739933" cy="1309755"/>
            </a:xfrm>
            <a:custGeom>
              <a:avLst/>
              <a:gdLst>
                <a:gd name="connsiteX0" fmla="*/ 0 w 2036618"/>
                <a:gd name="connsiteY0" fmla="*/ 1343891 h 1343891"/>
                <a:gd name="connsiteX1" fmla="*/ 720436 w 2036618"/>
                <a:gd name="connsiteY1" fmla="*/ 346364 h 1343891"/>
                <a:gd name="connsiteX2" fmla="*/ 2036618 w 2036618"/>
                <a:gd name="connsiteY2" fmla="*/ 0 h 1343891"/>
                <a:gd name="connsiteX0" fmla="*/ 0 w 2036618"/>
                <a:gd name="connsiteY0" fmla="*/ 1343891 h 1343891"/>
                <a:gd name="connsiteX1" fmla="*/ 1638167 w 2036618"/>
                <a:gd name="connsiteY1" fmla="*/ 817508 h 1343891"/>
                <a:gd name="connsiteX2" fmla="*/ 2036618 w 2036618"/>
                <a:gd name="connsiteY2" fmla="*/ 0 h 1343891"/>
                <a:gd name="connsiteX0" fmla="*/ 0 w 2036618"/>
                <a:gd name="connsiteY0" fmla="*/ 1343891 h 1343891"/>
                <a:gd name="connsiteX1" fmla="*/ 1638167 w 2036618"/>
                <a:gd name="connsiteY1" fmla="*/ 817508 h 1343891"/>
                <a:gd name="connsiteX2" fmla="*/ 2036618 w 2036618"/>
                <a:gd name="connsiteY2" fmla="*/ 0 h 1343891"/>
                <a:gd name="connsiteX0" fmla="*/ 0 w 2036618"/>
                <a:gd name="connsiteY0" fmla="*/ 1343891 h 1343891"/>
                <a:gd name="connsiteX1" fmla="*/ 1638167 w 2036618"/>
                <a:gd name="connsiteY1" fmla="*/ 817508 h 1343891"/>
                <a:gd name="connsiteX2" fmla="*/ 2036618 w 2036618"/>
                <a:gd name="connsiteY2" fmla="*/ 0 h 13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6618" h="1343891">
                  <a:moveTo>
                    <a:pt x="0" y="1343891"/>
                  </a:moveTo>
                  <a:cubicBezTo>
                    <a:pt x="1002337" y="1181472"/>
                    <a:pt x="1298731" y="1041490"/>
                    <a:pt x="1638167" y="817508"/>
                  </a:cubicBezTo>
                  <a:cubicBezTo>
                    <a:pt x="1977603" y="593526"/>
                    <a:pt x="2007110" y="577206"/>
                    <a:pt x="2036618" y="0"/>
                  </a:cubicBezTo>
                </a:path>
              </a:pathLst>
            </a:cu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2461022" y="3176587"/>
            <a:ext cx="1857375" cy="1713920"/>
            <a:chOff x="1757477" y="4235187"/>
            <a:chExt cx="2475946" cy="2284866"/>
          </a:xfrm>
        </p:grpSpPr>
        <p:sp>
          <p:nvSpPr>
            <p:cNvPr id="42" name="Arc 41"/>
            <p:cNvSpPr/>
            <p:nvPr/>
          </p:nvSpPr>
          <p:spPr>
            <a:xfrm rot="10460436">
              <a:off x="2427252" y="4235187"/>
              <a:ext cx="1806171" cy="166185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grpSp>
          <p:nvGrpSpPr>
            <p:cNvPr id="36889" name="Group 44"/>
            <p:cNvGrpSpPr>
              <a:grpSpLocks/>
            </p:cNvGrpSpPr>
            <p:nvPr/>
          </p:nvGrpSpPr>
          <p:grpSpPr bwMode="auto">
            <a:xfrm>
              <a:off x="1757477" y="5033690"/>
              <a:ext cx="1900129" cy="1486363"/>
              <a:chOff x="1757477" y="5033690"/>
              <a:chExt cx="1900129" cy="1486363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2197116" y="6019255"/>
                <a:ext cx="124273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2349481" y="5100238"/>
                <a:ext cx="0" cy="10713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92" name="TextBox 42"/>
              <p:cNvSpPr txBox="1">
                <a:spLocks noChangeArrowheads="1"/>
              </p:cNvSpPr>
              <p:nvPr/>
            </p:nvSpPr>
            <p:spPr bwMode="auto">
              <a:xfrm>
                <a:off x="3308871" y="6027688"/>
                <a:ext cx="348735" cy="49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IE" altLang="en-US"/>
                  <a:t>t</a:t>
                </a:r>
              </a:p>
            </p:txBody>
          </p:sp>
          <p:sp>
            <p:nvSpPr>
              <p:cNvPr id="36893" name="Rectangle 43"/>
              <p:cNvSpPr>
                <a:spLocks noChangeArrowheads="1"/>
              </p:cNvSpPr>
              <p:nvPr/>
            </p:nvSpPr>
            <p:spPr bwMode="auto">
              <a:xfrm>
                <a:off x="1757477" y="5033690"/>
                <a:ext cx="789186" cy="49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IE" altLang="en-US"/>
                  <a:t>C</a:t>
                </a:r>
                <a:r>
                  <a:rPr lang="en-IE" altLang="en-US" baseline="-25000"/>
                  <a:t>path</a:t>
                </a:r>
                <a:endParaRPr lang="en-IE" altLang="en-US"/>
              </a:p>
            </p:txBody>
          </p:sp>
        </p:grp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4000500" y="2856310"/>
            <a:ext cx="2881313" cy="623888"/>
            <a:chOff x="3810207" y="3808668"/>
            <a:chExt cx="3841404" cy="831562"/>
          </a:xfrm>
        </p:grpSpPr>
        <p:sp>
          <p:nvSpPr>
            <p:cNvPr id="48" name="Oval 47"/>
            <p:cNvSpPr/>
            <p:nvPr/>
          </p:nvSpPr>
          <p:spPr>
            <a:xfrm>
              <a:off x="3810207" y="3889602"/>
              <a:ext cx="900032" cy="750628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667380" y="3808668"/>
              <a:ext cx="2984231" cy="290411"/>
            </a:xfrm>
            <a:custGeom>
              <a:avLst/>
              <a:gdLst>
                <a:gd name="connsiteX0" fmla="*/ 0 w 2036618"/>
                <a:gd name="connsiteY0" fmla="*/ 1343891 h 1343891"/>
                <a:gd name="connsiteX1" fmla="*/ 720436 w 2036618"/>
                <a:gd name="connsiteY1" fmla="*/ 346364 h 1343891"/>
                <a:gd name="connsiteX2" fmla="*/ 2036618 w 2036618"/>
                <a:gd name="connsiteY2" fmla="*/ 0 h 1343891"/>
                <a:gd name="connsiteX0" fmla="*/ 0 w 2062958"/>
                <a:gd name="connsiteY0" fmla="*/ 837733 h 837733"/>
                <a:gd name="connsiteX1" fmla="*/ 746776 w 2062958"/>
                <a:gd name="connsiteY1" fmla="*/ 346364 h 837733"/>
                <a:gd name="connsiteX2" fmla="*/ 2062958 w 2062958"/>
                <a:gd name="connsiteY2" fmla="*/ 0 h 837733"/>
                <a:gd name="connsiteX0" fmla="*/ 0 w 2062958"/>
                <a:gd name="connsiteY0" fmla="*/ 837733 h 837733"/>
                <a:gd name="connsiteX1" fmla="*/ 746776 w 2062958"/>
                <a:gd name="connsiteY1" fmla="*/ 346364 h 837733"/>
                <a:gd name="connsiteX2" fmla="*/ 2062958 w 2062958"/>
                <a:gd name="connsiteY2" fmla="*/ 0 h 83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2958" h="837733">
                  <a:moveTo>
                    <a:pt x="0" y="837733"/>
                  </a:moveTo>
                  <a:cubicBezTo>
                    <a:pt x="211572" y="538989"/>
                    <a:pt x="402950" y="485986"/>
                    <a:pt x="746776" y="346364"/>
                  </a:cubicBezTo>
                  <a:cubicBezTo>
                    <a:pt x="1090602" y="206742"/>
                    <a:pt x="1574585" y="61191"/>
                    <a:pt x="2062958" y="0"/>
                  </a:cubicBezTo>
                </a:path>
              </a:pathLst>
            </a:cu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4639866" y="2928938"/>
            <a:ext cx="1319213" cy="921544"/>
            <a:chOff x="4661962" y="3905466"/>
            <a:chExt cx="1759321" cy="1228793"/>
          </a:xfrm>
        </p:grpSpPr>
        <p:sp>
          <p:nvSpPr>
            <p:cNvPr id="52" name="Oval 51"/>
            <p:cNvSpPr/>
            <p:nvPr/>
          </p:nvSpPr>
          <p:spPr>
            <a:xfrm>
              <a:off x="4661962" y="3905466"/>
              <a:ext cx="1759321" cy="750930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53" name="Freeform 52"/>
            <p:cNvSpPr/>
            <p:nvPr/>
          </p:nvSpPr>
          <p:spPr>
            <a:xfrm flipV="1">
              <a:off x="5266927" y="4656396"/>
              <a:ext cx="739931" cy="477863"/>
            </a:xfrm>
            <a:custGeom>
              <a:avLst/>
              <a:gdLst>
                <a:gd name="connsiteX0" fmla="*/ 0 w 2036618"/>
                <a:gd name="connsiteY0" fmla="*/ 1343891 h 1343891"/>
                <a:gd name="connsiteX1" fmla="*/ 720436 w 2036618"/>
                <a:gd name="connsiteY1" fmla="*/ 346364 h 1343891"/>
                <a:gd name="connsiteX2" fmla="*/ 2036618 w 2036618"/>
                <a:gd name="connsiteY2" fmla="*/ 0 h 1343891"/>
                <a:gd name="connsiteX0" fmla="*/ 0 w 2062958"/>
                <a:gd name="connsiteY0" fmla="*/ 837733 h 837733"/>
                <a:gd name="connsiteX1" fmla="*/ 746776 w 2062958"/>
                <a:gd name="connsiteY1" fmla="*/ 346364 h 837733"/>
                <a:gd name="connsiteX2" fmla="*/ 2062958 w 2062958"/>
                <a:gd name="connsiteY2" fmla="*/ 0 h 837733"/>
                <a:gd name="connsiteX0" fmla="*/ 0 w 2062958"/>
                <a:gd name="connsiteY0" fmla="*/ 837733 h 837733"/>
                <a:gd name="connsiteX1" fmla="*/ 746776 w 2062958"/>
                <a:gd name="connsiteY1" fmla="*/ 346364 h 837733"/>
                <a:gd name="connsiteX2" fmla="*/ 2062958 w 2062958"/>
                <a:gd name="connsiteY2" fmla="*/ 0 h 83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2958" h="837733">
                  <a:moveTo>
                    <a:pt x="0" y="837733"/>
                  </a:moveTo>
                  <a:cubicBezTo>
                    <a:pt x="211572" y="538989"/>
                    <a:pt x="402950" y="485986"/>
                    <a:pt x="746776" y="346364"/>
                  </a:cubicBezTo>
                  <a:cubicBezTo>
                    <a:pt x="1090602" y="206742"/>
                    <a:pt x="1574585" y="61191"/>
                    <a:pt x="2062958" y="0"/>
                  </a:cubicBezTo>
                </a:path>
              </a:pathLst>
            </a:cu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42285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F8B2836-DFF4-4042-8C16-F5C685C3567A}" type="slidenum">
              <a:rPr lang="fr-FR" altLang="en-US" smtClean="0">
                <a:solidFill>
                  <a:schemeClr val="tx2"/>
                </a:solidFill>
                <a:latin typeface="Arial" panose="020B0604020202020204" pitchFamily="34" charset="0"/>
                <a:ea typeface="BentonSans Book"/>
              </a:rPr>
              <a:pPr/>
              <a:t>23</a:t>
            </a:fld>
            <a:endParaRPr lang="fr-FR" altLang="en-US" smtClean="0">
              <a:solidFill>
                <a:schemeClr val="tx2"/>
              </a:solidFill>
              <a:latin typeface="Arial" panose="020B0604020202020204" pitchFamily="34" charset="0"/>
              <a:ea typeface="BentonSans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48" y="3417094"/>
            <a:ext cx="545306" cy="10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7" y="3350419"/>
            <a:ext cx="1594247" cy="11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44" y="3492103"/>
            <a:ext cx="1507331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stCxn id="37893" idx="1"/>
            <a:endCxn id="6" idx="1"/>
          </p:cNvCxnSpPr>
          <p:nvPr/>
        </p:nvCxnSpPr>
        <p:spPr>
          <a:xfrm flipH="1">
            <a:off x="4273154" y="3932635"/>
            <a:ext cx="648890" cy="10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 flipH="1">
            <a:off x="2970610" y="3943350"/>
            <a:ext cx="757238" cy="139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31244" y="544116"/>
            <a:ext cx="3974306" cy="329803"/>
          </a:xfrm>
        </p:spPr>
        <p:txBody>
          <a:bodyPr/>
          <a:lstStyle/>
          <a:p>
            <a:pPr>
              <a:defRPr/>
            </a:pPr>
            <a:r>
              <a:rPr lang="en-IE" i="1"/>
              <a:t>Exposure assessment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2331244" y="128588"/>
            <a:ext cx="3974306" cy="407194"/>
          </a:xfrm>
        </p:spPr>
        <p:txBody>
          <a:bodyPr/>
          <a:lstStyle/>
          <a:p>
            <a:pPr>
              <a:defRPr/>
            </a:pPr>
            <a:r>
              <a:rPr lang="en-IE" dirty="0" smtClean="0"/>
              <a:t>Comment </a:t>
            </a:r>
            <a:r>
              <a:rPr lang="en-IE" dirty="0" err="1" smtClean="0"/>
              <a:t>est</a:t>
            </a:r>
            <a:r>
              <a:rPr lang="en-IE" dirty="0" smtClean="0"/>
              <a:t> </a:t>
            </a:r>
            <a:r>
              <a:rPr lang="en-IE" dirty="0" err="1" smtClean="0"/>
              <a:t>construit</a:t>
            </a:r>
            <a:r>
              <a:rPr lang="en-IE" dirty="0" smtClean="0"/>
              <a:t> un QMRA?</a:t>
            </a:r>
            <a:endParaRPr lang="en-IE" dirty="0"/>
          </a:p>
        </p:txBody>
      </p:sp>
      <p:pic>
        <p:nvPicPr>
          <p:cNvPr id="37898" name="Picture 7" descr="Exposure Assess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16" y="461963"/>
            <a:ext cx="80724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31" y="1462088"/>
            <a:ext cx="2411016" cy="9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TextBox 1"/>
          <p:cNvSpPr txBox="1">
            <a:spLocks noChangeArrowheads="1"/>
          </p:cNvSpPr>
          <p:nvPr/>
        </p:nvSpPr>
        <p:spPr bwMode="auto">
          <a:xfrm>
            <a:off x="806388" y="1723423"/>
            <a:ext cx="2602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fr-FR" dirty="0" smtClean="0"/>
              <a:t>For one isolated ingestion</a:t>
            </a:r>
            <a:endParaRPr lang="en-IE" altLang="fr-FR" dirty="0"/>
          </a:p>
        </p:txBody>
      </p:sp>
      <p:sp>
        <p:nvSpPr>
          <p:cNvPr id="37901" name="TextBox 18"/>
          <p:cNvSpPr txBox="1">
            <a:spLocks noChangeArrowheads="1"/>
          </p:cNvSpPr>
          <p:nvPr/>
        </p:nvSpPr>
        <p:spPr bwMode="auto">
          <a:xfrm>
            <a:off x="251375" y="2434345"/>
            <a:ext cx="6445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fr-FR" dirty="0" smtClean="0"/>
              <a:t>When exposure is repeated n times    </a:t>
            </a:r>
            <a:r>
              <a:rPr lang="en-IE" altLang="fr-FR" i="1" dirty="0" err="1"/>
              <a:t>P</a:t>
            </a:r>
            <a:r>
              <a:rPr lang="en-IE" altLang="fr-FR" i="1" baseline="-25000" dirty="0" err="1"/>
              <a:t>annual</a:t>
            </a:r>
            <a:r>
              <a:rPr lang="en-IE" altLang="fr-FR" i="1" dirty="0"/>
              <a:t> = 1 – [1- P(response)]</a:t>
            </a:r>
            <a:r>
              <a:rPr lang="en-IE" altLang="fr-FR" i="1" baseline="30000" dirty="0"/>
              <a:t>n  </a:t>
            </a:r>
            <a:endParaRPr lang="en-IE" altLang="fr-FR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97004" y="2962275"/>
            <a:ext cx="0" cy="8679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03" name="Rectangle 17"/>
          <p:cNvSpPr>
            <a:spLocks noChangeArrowheads="1"/>
          </p:cNvSpPr>
          <p:nvPr/>
        </p:nvSpPr>
        <p:spPr bwMode="auto">
          <a:xfrm>
            <a:off x="2824163" y="4570810"/>
            <a:ext cx="3374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fr-FR"/>
              <a:t>DALYs = P</a:t>
            </a:r>
            <a:r>
              <a:rPr lang="en-IE" altLang="fr-FR" baseline="-25000"/>
              <a:t>annual</a:t>
            </a:r>
            <a:r>
              <a:rPr lang="en-IE" altLang="fr-FR"/>
              <a:t> . DALY</a:t>
            </a:r>
            <a:r>
              <a:rPr lang="en-IE" altLang="fr-FR" baseline="-25000"/>
              <a:t>per case</a:t>
            </a:r>
            <a:r>
              <a:rPr lang="en-IE" altLang="fr-FR"/>
              <a:t> . S</a:t>
            </a:r>
            <a:r>
              <a:rPr lang="en-IE" altLang="fr-FR" baseline="-25000"/>
              <a:t>fraction</a:t>
            </a:r>
          </a:p>
        </p:txBody>
      </p:sp>
    </p:spTree>
    <p:extLst>
      <p:ext uri="{BB962C8B-B14F-4D97-AF65-F5344CB8AC3E}">
        <p14:creationId xmlns:p14="http://schemas.microsoft.com/office/powerpoint/2010/main" val="12057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9003" y="638175"/>
            <a:ext cx="5453063" cy="445889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398" y="230981"/>
            <a:ext cx="3974306" cy="407194"/>
          </a:xfrm>
        </p:spPr>
        <p:txBody>
          <a:bodyPr/>
          <a:lstStyle/>
          <a:p>
            <a:pPr>
              <a:defRPr/>
            </a:pPr>
            <a:r>
              <a:rPr lang="en-IE" dirty="0" smtClean="0"/>
              <a:t>Results</a:t>
            </a:r>
            <a:endParaRPr lang="en-IE" dirty="0"/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4B80376-88F9-40AE-9A1A-9545FA99AF8E}" type="slidenum">
              <a:rPr lang="fr-FR" altLang="en-US" smtClean="0">
                <a:solidFill>
                  <a:schemeClr val="tx2"/>
                </a:solidFill>
                <a:latin typeface="Arial" panose="020B0604020202020204" pitchFamily="34" charset="0"/>
                <a:ea typeface="BentonSans Book"/>
              </a:rPr>
              <a:pPr/>
              <a:t>24</a:t>
            </a:fld>
            <a:endParaRPr lang="fr-FR" altLang="en-US" smtClean="0">
              <a:solidFill>
                <a:schemeClr val="tx2"/>
              </a:solidFill>
              <a:latin typeface="Arial" panose="020B0604020202020204" pitchFamily="34" charset="0"/>
              <a:ea typeface="BentonSans Book"/>
            </a:endParaRPr>
          </a:p>
        </p:txBody>
      </p:sp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6305550" y="1634729"/>
            <a:ext cx="18085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fr-FR" sz="1050"/>
              <a:t>Acceptable annual risk USEPA</a:t>
            </a:r>
          </a:p>
        </p:txBody>
      </p:sp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2020491" y="2963466"/>
            <a:ext cx="18085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fr-FR" sz="1050"/>
              <a:t>Acceptable annual risk USEPA</a:t>
            </a: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6034088" y="4420791"/>
            <a:ext cx="18085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E" altLang="fr-FR" sz="1050"/>
              <a:t>Acceptable annual risk USEPA</a:t>
            </a:r>
          </a:p>
        </p:txBody>
      </p:sp>
      <p:sp>
        <p:nvSpPr>
          <p:cNvPr id="2" name="Oval 1"/>
          <p:cNvSpPr/>
          <p:nvPr/>
        </p:nvSpPr>
        <p:spPr>
          <a:xfrm>
            <a:off x="6305550" y="1412365"/>
            <a:ext cx="1728841" cy="698643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39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Cultural barriers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29" y="537128"/>
            <a:ext cx="3353366" cy="4471155"/>
          </a:xfrm>
        </p:spPr>
      </p:pic>
    </p:spTree>
    <p:extLst>
      <p:ext uri="{BB962C8B-B14F-4D97-AF65-F5344CB8AC3E}">
        <p14:creationId xmlns:p14="http://schemas.microsoft.com/office/powerpoint/2010/main" val="14620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99" y="734871"/>
            <a:ext cx="4610481" cy="41422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Evolution of the </a:t>
            </a:r>
            <a:r>
              <a:rPr lang="fr-CH" dirty="0" err="1" smtClean="0"/>
              <a:t>european</a:t>
            </a:r>
            <a:r>
              <a:rPr lang="fr-CH" dirty="0" smtClean="0"/>
              <a:t> </a:t>
            </a:r>
            <a:r>
              <a:rPr lang="fr-CH" dirty="0" err="1" smtClean="0"/>
              <a:t>legislation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51210" y="1034886"/>
            <a:ext cx="352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Water </a:t>
            </a:r>
            <a:r>
              <a:rPr lang="fr-CH" dirty="0" err="1" smtClean="0"/>
              <a:t>reuse</a:t>
            </a:r>
            <a:r>
              <a:rPr lang="fr-CH" dirty="0" smtClean="0"/>
              <a:t> </a:t>
            </a:r>
            <a:r>
              <a:rPr lang="fr-CH" dirty="0" err="1" smtClean="0"/>
              <a:t>risk</a:t>
            </a:r>
            <a:r>
              <a:rPr lang="fr-CH" dirty="0" smtClean="0"/>
              <a:t> management plan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33" y="1490991"/>
            <a:ext cx="8473450" cy="3601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5119" y="4397340"/>
            <a:ext cx="3657600" cy="274547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4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Cyanobacteria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515" y="1565030"/>
            <a:ext cx="1709095" cy="1042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0095"/>
          <a:stretch/>
        </p:blipFill>
        <p:spPr>
          <a:xfrm>
            <a:off x="3780515" y="2760046"/>
            <a:ext cx="1675063" cy="106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40" y="1921637"/>
            <a:ext cx="2235756" cy="1676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897" y="1916429"/>
            <a:ext cx="2305211" cy="1682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0993" y="1026226"/>
            <a:ext cx="148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Hepatotoxins</a:t>
            </a:r>
            <a:endParaRPr lang="fr-CH" dirty="0" smtClean="0"/>
          </a:p>
          <a:p>
            <a:pPr algn="ctr"/>
            <a:r>
              <a:rPr lang="fr-CH" dirty="0" smtClean="0"/>
              <a:t>(</a:t>
            </a:r>
            <a:r>
              <a:rPr lang="fr-CH" dirty="0" err="1" smtClean="0"/>
              <a:t>microcystins</a:t>
            </a:r>
            <a:r>
              <a:rPr lang="fr-CH" dirty="0" smtClean="0"/>
              <a:t>)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5895654" y="1026226"/>
            <a:ext cx="1521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Neurototoxins</a:t>
            </a:r>
            <a:endParaRPr lang="fr-CH" dirty="0" smtClean="0"/>
          </a:p>
          <a:p>
            <a:pPr algn="ctr"/>
            <a:r>
              <a:rPr lang="fr-CH" dirty="0"/>
              <a:t>(</a:t>
            </a:r>
            <a:r>
              <a:rPr lang="fr-CH" dirty="0" err="1" smtClean="0"/>
              <a:t>Saxitoxin</a:t>
            </a:r>
            <a:endParaRPr lang="fr-CH" dirty="0" smtClean="0"/>
          </a:p>
          <a:p>
            <a:pPr algn="ctr"/>
            <a:r>
              <a:rPr lang="fr-CH" dirty="0" err="1" smtClean="0"/>
              <a:t>Anatoxin</a:t>
            </a:r>
            <a:r>
              <a:rPr lang="fr-CH" dirty="0" smtClean="0"/>
              <a:t>-a)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1863704" y="3939867"/>
            <a:ext cx="1617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Dermatotoxins</a:t>
            </a:r>
            <a:endParaRPr lang="fr-CH" dirty="0" smtClean="0"/>
          </a:p>
          <a:p>
            <a:r>
              <a:rPr lang="fr-CH" dirty="0" smtClean="0"/>
              <a:t>(</a:t>
            </a:r>
            <a:r>
              <a:rPr lang="fr-CH" dirty="0" err="1" smtClean="0"/>
              <a:t>lungbyatoxin</a:t>
            </a:r>
            <a:r>
              <a:rPr lang="fr-CH" dirty="0" smtClean="0"/>
              <a:t>)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5905271" y="3934659"/>
            <a:ext cx="2173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Cytotoxins</a:t>
            </a:r>
            <a:endParaRPr lang="fr-CH" dirty="0" smtClean="0"/>
          </a:p>
          <a:p>
            <a:pPr algn="ctr"/>
            <a:r>
              <a:rPr lang="fr-CH" dirty="0" smtClean="0"/>
              <a:t>(</a:t>
            </a:r>
            <a:r>
              <a:rPr lang="fr-CH" dirty="0" err="1" smtClean="0"/>
              <a:t>cylindrospermopsin</a:t>
            </a:r>
            <a:r>
              <a:rPr lang="fr-CH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887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37" y="537128"/>
            <a:ext cx="5229225" cy="58102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Development</a:t>
            </a:r>
            <a:r>
              <a:rPr lang="fr-CH" dirty="0" smtClean="0"/>
              <a:t> in Europe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37" y="2004674"/>
            <a:ext cx="4201230" cy="2984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132" y="1982442"/>
            <a:ext cx="4242031" cy="3006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462" y="1329370"/>
            <a:ext cx="3200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958051"/>
            <a:ext cx="7288271" cy="3553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Evolution of </a:t>
            </a:r>
            <a:r>
              <a:rPr lang="fr-CH" dirty="0" err="1" smtClean="0"/>
              <a:t>legislation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>
          <a:xfrm>
            <a:off x="287337" y="594122"/>
            <a:ext cx="8467726" cy="336029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Water-</a:t>
            </a:r>
            <a:r>
              <a:rPr lang="fr-CH" dirty="0" err="1"/>
              <a:t>related</a:t>
            </a:r>
            <a:r>
              <a:rPr lang="fr-CH" dirty="0"/>
              <a:t> </a:t>
            </a:r>
            <a:r>
              <a:rPr lang="fr-CH" dirty="0" err="1"/>
              <a:t>pathogens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287337" y="4332444"/>
            <a:ext cx="1038103" cy="274637"/>
          </a:xfrm>
        </p:spPr>
        <p:txBody>
          <a:bodyPr/>
          <a:lstStyle/>
          <a:p>
            <a:fld id="{9A4C1D31-8393-DE43-ADE8-0043805816B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20" y="803326"/>
            <a:ext cx="952818" cy="190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 rot="19400044">
            <a:off x="3125222" y="891011"/>
            <a:ext cx="522069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8" name="Rounded Rectangle 7"/>
          <p:cNvSpPr/>
          <p:nvPr/>
        </p:nvSpPr>
        <p:spPr>
          <a:xfrm rot="20835454">
            <a:off x="5352558" y="1672963"/>
            <a:ext cx="47575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9" name="Rounded Rectangle 8"/>
          <p:cNvSpPr/>
          <p:nvPr/>
        </p:nvSpPr>
        <p:spPr>
          <a:xfrm rot="2252337">
            <a:off x="6001312" y="1721456"/>
            <a:ext cx="47444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0" name="Rounded Rectangle 9"/>
          <p:cNvSpPr/>
          <p:nvPr/>
        </p:nvSpPr>
        <p:spPr>
          <a:xfrm rot="19567817">
            <a:off x="5736568" y="2174929"/>
            <a:ext cx="475754" cy="237221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1" name="Rounded Rectangle 10"/>
          <p:cNvSpPr/>
          <p:nvPr/>
        </p:nvSpPr>
        <p:spPr>
          <a:xfrm rot="2630938">
            <a:off x="5323724" y="2300748"/>
            <a:ext cx="475753" cy="237221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2" name="Rounded Rectangle 11"/>
          <p:cNvSpPr/>
          <p:nvPr/>
        </p:nvSpPr>
        <p:spPr>
          <a:xfrm rot="21036699">
            <a:off x="5727394" y="1468507"/>
            <a:ext cx="475753" cy="23722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3" name="Rounded Rectangle 12"/>
          <p:cNvSpPr/>
          <p:nvPr/>
        </p:nvSpPr>
        <p:spPr>
          <a:xfrm rot="758037">
            <a:off x="5577984" y="1840722"/>
            <a:ext cx="47444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4" name="Rounded Rectangle 13"/>
          <p:cNvSpPr/>
          <p:nvPr/>
        </p:nvSpPr>
        <p:spPr>
          <a:xfrm>
            <a:off x="5473134" y="2127747"/>
            <a:ext cx="47575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5" name="Right Arrow 14"/>
          <p:cNvSpPr/>
          <p:nvPr/>
        </p:nvSpPr>
        <p:spPr>
          <a:xfrm>
            <a:off x="3862214" y="789917"/>
            <a:ext cx="391874" cy="344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6" name="Right Arrow 15"/>
          <p:cNvSpPr/>
          <p:nvPr/>
        </p:nvSpPr>
        <p:spPr>
          <a:xfrm>
            <a:off x="4780611" y="1867812"/>
            <a:ext cx="391874" cy="343381"/>
          </a:xfrm>
          <a:prstGeom prst="rightArrow">
            <a:avLst/>
          </a:prstGeom>
          <a:solidFill>
            <a:srgbClr val="54958B"/>
          </a:solidFill>
          <a:ln>
            <a:solidFill>
              <a:srgbClr val="2A6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18" name="Arc 17"/>
          <p:cNvSpPr>
            <a:spLocks noChangeAspect="1"/>
          </p:cNvSpPr>
          <p:nvPr/>
        </p:nvSpPr>
        <p:spPr>
          <a:xfrm rot="5400000">
            <a:off x="5982973" y="2005247"/>
            <a:ext cx="1922908" cy="1922908"/>
          </a:xfrm>
          <a:prstGeom prst="arc">
            <a:avLst>
              <a:gd name="adj1" fmla="val 10718349"/>
              <a:gd name="adj2" fmla="val 639122"/>
            </a:avLst>
          </a:prstGeom>
          <a:ln w="155575">
            <a:solidFill>
              <a:srgbClr val="54958B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 rot="16200000">
            <a:off x="1239252" y="1069072"/>
            <a:ext cx="2884410" cy="2884410"/>
          </a:xfrm>
          <a:prstGeom prst="arc">
            <a:avLst>
              <a:gd name="adj1" fmla="val 11456355"/>
              <a:gd name="adj2" fmla="val 639122"/>
            </a:avLst>
          </a:prstGeom>
          <a:ln w="155575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ounded Rectangle 19"/>
          <p:cNvSpPr/>
          <p:nvPr/>
        </p:nvSpPr>
        <p:spPr>
          <a:xfrm rot="19400044">
            <a:off x="2542023" y="3820935"/>
            <a:ext cx="475754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1" name="Rounded Rectangle 20"/>
          <p:cNvSpPr/>
          <p:nvPr/>
        </p:nvSpPr>
        <p:spPr>
          <a:xfrm rot="20835454">
            <a:off x="5645600" y="3538631"/>
            <a:ext cx="47575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2" name="Rounded Rectangle 21"/>
          <p:cNvSpPr/>
          <p:nvPr/>
        </p:nvSpPr>
        <p:spPr>
          <a:xfrm rot="2252337">
            <a:off x="6294354" y="3587124"/>
            <a:ext cx="47444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3" name="Rounded Rectangle 22"/>
          <p:cNvSpPr/>
          <p:nvPr/>
        </p:nvSpPr>
        <p:spPr>
          <a:xfrm rot="19567817">
            <a:off x="6029610" y="4040597"/>
            <a:ext cx="475754" cy="237221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4" name="Rounded Rectangle 23"/>
          <p:cNvSpPr/>
          <p:nvPr/>
        </p:nvSpPr>
        <p:spPr>
          <a:xfrm rot="2630938">
            <a:off x="5616766" y="4166416"/>
            <a:ext cx="475753" cy="237221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5" name="Rounded Rectangle 24"/>
          <p:cNvSpPr/>
          <p:nvPr/>
        </p:nvSpPr>
        <p:spPr>
          <a:xfrm rot="21036699">
            <a:off x="6020436" y="3334175"/>
            <a:ext cx="475753" cy="23722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6" name="Rounded Rectangle 25"/>
          <p:cNvSpPr/>
          <p:nvPr/>
        </p:nvSpPr>
        <p:spPr>
          <a:xfrm rot="758037">
            <a:off x="5871026" y="3706390"/>
            <a:ext cx="47444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7" name="Rounded Rectangle 26"/>
          <p:cNvSpPr/>
          <p:nvPr/>
        </p:nvSpPr>
        <p:spPr>
          <a:xfrm>
            <a:off x="5766176" y="3993415"/>
            <a:ext cx="475753" cy="238532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8" name="Right Arrow 27"/>
          <p:cNvSpPr/>
          <p:nvPr/>
        </p:nvSpPr>
        <p:spPr>
          <a:xfrm flipH="1">
            <a:off x="3394215" y="3755808"/>
            <a:ext cx="391874" cy="3446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29" name="Right Arrow 28"/>
          <p:cNvSpPr/>
          <p:nvPr/>
        </p:nvSpPr>
        <p:spPr>
          <a:xfrm flipH="1">
            <a:off x="5197554" y="3784830"/>
            <a:ext cx="391874" cy="343381"/>
          </a:xfrm>
          <a:prstGeom prst="rightArrow">
            <a:avLst/>
          </a:prstGeom>
          <a:solidFill>
            <a:srgbClr val="54958B"/>
          </a:solidFill>
          <a:ln>
            <a:solidFill>
              <a:srgbClr val="2A6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u="sng"/>
          </a:p>
        </p:txBody>
      </p:sp>
      <p:sp>
        <p:nvSpPr>
          <p:cNvPr id="30" name="TextBox 29"/>
          <p:cNvSpPr txBox="1"/>
          <p:nvPr/>
        </p:nvSpPr>
        <p:spPr>
          <a:xfrm>
            <a:off x="4534726" y="80332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ORAL</a:t>
            </a:r>
            <a:endParaRPr lang="fr-FR" dirty="0"/>
          </a:p>
        </p:txBody>
      </p:sp>
      <p:sp>
        <p:nvSpPr>
          <p:cNvPr id="31" name="TextBox 30"/>
          <p:cNvSpPr txBox="1"/>
          <p:nvPr/>
        </p:nvSpPr>
        <p:spPr>
          <a:xfrm>
            <a:off x="3556259" y="1892232"/>
            <a:ext cx="75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FECAL</a:t>
            </a:r>
            <a:endParaRPr lang="fr-FR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4005692" y="3385100"/>
            <a:ext cx="0" cy="961968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889506" y="4280393"/>
            <a:ext cx="1290439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Arc 36"/>
          <p:cNvSpPr/>
          <p:nvPr/>
        </p:nvSpPr>
        <p:spPr>
          <a:xfrm rot="10800000">
            <a:off x="4156573" y="2951413"/>
            <a:ext cx="1775851" cy="1199423"/>
          </a:xfrm>
          <a:prstGeom prst="arc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26484" y="1066810"/>
            <a:ext cx="1139931" cy="835949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0" y="2899633"/>
            <a:ext cx="8915400" cy="301225"/>
          </a:xfrm>
          <a:custGeom>
            <a:avLst/>
            <a:gdLst>
              <a:gd name="connsiteX0" fmla="*/ 0 w 8915400"/>
              <a:gd name="connsiteY0" fmla="*/ 301225 h 301225"/>
              <a:gd name="connsiteX1" fmla="*/ 336884 w 8915400"/>
              <a:gd name="connsiteY1" fmla="*/ 72625 h 301225"/>
              <a:gd name="connsiteX2" fmla="*/ 553452 w 8915400"/>
              <a:gd name="connsiteY2" fmla="*/ 265131 h 301225"/>
              <a:gd name="connsiteX3" fmla="*/ 866273 w 8915400"/>
              <a:gd name="connsiteY3" fmla="*/ 120752 h 301225"/>
              <a:gd name="connsiteX4" fmla="*/ 1094873 w 8915400"/>
              <a:gd name="connsiteY4" fmla="*/ 204973 h 301225"/>
              <a:gd name="connsiteX5" fmla="*/ 1467852 w 8915400"/>
              <a:gd name="connsiteY5" fmla="*/ 84657 h 301225"/>
              <a:gd name="connsiteX6" fmla="*/ 1720516 w 8915400"/>
              <a:gd name="connsiteY6" fmla="*/ 229036 h 301225"/>
              <a:gd name="connsiteX7" fmla="*/ 2033337 w 8915400"/>
              <a:gd name="connsiteY7" fmla="*/ 108720 h 301225"/>
              <a:gd name="connsiteX8" fmla="*/ 2370221 w 8915400"/>
              <a:gd name="connsiteY8" fmla="*/ 192941 h 301225"/>
              <a:gd name="connsiteX9" fmla="*/ 2610852 w 8915400"/>
              <a:gd name="connsiteY9" fmla="*/ 48562 h 301225"/>
              <a:gd name="connsiteX10" fmla="*/ 2971800 w 8915400"/>
              <a:gd name="connsiteY10" fmla="*/ 180909 h 301225"/>
              <a:gd name="connsiteX11" fmla="*/ 3212431 w 8915400"/>
              <a:gd name="connsiteY11" fmla="*/ 120752 h 301225"/>
              <a:gd name="connsiteX12" fmla="*/ 3477126 w 8915400"/>
              <a:gd name="connsiteY12" fmla="*/ 168878 h 301225"/>
              <a:gd name="connsiteX13" fmla="*/ 3753852 w 8915400"/>
              <a:gd name="connsiteY13" fmla="*/ 84657 h 301225"/>
              <a:gd name="connsiteX14" fmla="*/ 4162926 w 8915400"/>
              <a:gd name="connsiteY14" fmla="*/ 253099 h 301225"/>
              <a:gd name="connsiteX15" fmla="*/ 4427621 w 8915400"/>
              <a:gd name="connsiteY15" fmla="*/ 120752 h 301225"/>
              <a:gd name="connsiteX16" fmla="*/ 4704347 w 8915400"/>
              <a:gd name="connsiteY16" fmla="*/ 156846 h 301225"/>
              <a:gd name="connsiteX17" fmla="*/ 4860758 w 8915400"/>
              <a:gd name="connsiteY17" fmla="*/ 253099 h 301225"/>
              <a:gd name="connsiteX18" fmla="*/ 5137484 w 8915400"/>
              <a:gd name="connsiteY18" fmla="*/ 132783 h 301225"/>
              <a:gd name="connsiteX19" fmla="*/ 5462337 w 8915400"/>
              <a:gd name="connsiteY19" fmla="*/ 265131 h 301225"/>
              <a:gd name="connsiteX20" fmla="*/ 5859379 w 8915400"/>
              <a:gd name="connsiteY20" fmla="*/ 120752 h 301225"/>
              <a:gd name="connsiteX21" fmla="*/ 6027821 w 8915400"/>
              <a:gd name="connsiteY21" fmla="*/ 241067 h 301225"/>
              <a:gd name="connsiteX22" fmla="*/ 6400800 w 8915400"/>
              <a:gd name="connsiteY22" fmla="*/ 72625 h 301225"/>
              <a:gd name="connsiteX23" fmla="*/ 6713621 w 8915400"/>
              <a:gd name="connsiteY23" fmla="*/ 241067 h 301225"/>
              <a:gd name="connsiteX24" fmla="*/ 6978316 w 8915400"/>
              <a:gd name="connsiteY24" fmla="*/ 96688 h 301225"/>
              <a:gd name="connsiteX25" fmla="*/ 7182852 w 8915400"/>
              <a:gd name="connsiteY25" fmla="*/ 229036 h 301225"/>
              <a:gd name="connsiteX26" fmla="*/ 7363326 w 8915400"/>
              <a:gd name="connsiteY26" fmla="*/ 60594 h 301225"/>
              <a:gd name="connsiteX27" fmla="*/ 7628021 w 8915400"/>
              <a:gd name="connsiteY27" fmla="*/ 229036 h 301225"/>
              <a:gd name="connsiteX28" fmla="*/ 7988968 w 8915400"/>
              <a:gd name="connsiteY28" fmla="*/ 48562 h 301225"/>
              <a:gd name="connsiteX29" fmla="*/ 8169442 w 8915400"/>
              <a:gd name="connsiteY29" fmla="*/ 217004 h 301225"/>
              <a:gd name="connsiteX30" fmla="*/ 8386010 w 8915400"/>
              <a:gd name="connsiteY30" fmla="*/ 24499 h 301225"/>
              <a:gd name="connsiteX31" fmla="*/ 8614610 w 8915400"/>
              <a:gd name="connsiteY31" fmla="*/ 144815 h 301225"/>
              <a:gd name="connsiteX32" fmla="*/ 8807116 w 8915400"/>
              <a:gd name="connsiteY32" fmla="*/ 436 h 301225"/>
              <a:gd name="connsiteX33" fmla="*/ 8915400 w 8915400"/>
              <a:gd name="connsiteY33" fmla="*/ 108720 h 30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915400" h="301225">
                <a:moveTo>
                  <a:pt x="0" y="301225"/>
                </a:moveTo>
                <a:cubicBezTo>
                  <a:pt x="122321" y="189933"/>
                  <a:pt x="244642" y="78641"/>
                  <a:pt x="336884" y="72625"/>
                </a:cubicBezTo>
                <a:cubicBezTo>
                  <a:pt x="429126" y="66609"/>
                  <a:pt x="465221" y="257110"/>
                  <a:pt x="553452" y="265131"/>
                </a:cubicBezTo>
                <a:cubicBezTo>
                  <a:pt x="641683" y="273152"/>
                  <a:pt x="776036" y="130778"/>
                  <a:pt x="866273" y="120752"/>
                </a:cubicBezTo>
                <a:cubicBezTo>
                  <a:pt x="956510" y="110726"/>
                  <a:pt x="994610" y="210989"/>
                  <a:pt x="1094873" y="204973"/>
                </a:cubicBezTo>
                <a:cubicBezTo>
                  <a:pt x="1195136" y="198957"/>
                  <a:pt x="1363578" y="80647"/>
                  <a:pt x="1467852" y="84657"/>
                </a:cubicBezTo>
                <a:cubicBezTo>
                  <a:pt x="1572126" y="88667"/>
                  <a:pt x="1626269" y="225026"/>
                  <a:pt x="1720516" y="229036"/>
                </a:cubicBezTo>
                <a:cubicBezTo>
                  <a:pt x="1814763" y="233046"/>
                  <a:pt x="1925053" y="114736"/>
                  <a:pt x="2033337" y="108720"/>
                </a:cubicBezTo>
                <a:cubicBezTo>
                  <a:pt x="2141621" y="102704"/>
                  <a:pt x="2273969" y="202967"/>
                  <a:pt x="2370221" y="192941"/>
                </a:cubicBezTo>
                <a:cubicBezTo>
                  <a:pt x="2466473" y="182915"/>
                  <a:pt x="2510589" y="50567"/>
                  <a:pt x="2610852" y="48562"/>
                </a:cubicBezTo>
                <a:cubicBezTo>
                  <a:pt x="2711115" y="46557"/>
                  <a:pt x="2871537" y="168877"/>
                  <a:pt x="2971800" y="180909"/>
                </a:cubicBezTo>
                <a:cubicBezTo>
                  <a:pt x="3072063" y="192941"/>
                  <a:pt x="3128210" y="122757"/>
                  <a:pt x="3212431" y="120752"/>
                </a:cubicBezTo>
                <a:cubicBezTo>
                  <a:pt x="3296652" y="118747"/>
                  <a:pt x="3386889" y="174894"/>
                  <a:pt x="3477126" y="168878"/>
                </a:cubicBezTo>
                <a:cubicBezTo>
                  <a:pt x="3567363" y="162862"/>
                  <a:pt x="3639552" y="70620"/>
                  <a:pt x="3753852" y="84657"/>
                </a:cubicBezTo>
                <a:cubicBezTo>
                  <a:pt x="3868152" y="98694"/>
                  <a:pt x="4050631" y="247083"/>
                  <a:pt x="4162926" y="253099"/>
                </a:cubicBezTo>
                <a:cubicBezTo>
                  <a:pt x="4275221" y="259115"/>
                  <a:pt x="4337384" y="136794"/>
                  <a:pt x="4427621" y="120752"/>
                </a:cubicBezTo>
                <a:cubicBezTo>
                  <a:pt x="4517858" y="104710"/>
                  <a:pt x="4632158" y="134788"/>
                  <a:pt x="4704347" y="156846"/>
                </a:cubicBezTo>
                <a:cubicBezTo>
                  <a:pt x="4776537" y="178904"/>
                  <a:pt x="4788569" y="257109"/>
                  <a:pt x="4860758" y="253099"/>
                </a:cubicBezTo>
                <a:cubicBezTo>
                  <a:pt x="4932947" y="249089"/>
                  <a:pt x="5037221" y="130778"/>
                  <a:pt x="5137484" y="132783"/>
                </a:cubicBezTo>
                <a:cubicBezTo>
                  <a:pt x="5237747" y="134788"/>
                  <a:pt x="5342021" y="267136"/>
                  <a:pt x="5462337" y="265131"/>
                </a:cubicBezTo>
                <a:cubicBezTo>
                  <a:pt x="5582653" y="263126"/>
                  <a:pt x="5765132" y="124763"/>
                  <a:pt x="5859379" y="120752"/>
                </a:cubicBezTo>
                <a:cubicBezTo>
                  <a:pt x="5953626" y="116741"/>
                  <a:pt x="5937584" y="249088"/>
                  <a:pt x="6027821" y="241067"/>
                </a:cubicBezTo>
                <a:cubicBezTo>
                  <a:pt x="6118058" y="233046"/>
                  <a:pt x="6286500" y="72625"/>
                  <a:pt x="6400800" y="72625"/>
                </a:cubicBezTo>
                <a:cubicBezTo>
                  <a:pt x="6515100" y="72625"/>
                  <a:pt x="6617368" y="237057"/>
                  <a:pt x="6713621" y="241067"/>
                </a:cubicBezTo>
                <a:cubicBezTo>
                  <a:pt x="6809874" y="245077"/>
                  <a:pt x="6900111" y="98693"/>
                  <a:pt x="6978316" y="96688"/>
                </a:cubicBezTo>
                <a:cubicBezTo>
                  <a:pt x="7056521" y="94683"/>
                  <a:pt x="7118684" y="235052"/>
                  <a:pt x="7182852" y="229036"/>
                </a:cubicBezTo>
                <a:cubicBezTo>
                  <a:pt x="7247020" y="223020"/>
                  <a:pt x="7289131" y="60594"/>
                  <a:pt x="7363326" y="60594"/>
                </a:cubicBezTo>
                <a:cubicBezTo>
                  <a:pt x="7437521" y="60594"/>
                  <a:pt x="7523747" y="231041"/>
                  <a:pt x="7628021" y="229036"/>
                </a:cubicBezTo>
                <a:cubicBezTo>
                  <a:pt x="7732295" y="227031"/>
                  <a:pt x="7898731" y="50567"/>
                  <a:pt x="7988968" y="48562"/>
                </a:cubicBezTo>
                <a:cubicBezTo>
                  <a:pt x="8079205" y="46557"/>
                  <a:pt x="8103268" y="221014"/>
                  <a:pt x="8169442" y="217004"/>
                </a:cubicBezTo>
                <a:cubicBezTo>
                  <a:pt x="8235616" y="212993"/>
                  <a:pt x="8311815" y="36530"/>
                  <a:pt x="8386010" y="24499"/>
                </a:cubicBezTo>
                <a:cubicBezTo>
                  <a:pt x="8460205" y="12468"/>
                  <a:pt x="8544426" y="148825"/>
                  <a:pt x="8614610" y="144815"/>
                </a:cubicBezTo>
                <a:cubicBezTo>
                  <a:pt x="8684794" y="140805"/>
                  <a:pt x="8756984" y="6452"/>
                  <a:pt x="8807116" y="436"/>
                </a:cubicBezTo>
                <a:cubicBezTo>
                  <a:pt x="8857248" y="-5580"/>
                  <a:pt x="8886324" y="51570"/>
                  <a:pt x="8915400" y="108720"/>
                </a:cubicBezTo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extBox 31"/>
          <p:cNvSpPr txBox="1"/>
          <p:nvPr/>
        </p:nvSpPr>
        <p:spPr>
          <a:xfrm>
            <a:off x="6502315" y="819528"/>
            <a:ext cx="250369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i="1" dirty="0" err="1" smtClean="0"/>
              <a:t>Vibrio</a:t>
            </a:r>
            <a:r>
              <a:rPr lang="fr-CH" i="1" dirty="0" smtClean="0"/>
              <a:t> </a:t>
            </a:r>
            <a:r>
              <a:rPr lang="fr-CH" i="1" dirty="0" err="1" smtClean="0"/>
              <a:t>cholerae</a:t>
            </a:r>
            <a:endParaRPr lang="fr-CH" i="1" dirty="0" smtClean="0"/>
          </a:p>
          <a:p>
            <a:r>
              <a:rPr lang="fr-CH" dirty="0" err="1" smtClean="0"/>
              <a:t>Pathogenic</a:t>
            </a:r>
            <a:r>
              <a:rPr lang="fr-CH" dirty="0" smtClean="0"/>
              <a:t> </a:t>
            </a:r>
            <a:r>
              <a:rPr lang="fr-CH" i="1" dirty="0" err="1" smtClean="0"/>
              <a:t>E.coli</a:t>
            </a:r>
            <a:endParaRPr lang="fr-CH" dirty="0" smtClean="0"/>
          </a:p>
          <a:p>
            <a:r>
              <a:rPr lang="fr-CH" dirty="0" smtClean="0"/>
              <a:t>Norovirus</a:t>
            </a:r>
          </a:p>
          <a:p>
            <a:r>
              <a:rPr lang="fr-CH" dirty="0" err="1" smtClean="0"/>
              <a:t>Enterovirus</a:t>
            </a:r>
            <a:endParaRPr lang="fr-CH" dirty="0" smtClean="0"/>
          </a:p>
          <a:p>
            <a:r>
              <a:rPr lang="fr-CH" i="1" dirty="0" err="1" smtClean="0"/>
              <a:t>Campylobacter</a:t>
            </a:r>
            <a:r>
              <a:rPr lang="fr-CH" i="1" dirty="0" smtClean="0"/>
              <a:t> </a:t>
            </a:r>
            <a:r>
              <a:rPr lang="fr-CH" i="1" dirty="0" err="1" smtClean="0"/>
              <a:t>spp</a:t>
            </a:r>
            <a:endParaRPr lang="fr-CH" i="1" dirty="0" smtClean="0"/>
          </a:p>
          <a:p>
            <a:r>
              <a:rPr lang="fr-CH" i="1" dirty="0" err="1" smtClean="0"/>
              <a:t>Cryptosporidium</a:t>
            </a:r>
            <a:r>
              <a:rPr lang="fr-CH" i="1" dirty="0" smtClean="0"/>
              <a:t> </a:t>
            </a:r>
            <a:r>
              <a:rPr lang="fr-CH" i="1" dirty="0" err="1" smtClean="0"/>
              <a:t>parvum</a:t>
            </a:r>
            <a:endParaRPr lang="fr-CH" i="1" dirty="0" smtClean="0"/>
          </a:p>
          <a:p>
            <a:r>
              <a:rPr lang="fr-CH" i="1" dirty="0" smtClean="0"/>
              <a:t>Giardia </a:t>
            </a:r>
            <a:r>
              <a:rPr lang="fr-CH" i="1" dirty="0" err="1" smtClean="0"/>
              <a:t>lamblia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5221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7" grpId="0" animBg="1"/>
      <p:bldP spid="17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CH" dirty="0" smtClean="0"/>
              <a:t>No in situ </a:t>
            </a:r>
            <a:r>
              <a:rPr lang="fr-CH" dirty="0" err="1" smtClean="0"/>
              <a:t>treatment</a:t>
            </a:r>
            <a:r>
              <a:rPr lang="fr-CH" dirty="0" smtClean="0"/>
              <a:t> </a:t>
            </a:r>
            <a:r>
              <a:rPr lang="fr-CH" dirty="0" err="1" smtClean="0"/>
              <a:t>except</a:t>
            </a:r>
            <a:r>
              <a:rPr lang="fr-CH" dirty="0" smtClean="0"/>
              <a:t> the management of eutrophication on the long </a:t>
            </a:r>
            <a:r>
              <a:rPr lang="fr-CH" dirty="0" err="1" smtClean="0"/>
              <a:t>term</a:t>
            </a:r>
            <a:r>
              <a:rPr lang="fr-CH" dirty="0" smtClean="0"/>
              <a:t> and large </a:t>
            </a:r>
            <a:r>
              <a:rPr lang="fr-CH" dirty="0" err="1" smtClean="0"/>
              <a:t>scales</a:t>
            </a:r>
            <a:r>
              <a:rPr lang="fr-CH" dirty="0" smtClean="0"/>
              <a:t>.</a:t>
            </a:r>
          </a:p>
          <a:p>
            <a:endParaRPr lang="fr-CH" dirty="0"/>
          </a:p>
          <a:p>
            <a:r>
              <a:rPr lang="fr-CH" dirty="0" smtClean="0"/>
              <a:t>Oxydation </a:t>
            </a:r>
            <a:r>
              <a:rPr lang="fr-CH" dirty="0" err="1" smtClean="0"/>
              <a:t>treatments</a:t>
            </a:r>
            <a:r>
              <a:rPr lang="fr-CH" dirty="0" smtClean="0"/>
              <a:t> are </a:t>
            </a:r>
            <a:r>
              <a:rPr lang="fr-CH" dirty="0" err="1" smtClean="0"/>
              <a:t>however</a:t>
            </a:r>
            <a:r>
              <a:rPr lang="fr-CH" dirty="0"/>
              <a:t> </a:t>
            </a:r>
            <a:r>
              <a:rPr lang="fr-CH" dirty="0" smtClean="0"/>
              <a:t>efficient (</a:t>
            </a:r>
            <a:r>
              <a:rPr lang="fr-CH" dirty="0" err="1" smtClean="0"/>
              <a:t>pay</a:t>
            </a:r>
            <a:r>
              <a:rPr lang="fr-CH" dirty="0" smtClean="0"/>
              <a:t> attention to the </a:t>
            </a:r>
            <a:r>
              <a:rPr lang="fr-CH" dirty="0" err="1" smtClean="0"/>
              <a:t>governance</a:t>
            </a:r>
            <a:r>
              <a:rPr lang="fr-CH" dirty="0" smtClean="0"/>
              <a:t>)</a:t>
            </a:r>
          </a:p>
          <a:p>
            <a:endParaRPr lang="fr-CH" dirty="0"/>
          </a:p>
          <a:p>
            <a:r>
              <a:rPr lang="fr-CH" dirty="0" smtClean="0"/>
              <a:t>How to </a:t>
            </a:r>
            <a:r>
              <a:rPr lang="fr-CH" dirty="0" err="1" smtClean="0"/>
              <a:t>integrate</a:t>
            </a:r>
            <a:r>
              <a:rPr lang="fr-CH" dirty="0" smtClean="0"/>
              <a:t> the high spatial and temporal </a:t>
            </a:r>
            <a:r>
              <a:rPr lang="fr-CH" dirty="0" err="1" smtClean="0"/>
              <a:t>variability</a:t>
            </a:r>
            <a:r>
              <a:rPr lang="fr-CH" dirty="0" smtClean="0"/>
              <a:t> in the monitoring </a:t>
            </a:r>
            <a:r>
              <a:rPr lang="fr-CH" dirty="0" err="1" smtClean="0"/>
              <a:t>schemes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chalLenges</a:t>
            </a:r>
            <a:r>
              <a:rPr lang="fr-CH" dirty="0" smtClean="0"/>
              <a:t> </a:t>
            </a:r>
            <a:r>
              <a:rPr lang="fr-CH" dirty="0" err="1" smtClean="0"/>
              <a:t>related</a:t>
            </a:r>
            <a:r>
              <a:rPr lang="fr-CH" dirty="0" smtClean="0"/>
              <a:t> to the </a:t>
            </a:r>
            <a:r>
              <a:rPr lang="fr-CH" dirty="0" err="1" smtClean="0"/>
              <a:t>cyanobacteria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Real-time monitoring and spatialisation of </a:t>
            </a:r>
            <a:r>
              <a:rPr lang="fr-CH" dirty="0" err="1" smtClean="0"/>
              <a:t>cyanobacteria</a:t>
            </a:r>
            <a:r>
              <a:rPr lang="fr-CH" dirty="0" smtClean="0"/>
              <a:t> </a:t>
            </a:r>
            <a:r>
              <a:rPr lang="fr-CH" dirty="0" err="1" smtClean="0"/>
              <a:t>occurence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604" y="958051"/>
            <a:ext cx="5553937" cy="278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5796"/>
          <a:stretch/>
        </p:blipFill>
        <p:spPr>
          <a:xfrm>
            <a:off x="394287" y="1079897"/>
            <a:ext cx="2046063" cy="1674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88" y="2947051"/>
            <a:ext cx="2930554" cy="269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862" y="-226418"/>
            <a:ext cx="9399862" cy="674272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 global </a:t>
            </a:r>
            <a:r>
              <a:rPr lang="fr-CH" dirty="0" err="1" smtClean="0"/>
              <a:t>health</a:t>
            </a:r>
            <a:r>
              <a:rPr lang="fr-CH" dirty="0" smtClean="0"/>
              <a:t> </a:t>
            </a:r>
            <a:r>
              <a:rPr lang="fr-CH" dirty="0" err="1" smtClean="0"/>
              <a:t>safety</a:t>
            </a:r>
            <a:r>
              <a:rPr lang="fr-CH" dirty="0" smtClean="0"/>
              <a:t> plan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84137973"/>
              </p:ext>
            </p:extLst>
          </p:nvPr>
        </p:nvGraphicFramePr>
        <p:xfrm>
          <a:off x="744538" y="45695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Arc 8"/>
          <p:cNvSpPr/>
          <p:nvPr/>
        </p:nvSpPr>
        <p:spPr>
          <a:xfrm>
            <a:off x="3792538" y="846251"/>
            <a:ext cx="2370221" cy="2161890"/>
          </a:xfrm>
          <a:prstGeom prst="arc">
            <a:avLst>
              <a:gd name="adj1" fmla="val 15385634"/>
              <a:gd name="adj2" fmla="val 6160140"/>
            </a:avLst>
          </a:prstGeom>
          <a:ln w="17780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4695769" y="2254855"/>
            <a:ext cx="1203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latin typeface="+mn-lt"/>
              </a:rPr>
              <a:t>Water </a:t>
            </a:r>
            <a:r>
              <a:rPr lang="fr-CH" sz="1400" b="1" dirty="0" err="1" smtClean="0">
                <a:latin typeface="+mn-lt"/>
              </a:rPr>
              <a:t>reuse</a:t>
            </a:r>
            <a:endParaRPr lang="fr-FR" sz="1400" b="1" dirty="0">
              <a:latin typeface="+mn-lt"/>
            </a:endParaRPr>
          </a:p>
        </p:txBody>
      </p:sp>
      <p:sp>
        <p:nvSpPr>
          <p:cNvPr id="11" name="Arc 10"/>
          <p:cNvSpPr/>
          <p:nvPr/>
        </p:nvSpPr>
        <p:spPr>
          <a:xfrm flipV="1">
            <a:off x="3792537" y="3008140"/>
            <a:ext cx="2370221" cy="1142753"/>
          </a:xfrm>
          <a:prstGeom prst="arc">
            <a:avLst>
              <a:gd name="adj1" fmla="val 13061983"/>
              <a:gd name="adj2" fmla="val 6160140"/>
            </a:avLst>
          </a:prstGeom>
          <a:ln w="17780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rc 11"/>
          <p:cNvSpPr/>
          <p:nvPr/>
        </p:nvSpPr>
        <p:spPr>
          <a:xfrm>
            <a:off x="3756025" y="1883488"/>
            <a:ext cx="2370221" cy="1107152"/>
          </a:xfrm>
          <a:prstGeom prst="arc">
            <a:avLst>
              <a:gd name="adj1" fmla="val 15385634"/>
              <a:gd name="adj2" fmla="val 6160140"/>
            </a:avLst>
          </a:prstGeom>
          <a:ln w="17780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240884" y="3154606"/>
            <a:ext cx="2486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H" b="1" dirty="0" err="1" smtClean="0"/>
              <a:t>Less</a:t>
            </a:r>
            <a:r>
              <a:rPr lang="fr-CH" b="1" dirty="0" smtClean="0"/>
              <a:t> </a:t>
            </a:r>
            <a:r>
              <a:rPr lang="fr-CH" b="1" dirty="0" err="1" smtClean="0"/>
              <a:t>automatic</a:t>
            </a:r>
            <a:r>
              <a:rPr lang="fr-CH" b="1" dirty="0" smtClean="0"/>
              <a:t> application of </a:t>
            </a:r>
            <a:r>
              <a:rPr lang="fr-CH" b="1" dirty="0" err="1" smtClean="0"/>
              <a:t>legislation</a:t>
            </a:r>
            <a:endParaRPr lang="fr-CH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CH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H" b="1" dirty="0" smtClean="0"/>
              <a:t>More </a:t>
            </a:r>
            <a:r>
              <a:rPr lang="fr-CH" b="1" dirty="0" err="1" smtClean="0"/>
              <a:t>locally</a:t>
            </a:r>
            <a:r>
              <a:rPr lang="fr-CH" b="1" dirty="0" smtClean="0"/>
              <a:t> </a:t>
            </a:r>
            <a:r>
              <a:rPr lang="fr-CH" b="1" dirty="0" err="1" smtClean="0"/>
              <a:t>adapted</a:t>
            </a:r>
            <a:r>
              <a:rPr lang="fr-CH" b="1" dirty="0" smtClean="0"/>
              <a:t> </a:t>
            </a:r>
            <a:r>
              <a:rPr lang="fr-CH" b="1" dirty="0" err="1" smtClean="0"/>
              <a:t>risk</a:t>
            </a:r>
            <a:r>
              <a:rPr lang="fr-CH" b="1" dirty="0" smtClean="0"/>
              <a:t> </a:t>
            </a:r>
            <a:r>
              <a:rPr lang="fr-CH" b="1" dirty="0" err="1" smtClean="0"/>
              <a:t>based</a:t>
            </a:r>
            <a:r>
              <a:rPr lang="fr-CH" b="1" dirty="0" smtClean="0"/>
              <a:t> </a:t>
            </a:r>
            <a:r>
              <a:rPr lang="fr-CH" b="1" dirty="0" err="1" smtClean="0"/>
              <a:t>analysis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71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Legionella</a:t>
            </a:r>
            <a:r>
              <a:rPr lang="fr-CH" dirty="0" smtClean="0"/>
              <a:t> </a:t>
            </a:r>
            <a:r>
              <a:rPr lang="fr-CH" dirty="0" err="1" smtClean="0"/>
              <a:t>pneumophila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866931"/>
            <a:ext cx="573881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31" y="1093102"/>
            <a:ext cx="27400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2908456"/>
            <a:ext cx="3403600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0500" y="4467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</a:t>
            </a:r>
            <a:r>
              <a:rPr lang="fr-CH" alt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CH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CH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fr-CH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</a:t>
            </a:r>
            <a:r>
              <a:rPr lang="fr-CH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fr-CH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(association </a:t>
            </a:r>
            <a:r>
              <a:rPr lang="fr-CH" alt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H" alt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biofilm)</a:t>
            </a:r>
            <a:endParaRPr lang="en-GB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Cyanobacteria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515" y="1565030"/>
            <a:ext cx="1709095" cy="1042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0095"/>
          <a:stretch/>
        </p:blipFill>
        <p:spPr>
          <a:xfrm>
            <a:off x="3780515" y="2760046"/>
            <a:ext cx="1675063" cy="106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40" y="1921637"/>
            <a:ext cx="2235756" cy="1676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897" y="1916429"/>
            <a:ext cx="2305211" cy="1682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0993" y="1026226"/>
            <a:ext cx="148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Hepatotoxins</a:t>
            </a:r>
            <a:endParaRPr lang="fr-CH" dirty="0" smtClean="0"/>
          </a:p>
          <a:p>
            <a:pPr algn="ctr"/>
            <a:r>
              <a:rPr lang="fr-CH" dirty="0" smtClean="0"/>
              <a:t>(</a:t>
            </a:r>
            <a:r>
              <a:rPr lang="fr-CH" dirty="0" err="1" smtClean="0"/>
              <a:t>microcystins</a:t>
            </a:r>
            <a:r>
              <a:rPr lang="fr-CH" dirty="0" smtClean="0"/>
              <a:t>)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5895654" y="1026226"/>
            <a:ext cx="1521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Neurototoxins</a:t>
            </a:r>
            <a:endParaRPr lang="fr-CH" dirty="0" smtClean="0"/>
          </a:p>
          <a:p>
            <a:pPr algn="ctr"/>
            <a:r>
              <a:rPr lang="fr-CH" dirty="0"/>
              <a:t>(</a:t>
            </a:r>
            <a:r>
              <a:rPr lang="fr-CH" dirty="0" err="1" smtClean="0"/>
              <a:t>Saxitoxin</a:t>
            </a:r>
            <a:endParaRPr lang="fr-CH" dirty="0" smtClean="0"/>
          </a:p>
          <a:p>
            <a:pPr algn="ctr"/>
            <a:r>
              <a:rPr lang="fr-CH" dirty="0" err="1" smtClean="0"/>
              <a:t>Anatoxin</a:t>
            </a:r>
            <a:r>
              <a:rPr lang="fr-CH" dirty="0" smtClean="0"/>
              <a:t>-a)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1863704" y="3939867"/>
            <a:ext cx="1617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Dermatotoxins</a:t>
            </a:r>
            <a:endParaRPr lang="fr-CH" dirty="0" smtClean="0"/>
          </a:p>
          <a:p>
            <a:r>
              <a:rPr lang="fr-CH" dirty="0" smtClean="0"/>
              <a:t>(</a:t>
            </a:r>
            <a:r>
              <a:rPr lang="fr-CH" dirty="0" err="1" smtClean="0"/>
              <a:t>lungbyatoxin</a:t>
            </a:r>
            <a:r>
              <a:rPr lang="fr-CH" dirty="0" smtClean="0"/>
              <a:t>)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5905271" y="3934659"/>
            <a:ext cx="2173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Cytotoxins</a:t>
            </a:r>
            <a:endParaRPr lang="fr-CH" dirty="0" smtClean="0"/>
          </a:p>
          <a:p>
            <a:pPr algn="ctr"/>
            <a:r>
              <a:rPr lang="fr-CH" dirty="0" smtClean="0"/>
              <a:t>(</a:t>
            </a:r>
            <a:r>
              <a:rPr lang="fr-CH" dirty="0" err="1" smtClean="0"/>
              <a:t>cylindrospermopsin</a:t>
            </a:r>
            <a:r>
              <a:rPr lang="fr-CH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00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body" idx="14"/>
          </p:nvPr>
        </p:nvSpPr>
        <p:spPr>
          <a:xfrm>
            <a:off x="287337" y="1156097"/>
            <a:ext cx="6658345" cy="33602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7338" y="192406"/>
            <a:ext cx="6589712" cy="841845"/>
          </a:xfrm>
        </p:spPr>
        <p:txBody>
          <a:bodyPr>
            <a:normAutofit/>
          </a:bodyPr>
          <a:lstStyle/>
          <a:p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287337" y="4894419"/>
            <a:ext cx="1038103" cy="274637"/>
          </a:xfrm>
        </p:spPr>
        <p:txBody>
          <a:bodyPr/>
          <a:lstStyle/>
          <a:p>
            <a:pPr>
              <a:defRPr/>
            </a:pPr>
            <a:fld id="{6DC00E11-1B0A-A541-ACEC-A8CD1341FED3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" y="-57764"/>
            <a:ext cx="7287053" cy="513538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5448300" y="1064657"/>
            <a:ext cx="1288784" cy="508791"/>
          </a:xfrm>
          <a:prstGeom prst="borderCallout1">
            <a:avLst>
              <a:gd name="adj1" fmla="val 59187"/>
              <a:gd name="adj2" fmla="val -2420"/>
              <a:gd name="adj3" fmla="val 145872"/>
              <a:gd name="adj4" fmla="val -25241"/>
            </a:avLst>
          </a:prstGeom>
          <a:solidFill>
            <a:schemeClr val="lt1">
              <a:alpha val="6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200" dirty="0" err="1" smtClean="0"/>
              <a:t>India</a:t>
            </a:r>
            <a:r>
              <a:rPr lang="fr-CH" sz="1200" dirty="0" smtClean="0"/>
              <a:t> ~ 250,000 </a:t>
            </a:r>
            <a:r>
              <a:rPr lang="fr-CH" sz="1200" dirty="0" err="1" smtClean="0"/>
              <a:t>deaths</a:t>
            </a:r>
            <a:r>
              <a:rPr lang="fr-CH" sz="1200" dirty="0" smtClean="0"/>
              <a:t> per </a:t>
            </a:r>
            <a:r>
              <a:rPr lang="fr-CH" sz="1200" dirty="0" err="1" smtClean="0"/>
              <a:t>year</a:t>
            </a:r>
            <a:endParaRPr lang="fr-FR" sz="1200" dirty="0"/>
          </a:p>
        </p:txBody>
      </p:sp>
      <p:sp>
        <p:nvSpPr>
          <p:cNvPr id="8" name="Line Callout 1 7"/>
          <p:cNvSpPr/>
          <p:nvPr/>
        </p:nvSpPr>
        <p:spPr>
          <a:xfrm>
            <a:off x="1608535" y="1128203"/>
            <a:ext cx="1489814" cy="508791"/>
          </a:xfrm>
          <a:prstGeom prst="borderCallout1">
            <a:avLst>
              <a:gd name="adj1" fmla="val 48703"/>
              <a:gd name="adj2" fmla="val 104989"/>
              <a:gd name="adj3" fmla="val 184989"/>
              <a:gd name="adj4" fmla="val 145169"/>
            </a:avLst>
          </a:prstGeom>
          <a:solidFill>
            <a:schemeClr val="lt1">
              <a:alpha val="6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200" dirty="0" smtClean="0"/>
              <a:t>Nigeria ~ 120,000 </a:t>
            </a:r>
            <a:r>
              <a:rPr lang="fr-CH" sz="1200" dirty="0" err="1" smtClean="0"/>
              <a:t>deaths</a:t>
            </a:r>
            <a:r>
              <a:rPr lang="fr-CH" sz="1200" dirty="0" smtClean="0"/>
              <a:t> per </a:t>
            </a:r>
            <a:r>
              <a:rPr lang="fr-CH" sz="1200" dirty="0" err="1" smtClean="0"/>
              <a:t>year</a:t>
            </a:r>
            <a:endParaRPr lang="fr-FR" sz="1200" dirty="0"/>
          </a:p>
        </p:txBody>
      </p:sp>
      <p:sp>
        <p:nvSpPr>
          <p:cNvPr id="10" name="Line Callout 1 9"/>
          <p:cNvSpPr/>
          <p:nvPr/>
        </p:nvSpPr>
        <p:spPr>
          <a:xfrm>
            <a:off x="1920955" y="2957003"/>
            <a:ext cx="1489814" cy="508791"/>
          </a:xfrm>
          <a:prstGeom prst="borderCallout1">
            <a:avLst>
              <a:gd name="adj1" fmla="val 48703"/>
              <a:gd name="adj2" fmla="val 104989"/>
              <a:gd name="adj3" fmla="val -138507"/>
              <a:gd name="adj4" fmla="val 146703"/>
            </a:avLst>
          </a:prstGeom>
          <a:solidFill>
            <a:schemeClr val="lt1">
              <a:alpha val="6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200" dirty="0" smtClean="0"/>
              <a:t>DRC ~ 42,000 </a:t>
            </a:r>
            <a:r>
              <a:rPr lang="fr-CH" sz="1200" dirty="0" err="1" smtClean="0"/>
              <a:t>deaths</a:t>
            </a:r>
            <a:r>
              <a:rPr lang="fr-CH" sz="1200" dirty="0" smtClean="0"/>
              <a:t> per </a:t>
            </a:r>
            <a:r>
              <a:rPr lang="fr-CH" sz="1200" dirty="0" err="1" smtClean="0"/>
              <a:t>year</a:t>
            </a:r>
            <a:endParaRPr lang="fr-FR" sz="1200" dirty="0"/>
          </a:p>
        </p:txBody>
      </p:sp>
      <p:sp>
        <p:nvSpPr>
          <p:cNvPr id="11" name="Line Callout 1 10"/>
          <p:cNvSpPr/>
          <p:nvPr/>
        </p:nvSpPr>
        <p:spPr>
          <a:xfrm>
            <a:off x="4703393" y="2490410"/>
            <a:ext cx="1489814" cy="508791"/>
          </a:xfrm>
          <a:prstGeom prst="borderCallout1">
            <a:avLst>
              <a:gd name="adj1" fmla="val 30731"/>
              <a:gd name="adj2" fmla="val -3955"/>
              <a:gd name="adj3" fmla="val -84591"/>
              <a:gd name="adj4" fmla="val -23106"/>
            </a:avLst>
          </a:prstGeom>
          <a:solidFill>
            <a:schemeClr val="lt1">
              <a:alpha val="6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200" dirty="0" err="1" smtClean="0"/>
              <a:t>Ethiopia</a:t>
            </a:r>
            <a:r>
              <a:rPr lang="fr-CH" sz="1200" dirty="0" smtClean="0"/>
              <a:t> ~ 42,000 </a:t>
            </a:r>
            <a:r>
              <a:rPr lang="fr-CH" sz="1200" dirty="0" err="1" smtClean="0"/>
              <a:t>deaths</a:t>
            </a:r>
            <a:r>
              <a:rPr lang="fr-CH" sz="1200" dirty="0" smtClean="0"/>
              <a:t> per </a:t>
            </a:r>
            <a:r>
              <a:rPr lang="fr-CH" sz="1200" dirty="0" err="1" smtClean="0"/>
              <a:t>year</a:t>
            </a:r>
            <a:endParaRPr lang="fr-FR" sz="1200" dirty="0"/>
          </a:p>
        </p:txBody>
      </p:sp>
      <p:sp>
        <p:nvSpPr>
          <p:cNvPr id="12" name="Line Callout 1 11"/>
          <p:cNvSpPr/>
          <p:nvPr/>
        </p:nvSpPr>
        <p:spPr>
          <a:xfrm>
            <a:off x="3722266" y="597291"/>
            <a:ext cx="1489814" cy="508791"/>
          </a:xfrm>
          <a:prstGeom prst="borderCallout1">
            <a:avLst>
              <a:gd name="adj1" fmla="val 108610"/>
              <a:gd name="adj2" fmla="val 59979"/>
              <a:gd name="adj3" fmla="val 214943"/>
              <a:gd name="adj4" fmla="val 79700"/>
            </a:avLst>
          </a:prstGeom>
          <a:solidFill>
            <a:schemeClr val="lt1">
              <a:alpha val="6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200" dirty="0" smtClean="0"/>
              <a:t>Pakistan ~ 37,000 </a:t>
            </a:r>
            <a:r>
              <a:rPr lang="fr-CH" sz="1200" dirty="0" err="1" smtClean="0"/>
              <a:t>deaths</a:t>
            </a:r>
            <a:r>
              <a:rPr lang="fr-CH" sz="1200" dirty="0" smtClean="0"/>
              <a:t> per </a:t>
            </a:r>
            <a:r>
              <a:rPr lang="fr-CH" sz="1200" dirty="0" err="1" smtClean="0"/>
              <a:t>year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7170420" y="266700"/>
            <a:ext cx="754380" cy="5105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7365793" y="2076918"/>
            <a:ext cx="160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/>
              <a:t>Vibrio</a:t>
            </a:r>
            <a:r>
              <a:rPr lang="fr-CH" i="1" dirty="0" smtClean="0"/>
              <a:t> </a:t>
            </a:r>
            <a:r>
              <a:rPr lang="fr-CH" i="1" dirty="0" err="1" smtClean="0"/>
              <a:t>cholerae</a:t>
            </a:r>
            <a:endParaRPr lang="fr-FR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915" y="2509927"/>
            <a:ext cx="1988334" cy="1323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32303"/>
          <a:stretch/>
        </p:blipFill>
        <p:spPr>
          <a:xfrm>
            <a:off x="7254351" y="832375"/>
            <a:ext cx="1721242" cy="12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16206"/>
            <a:ext cx="2905125" cy="4666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463" y="958051"/>
            <a:ext cx="567836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588125" y="3352938"/>
            <a:ext cx="2049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/>
            <a:r>
              <a:rPr lang="fr-FR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Salmonella typhi</a:t>
            </a:r>
          </a:p>
        </p:txBody>
      </p:sp>
      <p:pic>
        <p:nvPicPr>
          <p:cNvPr id="6" name="Picture 4" descr="I:\conférence Aquapole\salmonella_typ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71738"/>
            <a:ext cx="20574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16206"/>
            <a:ext cx="587692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94" y="1104667"/>
            <a:ext cx="7281390" cy="331075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Drinking</a:t>
            </a:r>
            <a:r>
              <a:rPr lang="fr-CH" dirty="0" smtClean="0"/>
              <a:t> water </a:t>
            </a:r>
            <a:r>
              <a:rPr lang="fr-CH" dirty="0" err="1" smtClean="0"/>
              <a:t>treatment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4C1D31-8393-DE43-ADE8-0043805816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3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ST_PPT_Template_Vertical">
  <a:themeElements>
    <a:clrScheme name="2017_LIST_Color_Theme_RGB">
      <a:dk1>
        <a:srgbClr val="141313"/>
      </a:dk1>
      <a:lt1>
        <a:srgbClr val="FFFFFF"/>
      </a:lt1>
      <a:dk2>
        <a:srgbClr val="537992"/>
      </a:dk2>
      <a:lt2>
        <a:srgbClr val="EAF4F8"/>
      </a:lt2>
      <a:accent1>
        <a:srgbClr val="00AFC8"/>
      </a:accent1>
      <a:accent2>
        <a:srgbClr val="537992"/>
      </a:accent2>
      <a:accent3>
        <a:srgbClr val="572A4B"/>
      </a:accent3>
      <a:accent4>
        <a:srgbClr val="E5ECEC"/>
      </a:accent4>
      <a:accent5>
        <a:srgbClr val="9E9F9E"/>
      </a:accent5>
      <a:accent6>
        <a:srgbClr val="D91F53"/>
      </a:accent6>
      <a:hlink>
        <a:srgbClr val="00A0AE"/>
      </a:hlink>
      <a:folHlink>
        <a:srgbClr val="CE004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LIST_PPT_Template_16_9.potx" id="{91BB67E2-7047-6040-B112-9B250065D5F7}" vid="{9EE86393-E7D1-EE44-B9E3-67F7156B3F1E}"/>
    </a:ext>
  </a:extLst>
</a:theme>
</file>

<file path=ppt/theme/theme2.xml><?xml version="1.0" encoding="utf-8"?>
<a:theme xmlns:a="http://schemas.openxmlformats.org/drawingml/2006/main" name="LIST_PPT_Template_Horizontal">
  <a:themeElements>
    <a:clrScheme name="2017_LIST_Color_Theme_RGB">
      <a:dk1>
        <a:srgbClr val="141313"/>
      </a:dk1>
      <a:lt1>
        <a:srgbClr val="FFFFFF"/>
      </a:lt1>
      <a:dk2>
        <a:srgbClr val="537992"/>
      </a:dk2>
      <a:lt2>
        <a:srgbClr val="EAF4F8"/>
      </a:lt2>
      <a:accent1>
        <a:srgbClr val="00AFC8"/>
      </a:accent1>
      <a:accent2>
        <a:srgbClr val="537992"/>
      </a:accent2>
      <a:accent3>
        <a:srgbClr val="572A4B"/>
      </a:accent3>
      <a:accent4>
        <a:srgbClr val="E5ECEC"/>
      </a:accent4>
      <a:accent5>
        <a:srgbClr val="9E9F9E"/>
      </a:accent5>
      <a:accent6>
        <a:srgbClr val="D91F53"/>
      </a:accent6>
      <a:hlink>
        <a:srgbClr val="00A0AE"/>
      </a:hlink>
      <a:folHlink>
        <a:srgbClr val="CE004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LIST_PPT_Template_16_9.potx" id="{91BB67E2-7047-6040-B112-9B250065D5F7}" vid="{AB40ABC9-0DBA-CC45-9CB5-BFD8D910890F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2017_LIST_PPT_Template_16_9</Template>
  <TotalTime>1607</TotalTime>
  <Words>584</Words>
  <Application>Microsoft Office PowerPoint</Application>
  <PresentationFormat>On-screen Show (16:9)</PresentationFormat>
  <Paragraphs>167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ＭＳ Ｐゴシック</vt:lpstr>
      <vt:lpstr>Arial</vt:lpstr>
      <vt:lpstr>Arial Rounded MT Bold</vt:lpstr>
      <vt:lpstr>Bebas Neue</vt:lpstr>
      <vt:lpstr>BentonSans Book</vt:lpstr>
      <vt:lpstr>BentonSans Condensed Book</vt:lpstr>
      <vt:lpstr>Calibri</vt:lpstr>
      <vt:lpstr>Neo Sans Intel Medium</vt:lpstr>
      <vt:lpstr>Open Sans Light</vt:lpstr>
      <vt:lpstr>Symbol</vt:lpstr>
      <vt:lpstr>Wingdings</vt:lpstr>
      <vt:lpstr>LIST_PPT_Template_Vertical</vt:lpstr>
      <vt:lpstr>LIST_PPT_Template_Horizontal</vt:lpstr>
      <vt:lpstr>SPW 13.0 Graph</vt:lpstr>
      <vt:lpstr>Waterborne pathogens:  evolution of prevalence and current challenges   Henry-Michel CAUCHIE</vt:lpstr>
      <vt:lpstr>Water-related pathogens</vt:lpstr>
      <vt:lpstr>Water-related pathogens</vt:lpstr>
      <vt:lpstr>Legionella pneumophila</vt:lpstr>
      <vt:lpstr>Cyanobacteria</vt:lpstr>
      <vt:lpstr>PowerPoint Presentation</vt:lpstr>
      <vt:lpstr>PowerPoint Presentation</vt:lpstr>
      <vt:lpstr>PowerPoint Presentation</vt:lpstr>
      <vt:lpstr>Drinking water treatment</vt:lpstr>
      <vt:lpstr>PowerPoint Presentation</vt:lpstr>
      <vt:lpstr>Dynamics of outbreaks in the US (1971 – 2014)</vt:lpstr>
      <vt:lpstr>Dynamics of outbreaks in the US (1971 – 2014)</vt:lpstr>
      <vt:lpstr>Dynamics of outbreaks in the US (1971 – 2014)</vt:lpstr>
      <vt:lpstr>Challenges in drinking water safety</vt:lpstr>
      <vt:lpstr>PowerPoint Presentation</vt:lpstr>
      <vt:lpstr>Major ethiologic agents today</vt:lpstr>
      <vt:lpstr>Campylobacter: linkink foodborne and waterborne diseases</vt:lpstr>
      <vt:lpstr>New conceptual framework of water management</vt:lpstr>
      <vt:lpstr>And in Recreational waters?</vt:lpstr>
      <vt:lpstr>Next challenges:  the evolution of water reuse</vt:lpstr>
      <vt:lpstr>Quantitative microbial risk assessment</vt:lpstr>
      <vt:lpstr>How works QMRA ?</vt:lpstr>
      <vt:lpstr>Comment est construit un QMRA?</vt:lpstr>
      <vt:lpstr>Results</vt:lpstr>
      <vt:lpstr>Cultural barriers</vt:lpstr>
      <vt:lpstr>Evolution of the european legislation</vt:lpstr>
      <vt:lpstr>Cyanobacteria</vt:lpstr>
      <vt:lpstr>Development in Europe</vt:lpstr>
      <vt:lpstr>Evolution of legislation</vt:lpstr>
      <vt:lpstr>chalLenges related to the cyanobacteria</vt:lpstr>
      <vt:lpstr>Real-time monitoring and spatialisation of cyanobacteria occurence</vt:lpstr>
      <vt:lpstr>A global health safety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Luxembourg Institute  of Science and Technology</dc:title>
  <dc:creator>Microsoft Office User</dc:creator>
  <cp:lastModifiedBy>Christiane Schmit</cp:lastModifiedBy>
  <cp:revision>79</cp:revision>
  <cp:lastPrinted>2018-07-04T13:29:58Z</cp:lastPrinted>
  <dcterms:created xsi:type="dcterms:W3CDTF">2018-04-30T11:51:43Z</dcterms:created>
  <dcterms:modified xsi:type="dcterms:W3CDTF">2019-10-01T04:54:09Z</dcterms:modified>
</cp:coreProperties>
</file>