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bookmarkIdSeed="3">
  <p:sldMasterIdLst>
    <p:sldMasterId id="2147483653" r:id="rId1"/>
    <p:sldMasterId id="2147483665" r:id="rId2"/>
    <p:sldMasterId id="2147483679" r:id="rId3"/>
    <p:sldMasterId id="2147483694" r:id="rId4"/>
    <p:sldMasterId id="2147483697" r:id="rId5"/>
  </p:sldMasterIdLst>
  <p:notesMasterIdLst>
    <p:notesMasterId r:id="rId32"/>
  </p:notesMasterIdLst>
  <p:handoutMasterIdLst>
    <p:handoutMasterId r:id="rId33"/>
  </p:handoutMasterIdLst>
  <p:sldIdLst>
    <p:sldId id="508" r:id="rId6"/>
    <p:sldId id="509" r:id="rId7"/>
    <p:sldId id="510" r:id="rId8"/>
    <p:sldId id="511" r:id="rId9"/>
    <p:sldId id="512" r:id="rId10"/>
    <p:sldId id="513" r:id="rId11"/>
    <p:sldId id="528" r:id="rId12"/>
    <p:sldId id="529" r:id="rId13"/>
    <p:sldId id="530" r:id="rId14"/>
    <p:sldId id="520" r:id="rId15"/>
    <p:sldId id="521" r:id="rId16"/>
    <p:sldId id="531" r:id="rId17"/>
    <p:sldId id="523" r:id="rId18"/>
    <p:sldId id="525" r:id="rId19"/>
    <p:sldId id="532" r:id="rId20"/>
    <p:sldId id="402" r:id="rId21"/>
    <p:sldId id="412" r:id="rId22"/>
    <p:sldId id="504" r:id="rId23"/>
    <p:sldId id="507" r:id="rId24"/>
    <p:sldId id="500" r:id="rId25"/>
    <p:sldId id="496" r:id="rId26"/>
    <p:sldId id="443" r:id="rId27"/>
    <p:sldId id="420" r:id="rId28"/>
    <p:sldId id="438" r:id="rId29"/>
    <p:sldId id="405" r:id="rId30"/>
    <p:sldId id="535" r:id="rId31"/>
  </p:sldIdLst>
  <p:sldSz cx="9144000" cy="6858000" type="screen4x3"/>
  <p:notesSz cx="7099300" cy="10234613"/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99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99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99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99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99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000099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000099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000099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000099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lger Lutze" initials="HL" lastIdx="3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4C8"/>
    <a:srgbClr val="0078F0"/>
    <a:srgbClr val="FF9933"/>
    <a:srgbClr val="FFFFCC"/>
    <a:srgbClr val="33CCCC"/>
    <a:srgbClr val="005097"/>
    <a:srgbClr val="FF0066"/>
    <a:srgbClr val="0033A0"/>
    <a:srgbClr val="FF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76758" autoAdjust="0"/>
  </p:normalViewPr>
  <p:slideViewPr>
    <p:cSldViewPr>
      <p:cViewPr varScale="1">
        <p:scale>
          <a:sx n="102" d="100"/>
          <a:sy n="102" d="100"/>
        </p:scale>
        <p:origin x="912" y="96"/>
      </p:cViewPr>
      <p:guideLst>
        <p:guide orient="horz" pos="4319"/>
        <p:guide pos="2880"/>
      </p:guideLst>
    </p:cSldViewPr>
  </p:slideViewPr>
  <p:outlineViewPr>
    <p:cViewPr>
      <p:scale>
        <a:sx n="33" d="100"/>
        <a:sy n="33" d="100"/>
      </p:scale>
      <p:origin x="0" y="45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28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4038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27" tIns="48264" rIns="96527" bIns="48264" numCol="1" anchor="t" anchorCtr="0" compatLnSpc="1">
            <a:prstTxWarp prst="textNoShape">
              <a:avLst/>
            </a:prstTxWarp>
          </a:bodyPr>
          <a:lstStyle>
            <a:lvl1pPr algn="l" defTabSz="965200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0975" y="0"/>
            <a:ext cx="30956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27" tIns="48264" rIns="96527" bIns="48264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9788"/>
            <a:ext cx="30940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27" tIns="48264" rIns="96527" bIns="48264" numCol="1" anchor="b" anchorCtr="0" compatLnSpc="1">
            <a:prstTxWarp prst="textNoShape">
              <a:avLst/>
            </a:prstTxWarp>
          </a:bodyPr>
          <a:lstStyle>
            <a:lvl1pPr algn="l" defTabSz="965200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0975" y="9729788"/>
            <a:ext cx="3095625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27" tIns="48264" rIns="96527" bIns="48264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solidFill>
                  <a:schemeClr val="tx1"/>
                </a:solidFill>
              </a:defRPr>
            </a:lvl1pPr>
          </a:lstStyle>
          <a:p>
            <a:fld id="{CD6E935E-BF97-4328-98CA-36BE42BEF96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176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27" tIns="48264" rIns="96527" bIns="48264" numCol="1" anchor="t" anchorCtr="0" compatLnSpc="1">
            <a:prstTxWarp prst="textNoShape">
              <a:avLst/>
            </a:prstTxWarp>
          </a:bodyPr>
          <a:lstStyle>
            <a:lvl1pPr algn="l" defTabSz="965200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27" tIns="48264" rIns="96527" bIns="48264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4100"/>
            <a:ext cx="5203825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27" tIns="48264" rIns="96527" bIns="482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27" tIns="48264" rIns="96527" bIns="48264" numCol="1" anchor="b" anchorCtr="0" compatLnSpc="1">
            <a:prstTxWarp prst="textNoShape">
              <a:avLst/>
            </a:prstTxWarp>
          </a:bodyPr>
          <a:lstStyle>
            <a:lvl1pPr algn="l" defTabSz="965200"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27" tIns="48264" rIns="96527" bIns="48264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>
                <a:solidFill>
                  <a:schemeClr val="tx1"/>
                </a:solidFill>
              </a:defRPr>
            </a:lvl1pPr>
          </a:lstStyle>
          <a:p>
            <a:fld id="{EBD5C291-A880-4A5B-9F4F-D17FC3B52B2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735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latin typeface="Arial" panose="020B0604020202020204" pitchFamily="34" charset="0"/>
              </a:rPr>
              <a:t>April 2018: </a:t>
            </a:r>
            <a:r>
              <a:rPr lang="de-DE" dirty="0" smtClean="0"/>
              <a:t>KA Aachen </a:t>
            </a:r>
            <a:r>
              <a:rPr lang="de-DE" dirty="0" err="1" smtClean="0"/>
              <a:t>Soers</a:t>
            </a:r>
            <a:endParaRPr lang="de-DE" dirty="0" smtClean="0"/>
          </a:p>
          <a:p>
            <a:r>
              <a:rPr lang="de-DE" dirty="0" smtClean="0">
                <a:latin typeface="Arial" panose="020B0604020202020204" pitchFamily="34" charset="0"/>
              </a:rPr>
              <a:t>450.000 EW</a:t>
            </a:r>
          </a:p>
          <a:p>
            <a:r>
              <a:rPr lang="de-DE" dirty="0" smtClean="0">
                <a:latin typeface="Arial" panose="020B0604020202020204" pitchFamily="34" charset="0"/>
              </a:rPr>
              <a:t>Trockenwetterzufluss:    6.480 m³/h (1.800 L/s)</a:t>
            </a:r>
          </a:p>
          <a:p>
            <a:r>
              <a:rPr lang="de-DE" dirty="0" smtClean="0">
                <a:latin typeface="Arial" panose="020B0604020202020204" pitchFamily="34" charset="0"/>
              </a:rPr>
              <a:t>Mischwasserzufluss:    10.757 m³/h (2.988 L/s)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5C291-A880-4A5B-9F4F-D17FC3B52B2D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339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C8E073-C2E8-4DE0-BD48-6D3210A9B378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777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C8E073-C2E8-4DE0-BD48-6D3210A9B378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8472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5C291-A880-4A5B-9F4F-D17FC3B52B2D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533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jpe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7F5E2B-0718-451C-8FF7-9CE5EF98CB5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987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DBF8F0B-42FD-4335-B6A6-3660AF85F8F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91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77050" y="166688"/>
            <a:ext cx="2159000" cy="6215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166688"/>
            <a:ext cx="6329362" cy="6215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1EE606-71B8-4084-8204-EBDD78DF610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281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66688"/>
            <a:ext cx="8640762" cy="5762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5288" y="1052513"/>
            <a:ext cx="4243387" cy="53292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91075" y="1052513"/>
            <a:ext cx="4244975" cy="53292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58007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93290" y="1023471"/>
            <a:ext cx="8499039" cy="5177117"/>
          </a:xfrm>
        </p:spPr>
        <p:txBody>
          <a:bodyPr/>
          <a:lstStyle>
            <a:lvl1pPr>
              <a:lnSpc>
                <a:spcPct val="150000"/>
              </a:lnSpc>
              <a:defRPr baseline="0"/>
            </a:lvl1pPr>
            <a:lvl2pPr>
              <a:defRPr baseline="0"/>
            </a:lvl2pPr>
            <a:lvl3pPr>
              <a:defRPr/>
            </a:lvl3pPr>
          </a:lstStyle>
          <a:p>
            <a:pPr lvl="0"/>
            <a:r>
              <a:rPr lang="de-DE" dirty="0" smtClean="0"/>
              <a:t>Punkt 1</a:t>
            </a:r>
          </a:p>
          <a:p>
            <a:pPr lvl="1"/>
            <a:r>
              <a:rPr lang="de-DE" dirty="0" smtClean="0"/>
              <a:t>Unterpunkt a</a:t>
            </a:r>
          </a:p>
          <a:p>
            <a:pPr lvl="1"/>
            <a:r>
              <a:rPr lang="de-DE" dirty="0" smtClean="0"/>
              <a:t>Unterpunkt b</a:t>
            </a:r>
          </a:p>
          <a:p>
            <a:pPr lvl="2"/>
            <a:r>
              <a:rPr lang="de-DE" dirty="0" smtClean="0"/>
              <a:t>I</a:t>
            </a:r>
          </a:p>
          <a:p>
            <a:pPr lvl="2"/>
            <a:r>
              <a:rPr lang="de-DE" dirty="0" smtClean="0"/>
              <a:t>II	</a:t>
            </a:r>
          </a:p>
          <a:p>
            <a:pPr lvl="0"/>
            <a:r>
              <a:rPr lang="de-DE" dirty="0" smtClean="0"/>
              <a:t>Punkt 2</a:t>
            </a:r>
          </a:p>
          <a:p>
            <a:pPr lvl="0"/>
            <a:r>
              <a:rPr lang="de-DE" dirty="0" smtClean="0"/>
              <a:t>Punkt 3</a:t>
            </a:r>
          </a:p>
          <a:p>
            <a:pPr lvl="0"/>
            <a:r>
              <a:rPr lang="de-DE" dirty="0" smtClean="0"/>
              <a:t>…</a:t>
            </a:r>
          </a:p>
        </p:txBody>
      </p:sp>
      <p:sp>
        <p:nvSpPr>
          <p:cNvPr id="5" name="Titelplatzhalter 2"/>
          <p:cNvSpPr>
            <a:spLocks noGrp="1"/>
          </p:cNvSpPr>
          <p:nvPr>
            <p:ph type="title" hasCustomPrompt="1"/>
          </p:nvPr>
        </p:nvSpPr>
        <p:spPr>
          <a:xfrm>
            <a:off x="393291" y="182922"/>
            <a:ext cx="8499039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Übersicht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04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idx="1"/>
          </p:nvPr>
        </p:nvSpPr>
        <p:spPr>
          <a:xfrm>
            <a:off x="393292" y="1023471"/>
            <a:ext cx="8471308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71309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847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0"/>
          <p:cNvSpPr>
            <a:spLocks noGrp="1"/>
          </p:cNvSpPr>
          <p:nvPr>
            <p:ph sz="quarter" idx="14"/>
          </p:nvPr>
        </p:nvSpPr>
        <p:spPr>
          <a:xfrm>
            <a:off x="4709044" y="1023470"/>
            <a:ext cx="4155555" cy="51771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5113" indent="-265113">
              <a:lnSpc>
                <a:spcPts val="2400"/>
              </a:lnSpc>
              <a:buClr>
                <a:schemeClr val="accent6"/>
              </a:buClr>
              <a:buSzPct val="130000"/>
              <a:buFont typeface="Lucida Grande"/>
              <a:buChar char="■"/>
              <a:defRPr sz="2000" b="1" i="0">
                <a:latin typeface="+mn-lt"/>
              </a:defRPr>
            </a:lvl1pPr>
            <a:lvl2pPr marL="536575" marR="0" indent="-180975" algn="l" defTabSz="4572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baseline="0">
                <a:latin typeface="Georgia"/>
                <a:cs typeface="Georgia"/>
              </a:defRPr>
            </a:lvl2pPr>
            <a:lvl3pPr marL="914400" indent="0">
              <a:lnSpc>
                <a:spcPts val="2400"/>
              </a:lnSpc>
              <a:buFont typeface="Lucida Grande"/>
              <a:buNone/>
              <a:defRPr sz="1500" b="1" i="0">
                <a:latin typeface="Arial"/>
                <a:cs typeface="Arial"/>
              </a:defRPr>
            </a:lvl3pPr>
            <a:lvl4pPr marL="13716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4pPr>
            <a:lvl5pPr marL="18288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5pPr>
          </a:lstStyle>
          <a:p>
            <a:pPr lvl="0"/>
            <a:endParaRPr lang="de-DE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93293" y="1023470"/>
            <a:ext cx="4166007" cy="5177117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71308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54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Bild/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0"/>
          <p:cNvSpPr>
            <a:spLocks noGrp="1"/>
          </p:cNvSpPr>
          <p:nvPr>
            <p:ph sz="quarter" idx="14"/>
          </p:nvPr>
        </p:nvSpPr>
        <p:spPr>
          <a:xfrm>
            <a:off x="393294" y="1023471"/>
            <a:ext cx="8471306" cy="43454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5113" indent="-265113">
              <a:lnSpc>
                <a:spcPts val="2400"/>
              </a:lnSpc>
              <a:buClr>
                <a:schemeClr val="accent6"/>
              </a:buClr>
              <a:buSzPct val="130000"/>
              <a:buFont typeface="Lucida Grande"/>
              <a:buChar char="■"/>
              <a:defRPr sz="2000" b="1" i="0">
                <a:latin typeface="+mn-lt"/>
              </a:defRPr>
            </a:lvl1pPr>
            <a:lvl2pPr marL="536575" marR="0" indent="-180975" algn="l" defTabSz="4572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baseline="0">
                <a:latin typeface="Georgia"/>
                <a:cs typeface="Georgia"/>
              </a:defRPr>
            </a:lvl2pPr>
            <a:lvl3pPr marL="914400" indent="0">
              <a:lnSpc>
                <a:spcPts val="2400"/>
              </a:lnSpc>
              <a:buFont typeface="Lucida Grande"/>
              <a:buNone/>
              <a:defRPr sz="1500" b="1" i="0">
                <a:latin typeface="Arial"/>
                <a:cs typeface="Arial"/>
              </a:defRPr>
            </a:lvl3pPr>
            <a:lvl4pPr marL="13716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4pPr>
            <a:lvl5pPr marL="18288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5pPr>
          </a:lstStyle>
          <a:p>
            <a:pPr lvl="0"/>
            <a:endParaRPr lang="de-DE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93293" y="5486400"/>
            <a:ext cx="8471307" cy="822121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100"/>
            </a:lvl2pPr>
          </a:lstStyle>
          <a:p>
            <a:pPr lvl="0"/>
            <a:r>
              <a:rPr lang="de-DE" dirty="0" smtClean="0"/>
              <a:t>Beschriftung ….</a:t>
            </a:r>
          </a:p>
          <a:p>
            <a:pPr lvl="1"/>
            <a:r>
              <a:rPr lang="de-DE" dirty="0" smtClean="0"/>
              <a:t>Zweite Ebene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6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71308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755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/Bild/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93291" y="1023471"/>
            <a:ext cx="8484009" cy="82940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de-DE" dirty="0" smtClean="0"/>
              <a:t>Textplatzhalter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5412414" y="2113016"/>
            <a:ext cx="3228444" cy="3411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-6919" y="4438748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4</a:t>
            </a:r>
            <a:endParaRPr lang="de-DE" dirty="0"/>
          </a:p>
        </p:txBody>
      </p:sp>
      <p:sp>
        <p:nvSpPr>
          <p:cNvPr id="10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84009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26" name="Textplatzhalt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-6919" y="3663504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3</a:t>
            </a:r>
            <a:endParaRPr lang="de-DE" dirty="0"/>
          </a:p>
        </p:txBody>
      </p:sp>
      <p:sp>
        <p:nvSpPr>
          <p:cNvPr id="27" name="Textplatzhalt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-6919" y="2888260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2</a:t>
            </a:r>
            <a:endParaRPr lang="de-DE" dirty="0"/>
          </a:p>
        </p:txBody>
      </p:sp>
      <p:sp>
        <p:nvSpPr>
          <p:cNvPr id="28" name="Textplatzhalt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-6919" y="2113016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1</a:t>
            </a:r>
            <a:endParaRPr lang="de-DE" dirty="0"/>
          </a:p>
        </p:txBody>
      </p:sp>
      <p:sp>
        <p:nvSpPr>
          <p:cNvPr id="30" name="Textplatzhalter 16"/>
          <p:cNvSpPr>
            <a:spLocks noGrp="1"/>
          </p:cNvSpPr>
          <p:nvPr>
            <p:ph type="body" sz="quarter" idx="25" hasCustomPrompt="1"/>
          </p:nvPr>
        </p:nvSpPr>
        <p:spPr>
          <a:xfrm flipH="1">
            <a:off x="5547993" y="5693563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softEdge rad="0"/>
          </a:effectLst>
        </p:spPr>
        <p:txBody>
          <a:bodyPr lIns="252000" anchor="ctr">
            <a:normAutofit/>
          </a:bodyPr>
          <a:lstStyle>
            <a:lvl1pPr marL="0" indent="0" algn="r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4</a:t>
            </a:r>
            <a:endParaRPr lang="de-DE" dirty="0"/>
          </a:p>
        </p:txBody>
      </p:sp>
      <p:sp>
        <p:nvSpPr>
          <p:cNvPr id="31" name="Textplatzhalter 16"/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5547993" y="4918319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softEdge rad="0"/>
          </a:effectLst>
        </p:spPr>
        <p:txBody>
          <a:bodyPr lIns="252000" anchor="ctr">
            <a:normAutofit/>
          </a:bodyPr>
          <a:lstStyle>
            <a:lvl1pPr marL="0" indent="0" algn="r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3</a:t>
            </a:r>
            <a:endParaRPr lang="de-DE" dirty="0"/>
          </a:p>
        </p:txBody>
      </p:sp>
      <p:sp>
        <p:nvSpPr>
          <p:cNvPr id="32" name="Textplatzhalter 16"/>
          <p:cNvSpPr>
            <a:spLocks noGrp="1"/>
          </p:cNvSpPr>
          <p:nvPr>
            <p:ph type="body" sz="quarter" idx="27" hasCustomPrompt="1"/>
          </p:nvPr>
        </p:nvSpPr>
        <p:spPr>
          <a:xfrm flipH="1">
            <a:off x="5547993" y="4143075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softEdge rad="0"/>
          </a:effectLst>
        </p:spPr>
        <p:txBody>
          <a:bodyPr lIns="252000" anchor="ctr">
            <a:normAutofit/>
          </a:bodyPr>
          <a:lstStyle>
            <a:lvl1pPr marL="0" indent="0" algn="r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2</a:t>
            </a:r>
            <a:endParaRPr lang="de-DE" dirty="0"/>
          </a:p>
        </p:txBody>
      </p:sp>
      <p:sp>
        <p:nvSpPr>
          <p:cNvPr id="33" name="Textplatzhalter 16"/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5547993" y="3367831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252000" anchor="ctr">
            <a:normAutofit/>
          </a:bodyPr>
          <a:lstStyle>
            <a:lvl1pPr marL="0" indent="0" algn="r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7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20713" y="1157288"/>
            <a:ext cx="5394193" cy="34655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93700" y="4965700"/>
            <a:ext cx="4689475" cy="57943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22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71309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479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4B1072-BB4D-4F63-9719-90ACF0B3699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5667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WW Inhalt/Text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>
            <a:spLocks noGrp="1"/>
          </p:cNvSpPr>
          <p:nvPr>
            <p:ph idx="1"/>
          </p:nvPr>
        </p:nvSpPr>
        <p:spPr>
          <a:xfrm>
            <a:off x="393292" y="1023471"/>
            <a:ext cx="8471308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069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WW Inhalt/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0"/>
          <p:cNvSpPr>
            <a:spLocks noGrp="1"/>
          </p:cNvSpPr>
          <p:nvPr>
            <p:ph sz="quarter" idx="14"/>
          </p:nvPr>
        </p:nvSpPr>
        <p:spPr>
          <a:xfrm>
            <a:off x="4709044" y="1023470"/>
            <a:ext cx="4155555" cy="51771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5113" indent="-265113">
              <a:lnSpc>
                <a:spcPts val="2400"/>
              </a:lnSpc>
              <a:buClr>
                <a:schemeClr val="accent6"/>
              </a:buClr>
              <a:buSzPct val="130000"/>
              <a:buFont typeface="Lucida Grande"/>
              <a:buChar char="■"/>
              <a:defRPr sz="1500" b="1" i="0">
                <a:latin typeface=""/>
              </a:defRPr>
            </a:lvl1pPr>
            <a:lvl2pPr marL="536575" marR="0" indent="-180975" algn="l" defTabSz="4572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baseline="0">
                <a:latin typeface="Georgia"/>
                <a:cs typeface="Georgia"/>
              </a:defRPr>
            </a:lvl2pPr>
            <a:lvl3pPr marL="914400" indent="0">
              <a:lnSpc>
                <a:spcPts val="2400"/>
              </a:lnSpc>
              <a:buFont typeface="Lucida Grande"/>
              <a:buNone/>
              <a:defRPr sz="1500" b="1" i="0">
                <a:latin typeface="Arial"/>
                <a:cs typeface="Arial"/>
              </a:defRPr>
            </a:lvl3pPr>
            <a:lvl4pPr marL="13716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4pPr>
            <a:lvl5pPr marL="18288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5pPr>
          </a:lstStyle>
          <a:p>
            <a:pPr lvl="0"/>
            <a:endParaRPr lang="de-DE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93293" y="1023470"/>
            <a:ext cx="4166007" cy="5177117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88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WW Inhalt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57275" y="2157755"/>
            <a:ext cx="7365896" cy="479501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6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5006767" y="2827192"/>
            <a:ext cx="3416404" cy="19520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Inhaltsplatzhalter 30"/>
          <p:cNvSpPr>
            <a:spLocks noGrp="1"/>
          </p:cNvSpPr>
          <p:nvPr>
            <p:ph sz="quarter" idx="14"/>
          </p:nvPr>
        </p:nvSpPr>
        <p:spPr>
          <a:xfrm>
            <a:off x="1057275" y="3537310"/>
            <a:ext cx="3515152" cy="177532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5113" indent="-265113">
              <a:lnSpc>
                <a:spcPts val="2400"/>
              </a:lnSpc>
              <a:buClr>
                <a:schemeClr val="accent6"/>
              </a:buClr>
              <a:buSzPct val="130000"/>
              <a:buFont typeface="Lucida Grande"/>
              <a:buChar char="■"/>
              <a:defRPr sz="1500" b="1" i="0">
                <a:latin typeface=""/>
              </a:defRPr>
            </a:lvl1pPr>
            <a:lvl2pPr marL="536575" marR="0" indent="-180975" algn="l" defTabSz="4572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baseline="0">
                <a:latin typeface="Georgia"/>
                <a:cs typeface="Georgia"/>
              </a:defRPr>
            </a:lvl2pPr>
            <a:lvl3pPr marL="914400" indent="0">
              <a:lnSpc>
                <a:spcPts val="2400"/>
              </a:lnSpc>
              <a:buFont typeface="Lucida Grande"/>
              <a:buNone/>
              <a:defRPr sz="1500" b="1" i="0">
                <a:latin typeface="Arial"/>
                <a:cs typeface="Arial"/>
              </a:defRPr>
            </a:lvl3pPr>
            <a:lvl4pPr marL="13716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4pPr>
            <a:lvl5pPr marL="18288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5pPr>
          </a:lstStyle>
          <a:p>
            <a:pPr lvl="0"/>
            <a:endParaRPr lang="de-DE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057275" y="2827192"/>
            <a:ext cx="3514725" cy="621352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5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057702" y="5374390"/>
            <a:ext cx="3514725" cy="621352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5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2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460350" y="4818692"/>
            <a:ext cx="2335805" cy="281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Titel Name Nachname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WW Inhalt Text, Bild,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57275" y="2157755"/>
            <a:ext cx="7365896" cy="82940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de-DE" dirty="0" smtClean="0"/>
              <a:t>Praxisnähe und Anwendungsorientierung in unseren Qualifikations- und Weiterbildungsangeboten: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5745479" y="3400730"/>
            <a:ext cx="2677691" cy="2337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57275" y="3400730"/>
            <a:ext cx="3108955" cy="309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1</a:t>
            </a:r>
            <a:endParaRPr lang="de-DE" dirty="0"/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057275" y="4071510"/>
            <a:ext cx="3108955" cy="309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2</a:t>
            </a:r>
            <a:endParaRPr lang="de-DE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1057275" y="4745404"/>
            <a:ext cx="3108955" cy="309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3</a:t>
            </a:r>
            <a:endParaRPr lang="de-DE" dirty="0"/>
          </a:p>
        </p:txBody>
      </p:sp>
      <p:sp>
        <p:nvSpPr>
          <p:cNvPr id="13" name="Titelplatzhalter 2"/>
          <p:cNvSpPr>
            <a:spLocks noGrp="1"/>
          </p:cNvSpPr>
          <p:nvPr>
            <p:ph type="title"/>
          </p:nvPr>
        </p:nvSpPr>
        <p:spPr>
          <a:xfrm>
            <a:off x="1056848" y="182921"/>
            <a:ext cx="7164000" cy="12572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  <a:endParaRPr lang="de-DE" dirty="0"/>
          </a:p>
        </p:txBody>
      </p:sp>
      <p:sp>
        <p:nvSpPr>
          <p:cNvPr id="9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1072515" y="5370244"/>
            <a:ext cx="3108955" cy="3092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72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93290" y="1023471"/>
            <a:ext cx="8499039" cy="5177117"/>
          </a:xfrm>
        </p:spPr>
        <p:txBody>
          <a:bodyPr/>
          <a:lstStyle>
            <a:lvl1pPr>
              <a:lnSpc>
                <a:spcPct val="150000"/>
              </a:lnSpc>
              <a:defRPr baseline="0"/>
            </a:lvl1pPr>
            <a:lvl2pPr>
              <a:defRPr baseline="0"/>
            </a:lvl2pPr>
            <a:lvl3pPr>
              <a:defRPr/>
            </a:lvl3pPr>
          </a:lstStyle>
          <a:p>
            <a:pPr lvl="0"/>
            <a:r>
              <a:rPr lang="de-DE" dirty="0" smtClean="0"/>
              <a:t>Punkt 1</a:t>
            </a:r>
          </a:p>
          <a:p>
            <a:pPr lvl="1"/>
            <a:r>
              <a:rPr lang="de-DE" dirty="0" smtClean="0"/>
              <a:t>Unterpunkt a</a:t>
            </a:r>
          </a:p>
          <a:p>
            <a:pPr lvl="1"/>
            <a:r>
              <a:rPr lang="de-DE" dirty="0" smtClean="0"/>
              <a:t>Unterpunkt b</a:t>
            </a:r>
          </a:p>
          <a:p>
            <a:pPr lvl="2"/>
            <a:r>
              <a:rPr lang="de-DE" dirty="0" smtClean="0"/>
              <a:t>I</a:t>
            </a:r>
          </a:p>
          <a:p>
            <a:pPr lvl="2"/>
            <a:r>
              <a:rPr lang="de-DE" dirty="0" smtClean="0"/>
              <a:t>II	</a:t>
            </a:r>
          </a:p>
          <a:p>
            <a:pPr lvl="0"/>
            <a:r>
              <a:rPr lang="de-DE" dirty="0" smtClean="0"/>
              <a:t>Punkt 2</a:t>
            </a:r>
          </a:p>
          <a:p>
            <a:pPr lvl="0"/>
            <a:r>
              <a:rPr lang="de-DE" dirty="0" smtClean="0"/>
              <a:t>Punkt 3</a:t>
            </a:r>
          </a:p>
          <a:p>
            <a:pPr lvl="0"/>
            <a:r>
              <a:rPr lang="de-DE" dirty="0" smtClean="0"/>
              <a:t>…</a:t>
            </a:r>
          </a:p>
        </p:txBody>
      </p:sp>
      <p:sp>
        <p:nvSpPr>
          <p:cNvPr id="5" name="Titelplatzhalter 2"/>
          <p:cNvSpPr>
            <a:spLocks noGrp="1"/>
          </p:cNvSpPr>
          <p:nvPr>
            <p:ph type="title" hasCustomPrompt="1"/>
          </p:nvPr>
        </p:nvSpPr>
        <p:spPr>
          <a:xfrm>
            <a:off x="393291" y="182922"/>
            <a:ext cx="8499039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Übersicht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>
            <a:spLocks noGrp="1"/>
          </p:cNvSpPr>
          <p:nvPr>
            <p:ph idx="1"/>
          </p:nvPr>
        </p:nvSpPr>
        <p:spPr>
          <a:xfrm>
            <a:off x="393292" y="1023471"/>
            <a:ext cx="8471308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71309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721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0"/>
          <p:cNvSpPr>
            <a:spLocks noGrp="1"/>
          </p:cNvSpPr>
          <p:nvPr>
            <p:ph sz="quarter" idx="14"/>
          </p:nvPr>
        </p:nvSpPr>
        <p:spPr>
          <a:xfrm>
            <a:off x="4709044" y="1023470"/>
            <a:ext cx="4155555" cy="51771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5113" indent="-265113">
              <a:lnSpc>
                <a:spcPts val="2400"/>
              </a:lnSpc>
              <a:buClr>
                <a:schemeClr val="accent6"/>
              </a:buClr>
              <a:buSzPct val="130000"/>
              <a:buFont typeface="Lucida Grande"/>
              <a:buChar char="■"/>
              <a:defRPr sz="2000" b="1" i="0">
                <a:latin typeface="+mn-lt"/>
              </a:defRPr>
            </a:lvl1pPr>
            <a:lvl2pPr marL="536575" marR="0" indent="-180975" algn="l" defTabSz="4572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baseline="0">
                <a:latin typeface="Georgia"/>
                <a:cs typeface="Georgia"/>
              </a:defRPr>
            </a:lvl2pPr>
            <a:lvl3pPr marL="914400" indent="0">
              <a:lnSpc>
                <a:spcPts val="2400"/>
              </a:lnSpc>
              <a:buFont typeface="Lucida Grande"/>
              <a:buNone/>
              <a:defRPr sz="1500" b="1" i="0">
                <a:latin typeface="Arial"/>
                <a:cs typeface="Arial"/>
              </a:defRPr>
            </a:lvl3pPr>
            <a:lvl4pPr marL="13716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4pPr>
            <a:lvl5pPr marL="18288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5pPr>
          </a:lstStyle>
          <a:p>
            <a:pPr lvl="0"/>
            <a:endParaRPr lang="de-DE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93293" y="1023470"/>
            <a:ext cx="4166007" cy="5177117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71308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171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Bild/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0"/>
          <p:cNvSpPr>
            <a:spLocks noGrp="1"/>
          </p:cNvSpPr>
          <p:nvPr>
            <p:ph sz="quarter" idx="14"/>
          </p:nvPr>
        </p:nvSpPr>
        <p:spPr>
          <a:xfrm>
            <a:off x="393294" y="1023471"/>
            <a:ext cx="8471306" cy="43454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5113" indent="-265113">
              <a:lnSpc>
                <a:spcPts val="2400"/>
              </a:lnSpc>
              <a:buClr>
                <a:schemeClr val="accent6"/>
              </a:buClr>
              <a:buSzPct val="130000"/>
              <a:buFont typeface="Lucida Grande"/>
              <a:buChar char="■"/>
              <a:defRPr sz="2000" b="1" i="0">
                <a:latin typeface="+mn-lt"/>
              </a:defRPr>
            </a:lvl1pPr>
            <a:lvl2pPr marL="536575" marR="0" indent="-180975" algn="l" defTabSz="4572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baseline="0">
                <a:latin typeface="Georgia"/>
                <a:cs typeface="Georgia"/>
              </a:defRPr>
            </a:lvl2pPr>
            <a:lvl3pPr marL="914400" indent="0">
              <a:lnSpc>
                <a:spcPts val="2400"/>
              </a:lnSpc>
              <a:buFont typeface="Lucida Grande"/>
              <a:buNone/>
              <a:defRPr sz="1500" b="1" i="0">
                <a:latin typeface="Arial"/>
                <a:cs typeface="Arial"/>
              </a:defRPr>
            </a:lvl3pPr>
            <a:lvl4pPr marL="13716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4pPr>
            <a:lvl5pPr marL="18288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5pPr>
          </a:lstStyle>
          <a:p>
            <a:pPr lvl="0"/>
            <a:endParaRPr lang="de-DE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93293" y="5486400"/>
            <a:ext cx="8471307" cy="822121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100"/>
            </a:lvl2pPr>
          </a:lstStyle>
          <a:p>
            <a:pPr lvl="0"/>
            <a:r>
              <a:rPr lang="de-DE" dirty="0" smtClean="0"/>
              <a:t>Beschriftung ….</a:t>
            </a:r>
          </a:p>
          <a:p>
            <a:pPr lvl="1"/>
            <a:r>
              <a:rPr lang="de-DE" dirty="0" smtClean="0"/>
              <a:t>Zweite Ebene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6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71308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60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Inhalt/Text/Bild/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93291" y="1023471"/>
            <a:ext cx="8484009" cy="82940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de-DE" dirty="0" smtClean="0"/>
              <a:t>Textplatzhalter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5412414" y="2113016"/>
            <a:ext cx="3228444" cy="3411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-6919" y="4438748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4</a:t>
            </a:r>
            <a:endParaRPr lang="de-DE" dirty="0"/>
          </a:p>
        </p:txBody>
      </p:sp>
      <p:sp>
        <p:nvSpPr>
          <p:cNvPr id="10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84009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26" name="Textplatzhalt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-6919" y="3663504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3</a:t>
            </a:r>
            <a:endParaRPr lang="de-DE" dirty="0"/>
          </a:p>
        </p:txBody>
      </p:sp>
      <p:sp>
        <p:nvSpPr>
          <p:cNvPr id="27" name="Textplatzhalt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-6919" y="2888260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2</a:t>
            </a:r>
            <a:endParaRPr lang="de-DE" dirty="0"/>
          </a:p>
        </p:txBody>
      </p:sp>
      <p:sp>
        <p:nvSpPr>
          <p:cNvPr id="28" name="Textplatzhalt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-6919" y="2113016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1</a:t>
            </a:r>
            <a:endParaRPr lang="de-DE" dirty="0"/>
          </a:p>
        </p:txBody>
      </p:sp>
      <p:sp>
        <p:nvSpPr>
          <p:cNvPr id="30" name="Textplatzhalter 16"/>
          <p:cNvSpPr>
            <a:spLocks noGrp="1"/>
          </p:cNvSpPr>
          <p:nvPr>
            <p:ph type="body" sz="quarter" idx="25" hasCustomPrompt="1"/>
          </p:nvPr>
        </p:nvSpPr>
        <p:spPr>
          <a:xfrm flipH="1">
            <a:off x="5547993" y="5693563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softEdge rad="0"/>
          </a:effectLst>
        </p:spPr>
        <p:txBody>
          <a:bodyPr lIns="252000" anchor="ctr">
            <a:normAutofit/>
          </a:bodyPr>
          <a:lstStyle>
            <a:lvl1pPr marL="0" indent="0" algn="r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4</a:t>
            </a:r>
            <a:endParaRPr lang="de-DE" dirty="0"/>
          </a:p>
        </p:txBody>
      </p:sp>
      <p:sp>
        <p:nvSpPr>
          <p:cNvPr id="31" name="Textplatzhalter 16"/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5547993" y="4918319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softEdge rad="0"/>
          </a:effectLst>
        </p:spPr>
        <p:txBody>
          <a:bodyPr lIns="252000" anchor="ctr">
            <a:normAutofit/>
          </a:bodyPr>
          <a:lstStyle>
            <a:lvl1pPr marL="0" indent="0" algn="r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3</a:t>
            </a:r>
            <a:endParaRPr lang="de-DE" dirty="0"/>
          </a:p>
        </p:txBody>
      </p:sp>
      <p:sp>
        <p:nvSpPr>
          <p:cNvPr id="32" name="Textplatzhalter 16"/>
          <p:cNvSpPr>
            <a:spLocks noGrp="1"/>
          </p:cNvSpPr>
          <p:nvPr>
            <p:ph type="body" sz="quarter" idx="27" hasCustomPrompt="1"/>
          </p:nvPr>
        </p:nvSpPr>
        <p:spPr>
          <a:xfrm flipH="1">
            <a:off x="5547993" y="4143075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softEdge rad="0"/>
          </a:effectLst>
        </p:spPr>
        <p:txBody>
          <a:bodyPr lIns="252000" anchor="ctr">
            <a:normAutofit/>
          </a:bodyPr>
          <a:lstStyle>
            <a:lvl1pPr marL="0" indent="0" algn="r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2</a:t>
            </a:r>
            <a:endParaRPr lang="de-DE" dirty="0"/>
          </a:p>
        </p:txBody>
      </p:sp>
      <p:sp>
        <p:nvSpPr>
          <p:cNvPr id="33" name="Textplatzhalter 16"/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5547993" y="3367831"/>
            <a:ext cx="3600000" cy="612000"/>
          </a:xfrm>
          <a:custGeom>
            <a:avLst/>
            <a:gdLst>
              <a:gd name="connsiteX0" fmla="*/ 0 w 3772512"/>
              <a:gd name="connsiteY0" fmla="*/ 0 h 309237"/>
              <a:gd name="connsiteX1" fmla="*/ 3772512 w 3772512"/>
              <a:gd name="connsiteY1" fmla="*/ 0 h 309237"/>
              <a:gd name="connsiteX2" fmla="*/ 3772512 w 3772512"/>
              <a:gd name="connsiteY2" fmla="*/ 309237 h 309237"/>
              <a:gd name="connsiteX3" fmla="*/ 0 w 3772512"/>
              <a:gd name="connsiteY3" fmla="*/ 309237 h 309237"/>
              <a:gd name="connsiteX4" fmla="*/ 0 w 3772512"/>
              <a:gd name="connsiteY4" fmla="*/ 0 h 309237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72512 w 3772512"/>
              <a:gd name="connsiteY2" fmla="*/ 544129 h 544129"/>
              <a:gd name="connsiteX3" fmla="*/ 0 w 3772512"/>
              <a:gd name="connsiteY3" fmla="*/ 309237 h 544129"/>
              <a:gd name="connsiteX4" fmla="*/ 0 w 3772512"/>
              <a:gd name="connsiteY4" fmla="*/ 0 h 544129"/>
              <a:gd name="connsiteX0" fmla="*/ 0 w 3772512"/>
              <a:gd name="connsiteY0" fmla="*/ 0 h 544129"/>
              <a:gd name="connsiteX1" fmla="*/ 3772512 w 3772512"/>
              <a:gd name="connsiteY1" fmla="*/ 0 h 544129"/>
              <a:gd name="connsiteX2" fmla="*/ 3767647 w 3772512"/>
              <a:gd name="connsiteY2" fmla="*/ 261882 h 544129"/>
              <a:gd name="connsiteX3" fmla="*/ 3772512 w 3772512"/>
              <a:gd name="connsiteY3" fmla="*/ 544129 h 544129"/>
              <a:gd name="connsiteX4" fmla="*/ 0 w 3772512"/>
              <a:gd name="connsiteY4" fmla="*/ 309237 h 544129"/>
              <a:gd name="connsiteX5" fmla="*/ 0 w 3772512"/>
              <a:gd name="connsiteY5" fmla="*/ 0 h 544129"/>
              <a:gd name="connsiteX0" fmla="*/ 0 w 4044491"/>
              <a:gd name="connsiteY0" fmla="*/ 0 h 544129"/>
              <a:gd name="connsiteX1" fmla="*/ 3772512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168505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044491"/>
              <a:gd name="connsiteY0" fmla="*/ 0 h 544129"/>
              <a:gd name="connsiteX1" fmla="*/ 3755734 w 4044491"/>
              <a:gd name="connsiteY1" fmla="*/ 0 h 544129"/>
              <a:gd name="connsiteX2" fmla="*/ 4044484 w 4044491"/>
              <a:gd name="connsiteY2" fmla="*/ 270271 h 544129"/>
              <a:gd name="connsiteX3" fmla="*/ 3772512 w 4044491"/>
              <a:gd name="connsiteY3" fmla="*/ 544129 h 544129"/>
              <a:gd name="connsiteX4" fmla="*/ 0 w 4044491"/>
              <a:gd name="connsiteY4" fmla="*/ 309237 h 544129"/>
              <a:gd name="connsiteX5" fmla="*/ 0 w 4044491"/>
              <a:gd name="connsiteY5" fmla="*/ 0 h 544129"/>
              <a:gd name="connsiteX0" fmla="*/ 0 w 4589771"/>
              <a:gd name="connsiteY0" fmla="*/ 0 h 544129"/>
              <a:gd name="connsiteX1" fmla="*/ 3755734 w 4589771"/>
              <a:gd name="connsiteY1" fmla="*/ 0 h 544129"/>
              <a:gd name="connsiteX2" fmla="*/ 4589769 w 4589771"/>
              <a:gd name="connsiteY2" fmla="*/ 320605 h 544129"/>
              <a:gd name="connsiteX3" fmla="*/ 3772512 w 4589771"/>
              <a:gd name="connsiteY3" fmla="*/ 544129 h 544129"/>
              <a:gd name="connsiteX4" fmla="*/ 0 w 4589771"/>
              <a:gd name="connsiteY4" fmla="*/ 309237 h 544129"/>
              <a:gd name="connsiteX5" fmla="*/ 0 w 4589771"/>
              <a:gd name="connsiteY5" fmla="*/ 0 h 544129"/>
              <a:gd name="connsiteX0" fmla="*/ 0 w 4547826"/>
              <a:gd name="connsiteY0" fmla="*/ 0 h 544129"/>
              <a:gd name="connsiteX1" fmla="*/ 3755734 w 4547826"/>
              <a:gd name="connsiteY1" fmla="*/ 0 h 544129"/>
              <a:gd name="connsiteX2" fmla="*/ 4547824 w 4547826"/>
              <a:gd name="connsiteY2" fmla="*/ 320605 h 544129"/>
              <a:gd name="connsiteX3" fmla="*/ 3772512 w 4547826"/>
              <a:gd name="connsiteY3" fmla="*/ 544129 h 544129"/>
              <a:gd name="connsiteX4" fmla="*/ 0 w 4547826"/>
              <a:gd name="connsiteY4" fmla="*/ 309237 h 544129"/>
              <a:gd name="connsiteX5" fmla="*/ 0 w 4547826"/>
              <a:gd name="connsiteY5" fmla="*/ 0 h 544129"/>
              <a:gd name="connsiteX0" fmla="*/ 0 w 4581382"/>
              <a:gd name="connsiteY0" fmla="*/ 0 h 544129"/>
              <a:gd name="connsiteX1" fmla="*/ 3755734 w 4581382"/>
              <a:gd name="connsiteY1" fmla="*/ 0 h 544129"/>
              <a:gd name="connsiteX2" fmla="*/ 4581380 w 4581382"/>
              <a:gd name="connsiteY2" fmla="*/ 320605 h 544129"/>
              <a:gd name="connsiteX3" fmla="*/ 3772512 w 4581382"/>
              <a:gd name="connsiteY3" fmla="*/ 544129 h 544129"/>
              <a:gd name="connsiteX4" fmla="*/ 0 w 4581382"/>
              <a:gd name="connsiteY4" fmla="*/ 309237 h 544129"/>
              <a:gd name="connsiteX5" fmla="*/ 0 w 4581382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0 w 4581380"/>
              <a:gd name="connsiteY4" fmla="*/ 309237 h 544129"/>
              <a:gd name="connsiteX5" fmla="*/ 0 w 4581380"/>
              <a:gd name="connsiteY5" fmla="*/ 0 h 544129"/>
              <a:gd name="connsiteX0" fmla="*/ 8406 w 4589786"/>
              <a:gd name="connsiteY0" fmla="*/ 0 h 544129"/>
              <a:gd name="connsiteX1" fmla="*/ 3764140 w 4589786"/>
              <a:gd name="connsiteY1" fmla="*/ 0 h 544129"/>
              <a:gd name="connsiteX2" fmla="*/ 4589786 w 4589786"/>
              <a:gd name="connsiteY2" fmla="*/ 320605 h 544129"/>
              <a:gd name="connsiteX3" fmla="*/ 3780918 w 4589786"/>
              <a:gd name="connsiteY3" fmla="*/ 544129 h 544129"/>
              <a:gd name="connsiteX4" fmla="*/ 0 w 4589786"/>
              <a:gd name="connsiteY4" fmla="*/ 518079 h 544129"/>
              <a:gd name="connsiteX5" fmla="*/ 8406 w 4589786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9994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6315 w 4581380"/>
              <a:gd name="connsiteY4" fmla="*/ 521345 h 544129"/>
              <a:gd name="connsiteX5" fmla="*/ 0 w 4581380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5 w 4581380"/>
              <a:gd name="connsiteY4" fmla="*/ 521345 h 544129"/>
              <a:gd name="connsiteX5" fmla="*/ 0 w 4581380"/>
              <a:gd name="connsiteY5" fmla="*/ 0 h 544129"/>
              <a:gd name="connsiteX0" fmla="*/ 4806 w 4586186"/>
              <a:gd name="connsiteY0" fmla="*/ 0 h 557260"/>
              <a:gd name="connsiteX1" fmla="*/ 3760540 w 4586186"/>
              <a:gd name="connsiteY1" fmla="*/ 0 h 557260"/>
              <a:gd name="connsiteX2" fmla="*/ 4586186 w 4586186"/>
              <a:gd name="connsiteY2" fmla="*/ 320605 h 557260"/>
              <a:gd name="connsiteX3" fmla="*/ 3777318 w 4586186"/>
              <a:gd name="connsiteY3" fmla="*/ 544129 h 557260"/>
              <a:gd name="connsiteX4" fmla="*/ 82 w 4586186"/>
              <a:gd name="connsiteY4" fmla="*/ 557260 h 557260"/>
              <a:gd name="connsiteX5" fmla="*/ 4806 w 4586186"/>
              <a:gd name="connsiteY5" fmla="*/ 0 h 557260"/>
              <a:gd name="connsiteX0" fmla="*/ 1217 w 4582597"/>
              <a:gd name="connsiteY0" fmla="*/ 0 h 544129"/>
              <a:gd name="connsiteX1" fmla="*/ 3756951 w 4582597"/>
              <a:gd name="connsiteY1" fmla="*/ 0 h 544129"/>
              <a:gd name="connsiteX2" fmla="*/ 4582597 w 4582597"/>
              <a:gd name="connsiteY2" fmla="*/ 320605 h 544129"/>
              <a:gd name="connsiteX3" fmla="*/ 3773729 w 4582597"/>
              <a:gd name="connsiteY3" fmla="*/ 544129 h 544129"/>
              <a:gd name="connsiteX4" fmla="*/ 173 w 4582597"/>
              <a:gd name="connsiteY4" fmla="*/ 527875 h 544129"/>
              <a:gd name="connsiteX5" fmla="*/ 1217 w 4582597"/>
              <a:gd name="connsiteY5" fmla="*/ 0 h 544129"/>
              <a:gd name="connsiteX0" fmla="*/ 0 w 4581380"/>
              <a:gd name="connsiteY0" fmla="*/ 0 h 544129"/>
              <a:gd name="connsiteX1" fmla="*/ 3755734 w 4581380"/>
              <a:gd name="connsiteY1" fmla="*/ 0 h 544129"/>
              <a:gd name="connsiteX2" fmla="*/ 4581380 w 4581380"/>
              <a:gd name="connsiteY2" fmla="*/ 320605 h 544129"/>
              <a:gd name="connsiteX3" fmla="*/ 3772512 w 4581380"/>
              <a:gd name="connsiteY3" fmla="*/ 544129 h 544129"/>
              <a:gd name="connsiteX4" fmla="*/ 2636 w 4581380"/>
              <a:gd name="connsiteY4" fmla="*/ 527875 h 544129"/>
              <a:gd name="connsiteX5" fmla="*/ 0 w 4581380"/>
              <a:gd name="connsiteY5" fmla="*/ 0 h 544129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377987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54086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62125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3755734 w 4581380"/>
              <a:gd name="connsiteY1" fmla="*/ 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320605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0 h 527875"/>
              <a:gd name="connsiteX1" fmla="*/ 4274154 w 4581380"/>
              <a:gd name="connsiteY1" fmla="*/ 3460 h 527875"/>
              <a:gd name="connsiteX2" fmla="*/ 4581380 w 4581380"/>
              <a:gd name="connsiteY2" fmla="*/ 279094 h 527875"/>
              <a:gd name="connsiteX3" fmla="*/ 4274182 w 4581380"/>
              <a:gd name="connsiteY3" fmla="*/ 527804 h 527875"/>
              <a:gd name="connsiteX4" fmla="*/ 2636 w 4581380"/>
              <a:gd name="connsiteY4" fmla="*/ 527875 h 527875"/>
              <a:gd name="connsiteX5" fmla="*/ 0 w 4581380"/>
              <a:gd name="connsiteY5" fmla="*/ 0 h 527875"/>
              <a:gd name="connsiteX0" fmla="*/ 0 w 4581380"/>
              <a:gd name="connsiteY0" fmla="*/ 3459 h 531334"/>
              <a:gd name="connsiteX1" fmla="*/ 4274154 w 4581380"/>
              <a:gd name="connsiteY1" fmla="*/ 0 h 531334"/>
              <a:gd name="connsiteX2" fmla="*/ 4581380 w 4581380"/>
              <a:gd name="connsiteY2" fmla="*/ 282553 h 531334"/>
              <a:gd name="connsiteX3" fmla="*/ 4274182 w 4581380"/>
              <a:gd name="connsiteY3" fmla="*/ 531263 h 531334"/>
              <a:gd name="connsiteX4" fmla="*/ 2636 w 4581380"/>
              <a:gd name="connsiteY4" fmla="*/ 531334 h 531334"/>
              <a:gd name="connsiteX5" fmla="*/ 0 w 4581380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871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5635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72176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3459 h 531334"/>
              <a:gd name="connsiteX1" fmla="*/ 4274154 w 4585398"/>
              <a:gd name="connsiteY1" fmla="*/ 0 h 531334"/>
              <a:gd name="connsiteX2" fmla="*/ 4585398 w 4585398"/>
              <a:gd name="connsiteY2" fmla="*/ 265257 h 531334"/>
              <a:gd name="connsiteX3" fmla="*/ 4274182 w 4585398"/>
              <a:gd name="connsiteY3" fmla="*/ 531263 h 531334"/>
              <a:gd name="connsiteX4" fmla="*/ 2636 w 4585398"/>
              <a:gd name="connsiteY4" fmla="*/ 531334 h 531334"/>
              <a:gd name="connsiteX5" fmla="*/ 0 w 4585398"/>
              <a:gd name="connsiteY5" fmla="*/ 3459 h 531334"/>
              <a:gd name="connsiteX0" fmla="*/ 0 w 4585398"/>
              <a:gd name="connsiteY0" fmla="*/ 0 h 527875"/>
              <a:gd name="connsiteX1" fmla="*/ 4274155 w 4585398"/>
              <a:gd name="connsiteY1" fmla="*/ 1442 h 527875"/>
              <a:gd name="connsiteX2" fmla="*/ 4585398 w 4585398"/>
              <a:gd name="connsiteY2" fmla="*/ 261798 h 527875"/>
              <a:gd name="connsiteX3" fmla="*/ 4274182 w 4585398"/>
              <a:gd name="connsiteY3" fmla="*/ 527804 h 527875"/>
              <a:gd name="connsiteX4" fmla="*/ 2636 w 4585398"/>
              <a:gd name="connsiteY4" fmla="*/ 527875 h 527875"/>
              <a:gd name="connsiteX5" fmla="*/ 0 w 4585398"/>
              <a:gd name="connsiteY5" fmla="*/ 0 h 527875"/>
              <a:gd name="connsiteX0" fmla="*/ 0 w 4585398"/>
              <a:gd name="connsiteY0" fmla="*/ 2320 h 526433"/>
              <a:gd name="connsiteX1" fmla="*/ 4274155 w 4585398"/>
              <a:gd name="connsiteY1" fmla="*/ 0 h 526433"/>
              <a:gd name="connsiteX2" fmla="*/ 4585398 w 4585398"/>
              <a:gd name="connsiteY2" fmla="*/ 260356 h 526433"/>
              <a:gd name="connsiteX3" fmla="*/ 4274182 w 4585398"/>
              <a:gd name="connsiteY3" fmla="*/ 526362 h 526433"/>
              <a:gd name="connsiteX4" fmla="*/ 2636 w 4585398"/>
              <a:gd name="connsiteY4" fmla="*/ 526433 h 526433"/>
              <a:gd name="connsiteX5" fmla="*/ 0 w 4585398"/>
              <a:gd name="connsiteY5" fmla="*/ 2320 h 526433"/>
              <a:gd name="connsiteX0" fmla="*/ 0 w 4585398"/>
              <a:gd name="connsiteY0" fmla="*/ 439 h 524552"/>
              <a:gd name="connsiteX1" fmla="*/ 4274156 w 4585398"/>
              <a:gd name="connsiteY1" fmla="*/ 0 h 524552"/>
              <a:gd name="connsiteX2" fmla="*/ 4585398 w 4585398"/>
              <a:gd name="connsiteY2" fmla="*/ 258475 h 524552"/>
              <a:gd name="connsiteX3" fmla="*/ 4274182 w 4585398"/>
              <a:gd name="connsiteY3" fmla="*/ 524481 h 524552"/>
              <a:gd name="connsiteX4" fmla="*/ 2636 w 4585398"/>
              <a:gd name="connsiteY4" fmla="*/ 524552 h 524552"/>
              <a:gd name="connsiteX5" fmla="*/ 0 w 4585398"/>
              <a:gd name="connsiteY5" fmla="*/ 439 h 52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5398" h="524552">
                <a:moveTo>
                  <a:pt x="0" y="439"/>
                </a:moveTo>
                <a:lnTo>
                  <a:pt x="4274156" y="0"/>
                </a:lnTo>
                <a:lnTo>
                  <a:pt x="4585398" y="258475"/>
                </a:lnTo>
                <a:lnTo>
                  <a:pt x="4274182" y="524481"/>
                </a:lnTo>
                <a:lnTo>
                  <a:pt x="2636" y="524552"/>
                </a:lnTo>
                <a:cubicBezTo>
                  <a:pt x="1758" y="350770"/>
                  <a:pt x="878" y="174221"/>
                  <a:pt x="0" y="4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252000" anchor="ctr">
            <a:normAutofit/>
          </a:bodyPr>
          <a:lstStyle>
            <a:lvl1pPr marL="0" indent="0" algn="r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31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20713" y="1157288"/>
            <a:ext cx="5394193" cy="34655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393700" y="4965700"/>
            <a:ext cx="4689475" cy="57943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11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97D6FD-70AF-4BE2-A327-1670599EC17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72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71309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310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WW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71309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667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WW Inhalt/Text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>
            <a:spLocks noGrp="1"/>
          </p:cNvSpPr>
          <p:nvPr>
            <p:ph idx="1"/>
          </p:nvPr>
        </p:nvSpPr>
        <p:spPr>
          <a:xfrm>
            <a:off x="393292" y="1023471"/>
            <a:ext cx="8471308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562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WW Inhalt/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30"/>
          <p:cNvSpPr>
            <a:spLocks noGrp="1"/>
          </p:cNvSpPr>
          <p:nvPr>
            <p:ph sz="quarter" idx="14"/>
          </p:nvPr>
        </p:nvSpPr>
        <p:spPr>
          <a:xfrm>
            <a:off x="4709044" y="1023470"/>
            <a:ext cx="4155555" cy="517711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5113" indent="-265113">
              <a:lnSpc>
                <a:spcPts val="2400"/>
              </a:lnSpc>
              <a:buClr>
                <a:schemeClr val="accent6"/>
              </a:buClr>
              <a:buSzPct val="130000"/>
              <a:buFont typeface="Lucida Grande"/>
              <a:buChar char="■"/>
              <a:defRPr sz="1500" b="1" i="0">
                <a:latin typeface=""/>
              </a:defRPr>
            </a:lvl1pPr>
            <a:lvl2pPr marL="536575" marR="0" indent="-180975" algn="l" defTabSz="4572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baseline="0">
                <a:latin typeface="Georgia"/>
                <a:cs typeface="Georgia"/>
              </a:defRPr>
            </a:lvl2pPr>
            <a:lvl3pPr marL="914400" indent="0">
              <a:lnSpc>
                <a:spcPts val="2400"/>
              </a:lnSpc>
              <a:buFont typeface="Lucida Grande"/>
              <a:buNone/>
              <a:defRPr sz="1500" b="1" i="0">
                <a:latin typeface="Arial"/>
                <a:cs typeface="Arial"/>
              </a:defRPr>
            </a:lvl3pPr>
            <a:lvl4pPr marL="13716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4pPr>
            <a:lvl5pPr marL="18288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5pPr>
          </a:lstStyle>
          <a:p>
            <a:pPr lvl="0"/>
            <a:endParaRPr lang="de-DE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93293" y="1023470"/>
            <a:ext cx="4166007" cy="5177117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043557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34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WW Inhalt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57275" y="2157755"/>
            <a:ext cx="7365896" cy="479501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6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5006767" y="2827192"/>
            <a:ext cx="3416404" cy="19520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Inhaltsplatzhalter 30"/>
          <p:cNvSpPr>
            <a:spLocks noGrp="1"/>
          </p:cNvSpPr>
          <p:nvPr>
            <p:ph sz="quarter" idx="14"/>
          </p:nvPr>
        </p:nvSpPr>
        <p:spPr>
          <a:xfrm>
            <a:off x="1057275" y="3537310"/>
            <a:ext cx="3515152" cy="177532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5113" indent="-265113">
              <a:lnSpc>
                <a:spcPts val="2400"/>
              </a:lnSpc>
              <a:buClr>
                <a:schemeClr val="accent6"/>
              </a:buClr>
              <a:buSzPct val="130000"/>
              <a:buFont typeface="Lucida Grande"/>
              <a:buChar char="■"/>
              <a:defRPr sz="1500" b="1" i="0">
                <a:latin typeface=""/>
              </a:defRPr>
            </a:lvl1pPr>
            <a:lvl2pPr marL="536575" marR="0" indent="-180975" algn="l" defTabSz="4572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 b="0" i="0" baseline="0">
                <a:latin typeface="Georgia"/>
                <a:cs typeface="Georgia"/>
              </a:defRPr>
            </a:lvl2pPr>
            <a:lvl3pPr marL="914400" indent="0">
              <a:lnSpc>
                <a:spcPts val="2400"/>
              </a:lnSpc>
              <a:buFont typeface="Lucida Grande"/>
              <a:buNone/>
              <a:defRPr sz="1500" b="1" i="0">
                <a:latin typeface="Arial"/>
                <a:cs typeface="Arial"/>
              </a:defRPr>
            </a:lvl3pPr>
            <a:lvl4pPr marL="13716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4pPr>
            <a:lvl5pPr marL="1828800" indent="0">
              <a:lnSpc>
                <a:spcPts val="2400"/>
              </a:lnSpc>
              <a:buFont typeface="Lucida Grande"/>
              <a:buNone/>
              <a:defRPr sz="1500" b="0" i="0">
                <a:latin typeface="Arial"/>
                <a:cs typeface="Arial"/>
              </a:defRPr>
            </a:lvl5pPr>
          </a:lstStyle>
          <a:p>
            <a:pPr lvl="0"/>
            <a:endParaRPr lang="de-DE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057275" y="2827192"/>
            <a:ext cx="3514725" cy="621352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5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1057702" y="5374390"/>
            <a:ext cx="3514725" cy="621352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5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2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460350" y="4818692"/>
            <a:ext cx="2335805" cy="281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Titel Name Nachname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309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WW Inhalt Text, Bild,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57275" y="2157755"/>
            <a:ext cx="7365896" cy="82940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 b="1" baseline="0">
                <a:latin typeface="Arial"/>
                <a:cs typeface="Arial"/>
              </a:defRPr>
            </a:lvl1pPr>
            <a:lvl2pPr marL="457200" indent="0" algn="l">
              <a:buNone/>
              <a:defRPr sz="2000">
                <a:latin typeface="Arial"/>
                <a:cs typeface="Arial"/>
              </a:defRPr>
            </a:lvl2pPr>
            <a:lvl3pPr marL="914400" indent="0" algn="l">
              <a:buNone/>
              <a:defRPr sz="2000">
                <a:latin typeface="Arial"/>
                <a:cs typeface="Arial"/>
              </a:defRPr>
            </a:lvl3pPr>
            <a:lvl4pPr marL="1371600" indent="0" algn="l">
              <a:buNone/>
              <a:defRPr sz="2000">
                <a:latin typeface="Arial"/>
                <a:cs typeface="Arial"/>
              </a:defRPr>
            </a:lvl4pPr>
            <a:lvl5pPr marL="1828800" indent="0" algn="l">
              <a:buNone/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de-DE" dirty="0" smtClean="0"/>
              <a:t>Praxisnähe und Anwendungsorientierung in unseren Qualifikations- und Weiterbildungsangeboten: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5745479" y="3400730"/>
            <a:ext cx="2677691" cy="23371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57275" y="3400730"/>
            <a:ext cx="3108955" cy="309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1</a:t>
            </a:r>
            <a:endParaRPr lang="de-DE" dirty="0"/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057275" y="4071510"/>
            <a:ext cx="3108955" cy="309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2</a:t>
            </a:r>
            <a:endParaRPr lang="de-DE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1057275" y="4745404"/>
            <a:ext cx="3108955" cy="309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3</a:t>
            </a:r>
            <a:endParaRPr lang="de-DE" dirty="0"/>
          </a:p>
        </p:txBody>
      </p:sp>
      <p:sp>
        <p:nvSpPr>
          <p:cNvPr id="13" name="Titelplatzhalter 2"/>
          <p:cNvSpPr>
            <a:spLocks noGrp="1"/>
          </p:cNvSpPr>
          <p:nvPr>
            <p:ph type="title"/>
          </p:nvPr>
        </p:nvSpPr>
        <p:spPr>
          <a:xfrm>
            <a:off x="1056848" y="182921"/>
            <a:ext cx="7164000" cy="12572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  <a:endParaRPr lang="de-DE" dirty="0"/>
          </a:p>
        </p:txBody>
      </p:sp>
      <p:sp>
        <p:nvSpPr>
          <p:cNvPr id="9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1072515" y="5370244"/>
            <a:ext cx="3108955" cy="3092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Punkt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85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WW 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45835" y="5280498"/>
            <a:ext cx="4487161" cy="117570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>
                <a:solidFill>
                  <a:srgbClr val="666666"/>
                </a:solidFill>
                <a:latin typeface="Georgia"/>
              </a:defRPr>
            </a:lvl1pPr>
          </a:lstStyle>
          <a:p>
            <a:pPr lvl="0"/>
            <a:r>
              <a:rPr lang="de-DE" dirty="0" smtClean="0"/>
              <a:t>Vortragende/</a:t>
            </a:r>
            <a:r>
              <a:rPr lang="de-DE" dirty="0" err="1" smtClean="0"/>
              <a:t>r</a:t>
            </a:r>
            <a:r>
              <a:rPr lang="de-DE" dirty="0" smtClean="0"/>
              <a:t> 1</a:t>
            </a: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smtClean="0"/>
              <a:t>Vortragende/</a:t>
            </a:r>
            <a:r>
              <a:rPr lang="de-DE" dirty="0" err="1" smtClean="0"/>
              <a:t>r</a:t>
            </a:r>
            <a:r>
              <a:rPr lang="de-DE" dirty="0" smtClean="0"/>
              <a:t> 2</a:t>
            </a:r>
          </a:p>
          <a:p>
            <a:pPr marL="0" marR="0" lvl="0" indent="0" algn="l" defTabSz="457200" rtl="0" eaLnBrk="1" fontAlgn="auto" latinLnBrk="0" hangingPunct="1">
              <a:lnSpc>
                <a:spcPts val="24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smtClean="0"/>
              <a:t>Vortragende/</a:t>
            </a:r>
            <a:r>
              <a:rPr lang="de-DE" dirty="0" err="1" smtClean="0"/>
              <a:t>r</a:t>
            </a:r>
            <a:r>
              <a:rPr lang="de-DE" dirty="0" smtClean="0"/>
              <a:t> 3</a:t>
            </a:r>
          </a:p>
          <a:p>
            <a:pPr lvl="0"/>
            <a:endParaRPr lang="de-DE" dirty="0"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45835" y="4381113"/>
            <a:ext cx="6985365" cy="8030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200">
                <a:solidFill>
                  <a:schemeClr val="tx1"/>
                </a:solidFill>
                <a:latin typeface="Georgia"/>
              </a:defRPr>
            </a:lvl1pPr>
          </a:lstStyle>
          <a:p>
            <a:pPr lvl="0"/>
            <a:r>
              <a:rPr lang="de-DE" dirty="0" smtClean="0"/>
              <a:t>Tagungsname/Kundenname</a:t>
            </a:r>
          </a:p>
          <a:p>
            <a:pPr lvl="0"/>
            <a:r>
              <a:rPr lang="de-DE" dirty="0" smtClean="0"/>
              <a:t>Ort, Datum</a:t>
            </a:r>
            <a:endParaRPr lang="de-DE" dirty="0"/>
          </a:p>
        </p:txBody>
      </p:sp>
      <p:sp>
        <p:nvSpPr>
          <p:cNvPr id="28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345835" y="2686659"/>
            <a:ext cx="6985365" cy="6353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5000"/>
              </a:lnSpc>
              <a:buNone/>
              <a:defRPr sz="25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smtClean="0"/>
              <a:t>Vortragstitel</a:t>
            </a:r>
          </a:p>
        </p:txBody>
      </p:sp>
      <p:sp>
        <p:nvSpPr>
          <p:cNvPr id="29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1345296" y="3336989"/>
            <a:ext cx="6985904" cy="980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100"/>
              </a:lnSpc>
              <a:buNone/>
              <a:defRPr sz="2500" b="1" cap="all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 smtClean="0"/>
              <a:t>Untertitelzeile</a:t>
            </a:r>
          </a:p>
          <a:p>
            <a:pPr lvl="0"/>
            <a:r>
              <a:rPr lang="de-DE" dirty="0" smtClean="0"/>
              <a:t>Über zwei </a:t>
            </a:r>
            <a:r>
              <a:rPr lang="de-DE" dirty="0" err="1" smtClean="0"/>
              <a:t>zeilen</a:t>
            </a:r>
            <a:r>
              <a:rPr lang="de-DE" dirty="0" smtClean="0"/>
              <a:t> verteilt</a:t>
            </a:r>
          </a:p>
        </p:txBody>
      </p:sp>
      <p:grpSp>
        <p:nvGrpSpPr>
          <p:cNvPr id="19" name="Gruppierung 18"/>
          <p:cNvGrpSpPr/>
          <p:nvPr userDrawn="1"/>
        </p:nvGrpSpPr>
        <p:grpSpPr>
          <a:xfrm>
            <a:off x="6533289" y="5553570"/>
            <a:ext cx="1916058" cy="621228"/>
            <a:chOff x="6241189" y="5553570"/>
            <a:chExt cx="1916058" cy="621228"/>
          </a:xfrm>
        </p:grpSpPr>
        <p:pic>
          <p:nvPicPr>
            <p:cNvPr id="20" name="Bild 19" descr="logo_claim_4c.eps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1189" y="5787060"/>
              <a:ext cx="641201" cy="24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hteck 20"/>
            <p:cNvSpPr>
              <a:spLocks noChangeArrowheads="1"/>
            </p:cNvSpPr>
            <p:nvPr userDrawn="1"/>
          </p:nvSpPr>
          <p:spPr bwMode="auto">
            <a:xfrm>
              <a:off x="6241189" y="5645175"/>
              <a:ext cx="478985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600" dirty="0" smtClean="0">
                  <a:solidFill>
                    <a:srgbClr val="004264"/>
                  </a:solidFill>
                  <a:latin typeface="Arial"/>
                </a:rPr>
                <a:t>An-Institut der</a:t>
              </a:r>
              <a:endParaRPr lang="de-DE" sz="600" dirty="0">
                <a:solidFill>
                  <a:srgbClr val="004264"/>
                </a:solidFill>
                <a:latin typeface="Arial"/>
              </a:endParaRPr>
            </a:p>
          </p:txBody>
        </p:sp>
        <p:pic>
          <p:nvPicPr>
            <p:cNvPr id="22" name="Bild 21" descr="Dvgw.jp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351" y="5644605"/>
              <a:ext cx="430499" cy="263291"/>
            </a:xfrm>
            <a:prstGeom prst="rect">
              <a:avLst/>
            </a:prstGeom>
          </p:spPr>
        </p:pic>
        <p:pic>
          <p:nvPicPr>
            <p:cNvPr id="23" name="Bild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234" y="5553570"/>
              <a:ext cx="660013" cy="621228"/>
            </a:xfrm>
            <a:prstGeom prst="rect">
              <a:avLst/>
            </a:prstGeom>
          </p:spPr>
        </p:pic>
        <p:sp>
          <p:nvSpPr>
            <p:cNvPr id="24" name="Rechteck 23"/>
            <p:cNvSpPr>
              <a:spLocks noChangeArrowheads="1"/>
            </p:cNvSpPr>
            <p:nvPr userDrawn="1"/>
          </p:nvSpPr>
          <p:spPr bwMode="auto">
            <a:xfrm>
              <a:off x="6916454" y="5951060"/>
              <a:ext cx="6210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500" dirty="0">
                  <a:solidFill>
                    <a:srgbClr val="004264"/>
                  </a:solidFill>
                  <a:latin typeface="Arial"/>
                </a:rPr>
                <a:t>Mitglied im DVGW-</a:t>
              </a:r>
              <a:br>
                <a:rPr lang="de-DE" sz="500" dirty="0">
                  <a:solidFill>
                    <a:srgbClr val="004264"/>
                  </a:solidFill>
                  <a:latin typeface="Arial"/>
                </a:rPr>
              </a:br>
              <a:r>
                <a:rPr lang="de-DE" sz="500" dirty="0">
                  <a:solidFill>
                    <a:srgbClr val="004264"/>
                  </a:solidFill>
                  <a:latin typeface="Arial"/>
                </a:rPr>
                <a:t>Institutsverbund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92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Mülheim/1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/>
          <p:cNvSpPr txBox="1">
            <a:spLocks/>
          </p:cNvSpPr>
          <p:nvPr userDrawn="1"/>
        </p:nvSpPr>
        <p:spPr>
          <a:xfrm>
            <a:off x="1044575" y="3236913"/>
            <a:ext cx="3513003" cy="2341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IWW Rheinisch-Westfälisches Institut für </a:t>
            </a: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Wasserforschung gemeinnützige GmbH</a:t>
            </a:r>
          </a:p>
          <a:p>
            <a:pPr>
              <a:defRPr/>
            </a:pPr>
            <a:endParaRPr lang="de-DE" sz="1200" dirty="0" smtClean="0">
              <a:solidFill>
                <a:srgbClr val="004264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IWW Rheinisch-Westfälisches Institut für Wasser</a:t>
            </a:r>
          </a:p>
          <a:p>
            <a:pPr>
              <a:defRPr/>
            </a:pPr>
            <a:r>
              <a:rPr lang="de-DE" sz="1200" dirty="0" smtClean="0">
                <a:solidFill>
                  <a:srgbClr val="004264"/>
                </a:solidFill>
                <a:latin typeface="Arial"/>
                <a:cs typeface="Arial"/>
              </a:rPr>
              <a:t>Beratungs- und Entwicklungsgesellschaft mbH 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Moritzstraße 26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45476 Mülheim an der Ruhr 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Telefon: +49 (0) 208 4 03 03-0</a:t>
            </a:r>
          </a:p>
          <a:p>
            <a:pPr>
              <a:defRPr/>
            </a:pPr>
            <a:r>
              <a:rPr lang="de-DE" sz="1200" dirty="0" smtClean="0">
                <a:solidFill>
                  <a:srgbClr val="000000"/>
                </a:solidFill>
                <a:latin typeface="Arial"/>
                <a:cs typeface="Arial"/>
              </a:rPr>
              <a:t>Fax: +49 (0) 208 4 03 03-80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4874377" y="5286230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Titel Name Nachname</a:t>
            </a:r>
            <a:endParaRPr lang="de-DE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4874378" y="5599636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 err="1" smtClean="0"/>
              <a:t>name.nachname@email.de</a:t>
            </a:r>
            <a:endParaRPr lang="de-DE" dirty="0" smtClean="0"/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4874377" y="5855204"/>
            <a:ext cx="1809748" cy="25556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 smtClean="0"/>
              <a:t>Telefon: +49 (0)208 4 03 03-xxx</a:t>
            </a:r>
            <a:endParaRPr lang="de-DE" dirty="0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22"/>
          </p:nvPr>
        </p:nvSpPr>
        <p:spPr>
          <a:xfrm>
            <a:off x="4824326" y="3038820"/>
            <a:ext cx="1909849" cy="2200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DE" dirty="0"/>
          </a:p>
        </p:txBody>
      </p:sp>
      <p:pic>
        <p:nvPicPr>
          <p:cNvPr id="9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575" y="2550515"/>
            <a:ext cx="1079500" cy="45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24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052513"/>
            <a:ext cx="4243387" cy="532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91075" y="1052513"/>
            <a:ext cx="4244975" cy="532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46770B-ACE4-475D-8938-3F4B575B527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190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CA5459-D4F1-4DB5-8FB0-65EC9D9BEF2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18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E90514-F365-4E03-B321-CA1921D2E27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38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39B466-E6D2-4764-B521-D3270972E2F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257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774291-0DAC-40F6-A6B8-A375AEDF7AF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821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9EBA99-B022-413F-B703-985A8C7C9A1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82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66688"/>
            <a:ext cx="864076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052513"/>
            <a:ext cx="8640762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56513" y="6684963"/>
            <a:ext cx="20796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800" b="1">
                <a:solidFill>
                  <a:srgbClr val="013E96"/>
                </a:solidFill>
              </a:defRPr>
            </a:lvl1pPr>
          </a:lstStyle>
          <a:p>
            <a:fld id="{AEC69260-0C58-4537-96C5-7D1C9E4B8C85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93" r:id="rId12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47920"/>
        </a:buClr>
        <a:buSzPct val="100000"/>
        <a:buFont typeface="Wingdings" pitchFamily="2" charset="2"/>
        <a:buChar char="n"/>
        <a:defRPr sz="2800" b="1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Font typeface="Symbol" pitchFamily="18" charset="2"/>
        <a:buChar char="-"/>
        <a:defRPr sz="2400" b="1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2400" b="1"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Symbol" pitchFamily="18" charset="2"/>
        <a:buChar char="-"/>
        <a:defRPr sz="2000" b="1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Symbol" pitchFamily="18" charset="2"/>
        <a:buChar char="-"/>
        <a:defRPr sz="2000" b="1">
          <a:solidFill>
            <a:srgbClr val="003399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Symbol" pitchFamily="18" charset="2"/>
        <a:buChar char="-"/>
        <a:defRPr sz="2000" b="1">
          <a:solidFill>
            <a:srgbClr val="0033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Symbol" pitchFamily="18" charset="2"/>
        <a:buChar char="-"/>
        <a:defRPr sz="2000" b="1">
          <a:solidFill>
            <a:srgbClr val="0033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Symbol" pitchFamily="18" charset="2"/>
        <a:buChar char="-"/>
        <a:defRPr sz="2000" b="1">
          <a:solidFill>
            <a:srgbClr val="0033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Symbol" pitchFamily="18" charset="2"/>
        <a:buChar char="-"/>
        <a:defRPr sz="2000" b="1">
          <a:solidFill>
            <a:srgbClr val="003399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8886533" y="1"/>
            <a:ext cx="257466" cy="78451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" y="-2063"/>
            <a:ext cx="393289" cy="7865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" y="-2063"/>
            <a:ext cx="393288" cy="3932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93291" y="1"/>
            <a:ext cx="8493242" cy="7845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3" y="6382551"/>
            <a:ext cx="874934" cy="270434"/>
          </a:xfrm>
          <a:prstGeom prst="rect">
            <a:avLst/>
          </a:prstGeom>
        </p:spPr>
      </p:pic>
      <p:sp>
        <p:nvSpPr>
          <p:cNvPr id="20" name="Foliennummernplatzhalter 6"/>
          <p:cNvSpPr txBox="1">
            <a:spLocks/>
          </p:cNvSpPr>
          <p:nvPr/>
        </p:nvSpPr>
        <p:spPr>
          <a:xfrm>
            <a:off x="3815494" y="6420651"/>
            <a:ext cx="2133600" cy="2061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800" kern="1200">
                <a:solidFill>
                  <a:srgbClr val="004264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07E9D819-9668-2148-AB1C-4CAC4D60488E}" type="slidenum">
              <a:rPr lang="de-DE" smtClean="0"/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/>
          </a:p>
        </p:txBody>
      </p:sp>
      <p:sp>
        <p:nvSpPr>
          <p:cNvPr id="21" name="Fußzeilenplatzhalter 5"/>
          <p:cNvSpPr txBox="1">
            <a:spLocks/>
          </p:cNvSpPr>
          <p:nvPr/>
        </p:nvSpPr>
        <p:spPr>
          <a:xfrm>
            <a:off x="1626771" y="6420651"/>
            <a:ext cx="2161830" cy="2061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457200" rtl="0" eaLnBrk="1" latinLnBrk="0" hangingPunct="1">
              <a:defRPr sz="8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srgbClr val="004264"/>
                </a:solidFill>
              </a:rPr>
              <a:t>© IWW </a:t>
            </a:r>
            <a:r>
              <a:rPr lang="de-DE" dirty="0" err="1" smtClean="0">
                <a:solidFill>
                  <a:srgbClr val="004264"/>
                </a:solidFill>
              </a:rPr>
              <a:t>Water</a:t>
            </a:r>
            <a:r>
              <a:rPr lang="de-DE" dirty="0" smtClean="0">
                <a:solidFill>
                  <a:srgbClr val="004264"/>
                </a:solidFill>
              </a:rPr>
              <a:t> </a:t>
            </a:r>
            <a:r>
              <a:rPr lang="de-DE" dirty="0" err="1" smtClean="0">
                <a:solidFill>
                  <a:srgbClr val="004264"/>
                </a:solidFill>
              </a:rPr>
              <a:t>Centre</a:t>
            </a:r>
            <a:endParaRPr lang="de-DE" dirty="0">
              <a:solidFill>
                <a:srgbClr val="004264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93291" y="1023471"/>
            <a:ext cx="8493241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886533" y="5026"/>
            <a:ext cx="257466" cy="2574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886534" y="262492"/>
            <a:ext cx="257466" cy="257466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8886533" y="524636"/>
            <a:ext cx="257466" cy="25746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28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93240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850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4" r:id="rId8"/>
    <p:sldLayoutId id="2147483675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300" kern="1200">
          <a:solidFill>
            <a:schemeClr val="bg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SzPct val="130000"/>
        <a:buFont typeface="Lucida Grande"/>
        <a:buChar char="■"/>
        <a:defRPr sz="20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800100" indent="-342900" algn="l" defTabSz="45720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Georgia"/>
          <a:ea typeface="+mn-ea"/>
          <a:cs typeface="Georgia"/>
        </a:defRPr>
      </a:lvl2pPr>
      <a:lvl3pPr marL="1080000" indent="-285750" algn="l" defTabSz="457200" rtl="0" eaLnBrk="1" latinLnBrk="0" hangingPunct="1">
        <a:spcBef>
          <a:spcPct val="20000"/>
        </a:spcBef>
        <a:buClrTx/>
        <a:buSzPct val="70000"/>
        <a:buFont typeface="Lucida Grande"/>
        <a:buChar char="►"/>
        <a:defRPr sz="1500" b="0" kern="1200">
          <a:solidFill>
            <a:schemeClr val="tx1"/>
          </a:solidFill>
          <a:latin typeface="Arial"/>
          <a:ea typeface="+mn-ea"/>
          <a:cs typeface="Arial"/>
        </a:defRPr>
      </a:lvl3pPr>
      <a:lvl4pPr marL="108000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8886533" y="1"/>
            <a:ext cx="257466" cy="78451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" y="-2063"/>
            <a:ext cx="393289" cy="7865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" y="-2063"/>
            <a:ext cx="393288" cy="3932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93291" y="1"/>
            <a:ext cx="8493242" cy="7845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3" y="6382551"/>
            <a:ext cx="874934" cy="270434"/>
          </a:xfrm>
          <a:prstGeom prst="rect">
            <a:avLst/>
          </a:prstGeom>
        </p:spPr>
      </p:pic>
      <p:sp>
        <p:nvSpPr>
          <p:cNvPr id="20" name="Foliennummernplatzhalter 6"/>
          <p:cNvSpPr txBox="1">
            <a:spLocks/>
          </p:cNvSpPr>
          <p:nvPr/>
        </p:nvSpPr>
        <p:spPr>
          <a:xfrm>
            <a:off x="3815494" y="6420651"/>
            <a:ext cx="2133600" cy="2061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800" kern="1200">
                <a:solidFill>
                  <a:srgbClr val="004264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07E9D819-9668-2148-AB1C-4CAC4D60488E}" type="slidenum">
              <a:rPr lang="de-DE" smtClean="0"/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/>
          </a:p>
        </p:txBody>
      </p:sp>
      <p:sp>
        <p:nvSpPr>
          <p:cNvPr id="21" name="Fußzeilenplatzhalter 5"/>
          <p:cNvSpPr txBox="1">
            <a:spLocks/>
          </p:cNvSpPr>
          <p:nvPr/>
        </p:nvSpPr>
        <p:spPr>
          <a:xfrm>
            <a:off x="1626771" y="6420651"/>
            <a:ext cx="2161830" cy="20610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457200" rtl="0" eaLnBrk="1" latinLnBrk="0" hangingPunct="1">
              <a:defRPr sz="800" kern="1200">
                <a:solidFill>
                  <a:schemeClr val="tx2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srgbClr val="004264"/>
                </a:solidFill>
              </a:rPr>
              <a:t>© IWW </a:t>
            </a:r>
            <a:r>
              <a:rPr lang="de-DE" dirty="0" err="1" smtClean="0">
                <a:solidFill>
                  <a:srgbClr val="004264"/>
                </a:solidFill>
              </a:rPr>
              <a:t>Water</a:t>
            </a:r>
            <a:r>
              <a:rPr lang="de-DE" dirty="0" smtClean="0">
                <a:solidFill>
                  <a:srgbClr val="004264"/>
                </a:solidFill>
              </a:rPr>
              <a:t> </a:t>
            </a:r>
            <a:r>
              <a:rPr lang="de-DE" dirty="0" err="1" smtClean="0">
                <a:solidFill>
                  <a:srgbClr val="004264"/>
                </a:solidFill>
              </a:rPr>
              <a:t>Centre</a:t>
            </a:r>
            <a:endParaRPr lang="de-DE" dirty="0">
              <a:solidFill>
                <a:srgbClr val="004264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93291" y="1023471"/>
            <a:ext cx="8493241" cy="51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3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886533" y="5026"/>
            <a:ext cx="257466" cy="2574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886534" y="262492"/>
            <a:ext cx="257466" cy="257466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8886533" y="524636"/>
            <a:ext cx="257466" cy="25746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28" name="Titelplatzhalter 2"/>
          <p:cNvSpPr>
            <a:spLocks noGrp="1"/>
          </p:cNvSpPr>
          <p:nvPr>
            <p:ph type="title"/>
          </p:nvPr>
        </p:nvSpPr>
        <p:spPr>
          <a:xfrm>
            <a:off x="393291" y="182922"/>
            <a:ext cx="8493240" cy="40701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51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300" kern="1200">
          <a:solidFill>
            <a:schemeClr val="bg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SzPct val="130000"/>
        <a:buFont typeface="Lucida Grande"/>
        <a:buChar char="■"/>
        <a:defRPr sz="20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800100" indent="-342900" algn="l" defTabSz="45720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Georgia"/>
          <a:ea typeface="+mn-ea"/>
          <a:cs typeface="Georgia"/>
        </a:defRPr>
      </a:lvl2pPr>
      <a:lvl3pPr marL="1080000" indent="-285750" algn="l" defTabSz="457200" rtl="0" eaLnBrk="1" latinLnBrk="0" hangingPunct="1">
        <a:spcBef>
          <a:spcPct val="20000"/>
        </a:spcBef>
        <a:buClrTx/>
        <a:buSzPct val="70000"/>
        <a:buFont typeface="Lucida Grande"/>
        <a:buChar char="►"/>
        <a:defRPr sz="1500" b="0" kern="1200">
          <a:solidFill>
            <a:schemeClr val="tx1"/>
          </a:solidFill>
          <a:latin typeface="Arial"/>
          <a:ea typeface="+mn-ea"/>
          <a:cs typeface="Arial"/>
        </a:defRPr>
      </a:lvl3pPr>
      <a:lvl4pPr marL="108000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0" y="0"/>
            <a:ext cx="9144000" cy="215999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396193" y="0"/>
            <a:ext cx="3027808" cy="2159997"/>
          </a:xfrm>
          <a:prstGeom prst="rect">
            <a:avLst/>
          </a:prstGeom>
          <a:solidFill>
            <a:srgbClr val="0548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pic>
        <p:nvPicPr>
          <p:cNvPr id="20" name="Bild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247" y="1166948"/>
            <a:ext cx="2425700" cy="546100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8424001" y="2159997"/>
            <a:ext cx="719999" cy="719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0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0" y="1439998"/>
            <a:ext cx="719999" cy="71999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19999" y="0"/>
            <a:ext cx="719999" cy="71999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1439998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2159997" y="0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8424001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8424001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3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144000" cy="215999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50000"/>
                  <a:lumOff val="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424001" y="2159997"/>
            <a:ext cx="719999" cy="7199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E78E23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0" y="1439998"/>
            <a:ext cx="719999" cy="719999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19999" y="0"/>
            <a:ext cx="719999" cy="71999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439998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159997" y="0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424001" y="0"/>
            <a:ext cx="719999" cy="71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424001" y="719999"/>
            <a:ext cx="719999" cy="719999"/>
          </a:xfrm>
          <a:prstGeom prst="rect">
            <a:avLst/>
          </a:prstGeom>
          <a:solidFill>
            <a:srgbClr val="2E5EA4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264004" y="6498000"/>
            <a:ext cx="719999" cy="360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984003" y="6498000"/>
            <a:ext cx="719999" cy="360000"/>
          </a:xfrm>
          <a:prstGeom prst="rect">
            <a:avLst/>
          </a:prstGeom>
          <a:solidFill>
            <a:srgbClr val="0660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424001" y="6498000"/>
            <a:ext cx="719999" cy="3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704002" y="6498000"/>
            <a:ext cx="719999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2E5EA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4" name="Titelplatzhalter 27"/>
          <p:cNvSpPr txBox="1">
            <a:spLocks/>
          </p:cNvSpPr>
          <p:nvPr/>
        </p:nvSpPr>
        <p:spPr>
          <a:xfrm>
            <a:off x="1051123" y="1071251"/>
            <a:ext cx="7042355" cy="82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300" dirty="0" err="1" smtClean="0">
                <a:solidFill>
                  <a:prstClr val="white"/>
                </a:solidFill>
                <a:latin typeface="Georgia"/>
                <a:cs typeface="Georgia"/>
              </a:rPr>
              <a:t>www.iww-online.de</a:t>
            </a:r>
            <a:endParaRPr lang="de-DE" sz="2300" dirty="0" smtClean="0">
              <a:solidFill>
                <a:prstClr val="white"/>
              </a:solidFill>
              <a:latin typeface="Georgia"/>
              <a:cs typeface="Georgia"/>
            </a:endParaRPr>
          </a:p>
          <a:p>
            <a:pPr fontAlgn="auto">
              <a:spcAft>
                <a:spcPts val="0"/>
              </a:spcAft>
            </a:pPr>
            <a:r>
              <a:rPr lang="de-DE" sz="2300" dirty="0" err="1" smtClean="0">
                <a:solidFill>
                  <a:prstClr val="white"/>
                </a:solidFill>
                <a:latin typeface="Georgia"/>
                <a:cs typeface="Georgia"/>
              </a:rPr>
              <a:t>info@iww-online.de</a:t>
            </a:r>
            <a:endParaRPr lang="de-DE" sz="23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grpSp>
        <p:nvGrpSpPr>
          <p:cNvPr id="67" name="Gruppierung 66"/>
          <p:cNvGrpSpPr/>
          <p:nvPr/>
        </p:nvGrpSpPr>
        <p:grpSpPr>
          <a:xfrm>
            <a:off x="1051123" y="5910274"/>
            <a:ext cx="2843174" cy="848397"/>
            <a:chOff x="4703763" y="5116524"/>
            <a:chExt cx="3155457" cy="941582"/>
          </a:xfrm>
        </p:grpSpPr>
        <p:pic>
          <p:nvPicPr>
            <p:cNvPr id="68" name="Bild 67" descr="logo_claim_4c.eps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3" y="5485327"/>
              <a:ext cx="1092200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Rechteck 69"/>
            <p:cNvSpPr>
              <a:spLocks noChangeArrowheads="1"/>
            </p:cNvSpPr>
            <p:nvPr userDrawn="1"/>
          </p:nvSpPr>
          <p:spPr bwMode="auto">
            <a:xfrm>
              <a:off x="4703763" y="5320227"/>
              <a:ext cx="64120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800" dirty="0" smtClean="0">
                  <a:solidFill>
                    <a:srgbClr val="004264"/>
                  </a:solidFill>
                  <a:latin typeface="Calibri"/>
                </a:rPr>
                <a:t>An-Institut der</a:t>
              </a:r>
              <a:endParaRPr lang="de-DE" sz="800" dirty="0">
                <a:solidFill>
                  <a:srgbClr val="004264"/>
                </a:solidFill>
                <a:latin typeface="Calibri"/>
              </a:endParaRPr>
            </a:p>
          </p:txBody>
        </p:sp>
        <p:sp>
          <p:nvSpPr>
            <p:cNvPr id="71" name="Rechteck 70"/>
            <p:cNvSpPr>
              <a:spLocks noChangeArrowheads="1"/>
            </p:cNvSpPr>
            <p:nvPr userDrawn="1"/>
          </p:nvSpPr>
          <p:spPr bwMode="auto">
            <a:xfrm>
              <a:off x="6078250" y="5741277"/>
              <a:ext cx="654050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600" dirty="0">
                  <a:solidFill>
                    <a:srgbClr val="004264"/>
                  </a:solidFill>
                  <a:latin typeface="Calibri"/>
                </a:rPr>
                <a:t>Mitglied im DVGW-</a:t>
              </a:r>
              <a:br>
                <a:rPr lang="de-DE" sz="600" dirty="0">
                  <a:solidFill>
                    <a:srgbClr val="004264"/>
                  </a:solidFill>
                  <a:latin typeface="Calibri"/>
                </a:rPr>
              </a:br>
              <a:r>
                <a:rPr lang="de-DE" sz="600" dirty="0">
                  <a:solidFill>
                    <a:srgbClr val="004264"/>
                  </a:solidFill>
                  <a:latin typeface="Calibri"/>
                </a:rPr>
                <a:t>Institutsverbund</a:t>
              </a:r>
            </a:p>
          </p:txBody>
        </p:sp>
        <p:pic>
          <p:nvPicPr>
            <p:cNvPr id="72" name="Bild 71" descr="Dvgw.jp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314" y="5293549"/>
              <a:ext cx="661986" cy="404866"/>
            </a:xfrm>
            <a:prstGeom prst="rect">
              <a:avLst/>
            </a:prstGeom>
          </p:spPr>
        </p:pic>
        <p:pic>
          <p:nvPicPr>
            <p:cNvPr id="73" name="Bild 7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853" y="5116524"/>
              <a:ext cx="1000367" cy="941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956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1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7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17.png"/><Relationship Id="rId3" Type="http://schemas.openxmlformats.org/officeDocument/2006/relationships/tags" Target="../tags/tag3.xml"/><Relationship Id="rId21" Type="http://schemas.openxmlformats.org/officeDocument/2006/relationships/image" Target="../media/image20.jpe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3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22.png"/><Relationship Id="rId10" Type="http://schemas.openxmlformats.org/officeDocument/2006/relationships/tags" Target="../tags/tag10.xml"/><Relationship Id="rId19" Type="http://schemas.openxmlformats.org/officeDocument/2006/relationships/image" Target="../media/image1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960825" y="4688096"/>
            <a:ext cx="6985365" cy="803023"/>
          </a:xfrm>
        </p:spPr>
        <p:txBody>
          <a:bodyPr/>
          <a:lstStyle/>
          <a:p>
            <a:r>
              <a:rPr lang="de-DE" sz="2000" dirty="0"/>
              <a:t>2. Luxemburger Fachsymposium</a:t>
            </a:r>
          </a:p>
          <a:p>
            <a:r>
              <a:rPr lang="de-DE" sz="2000" dirty="0" smtClean="0"/>
              <a:t>Esch-</a:t>
            </a:r>
            <a:r>
              <a:rPr lang="de-DE" sz="2000" dirty="0" err="1" smtClean="0"/>
              <a:t>sur</a:t>
            </a:r>
            <a:r>
              <a:rPr lang="de-DE" sz="2000" dirty="0" smtClean="0"/>
              <a:t>-Alzette/02.10.2019</a:t>
            </a:r>
            <a:endParaRPr lang="de-DE" sz="20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0825" y="2243897"/>
            <a:ext cx="7432405" cy="6353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/>
              <a:t>Spurenstoffe und Krankheitserreger im Wasserkreislauf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960825" y="3544972"/>
            <a:ext cx="8077837" cy="980431"/>
          </a:xfrm>
        </p:spPr>
        <p:txBody>
          <a:bodyPr/>
          <a:lstStyle/>
          <a:p>
            <a:r>
              <a:rPr lang="de-DE" sz="2000" dirty="0"/>
              <a:t>Das Kompetenzzentrum Mikroschadstoffe-NRW: Aufgaben und Ergebnisse, Projektbeispiele</a:t>
            </a:r>
            <a:r>
              <a:rPr lang="de-DE" sz="2000" b="0" dirty="0"/>
              <a:t>	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960825" y="5587481"/>
            <a:ext cx="4487161" cy="467843"/>
          </a:xfrm>
        </p:spPr>
        <p:txBody>
          <a:bodyPr/>
          <a:lstStyle/>
          <a:p>
            <a:pPr>
              <a:lnSpc>
                <a:spcPts val="2700"/>
              </a:lnSpc>
              <a:spcBef>
                <a:spcPts val="0"/>
              </a:spcBef>
            </a:pPr>
            <a:r>
              <a:rPr lang="de-DE" sz="2000" dirty="0" smtClean="0"/>
              <a:t>Dr. Tim aus der Beek</a:t>
            </a:r>
          </a:p>
          <a:p>
            <a:pPr>
              <a:lnSpc>
                <a:spcPts val="2700"/>
              </a:lnSpc>
              <a:spcBef>
                <a:spcPts val="0"/>
              </a:spcBef>
            </a:pPr>
            <a:r>
              <a:rPr lang="de-DE" sz="2000" dirty="0" smtClean="0"/>
              <a:t>Dr. </a:t>
            </a:r>
            <a:r>
              <a:rPr lang="de-DE" sz="2000" dirty="0" smtClean="0"/>
              <a:t>Andreas </a:t>
            </a:r>
            <a:r>
              <a:rPr lang="de-DE" sz="2000" dirty="0" smtClean="0"/>
              <a:t>Nahrstedt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28255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1858">
            <a:off x="647184" y="2443583"/>
            <a:ext cx="2674336" cy="36219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83" y="2064916"/>
            <a:ext cx="2833679" cy="394005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6839">
            <a:off x="3460495" y="2017265"/>
            <a:ext cx="2995628" cy="398228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717">
            <a:off x="5769245" y="1760288"/>
            <a:ext cx="2878363" cy="4151265"/>
          </a:xfrm>
          <a:prstGeom prst="rect">
            <a:avLst/>
          </a:prstGeom>
        </p:spPr>
      </p:pic>
      <p:sp>
        <p:nvSpPr>
          <p:cNvPr id="11" name="Titel 19"/>
          <p:cNvSpPr txBox="1">
            <a:spLocks/>
          </p:cNvSpPr>
          <p:nvPr/>
        </p:nvSpPr>
        <p:spPr>
          <a:xfrm>
            <a:off x="395288" y="1151147"/>
            <a:ext cx="8640762" cy="44823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005D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de-DE" dirty="0"/>
              <a:t>Datenblätter und –</a:t>
            </a:r>
            <a:r>
              <a:rPr lang="de-DE" dirty="0" err="1"/>
              <a:t>informationen</a:t>
            </a:r>
            <a:r>
              <a:rPr lang="de-DE" dirty="0"/>
              <a:t> </a:t>
            </a:r>
            <a:endParaRPr lang="de-DE" dirty="0" smtClean="0"/>
          </a:p>
          <a:p>
            <a:pPr lvl="0" fontAlgn="auto">
              <a:spcAft>
                <a:spcPts val="0"/>
              </a:spcAft>
            </a:pPr>
            <a:r>
              <a:rPr lang="de-DE" dirty="0" smtClean="0"/>
              <a:t>zu Mikroschadstoffen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78251" y="172878"/>
            <a:ext cx="74882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 i="0">
                <a:solidFill>
                  <a:srgbClr val="005DA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de-DE" sz="2800" kern="0" dirty="0" smtClean="0">
                <a:solidFill>
                  <a:schemeClr val="bg1"/>
                </a:solidFill>
              </a:rPr>
              <a:t>Produkte</a:t>
            </a:r>
            <a:endParaRPr lang="de-DE" sz="2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709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12530"/>
            <a:ext cx="2880320" cy="4415876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12529"/>
            <a:ext cx="2880320" cy="4415877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Titel 19"/>
          <p:cNvSpPr txBox="1">
            <a:spLocks/>
          </p:cNvSpPr>
          <p:nvPr/>
        </p:nvSpPr>
        <p:spPr>
          <a:xfrm>
            <a:off x="334343" y="1000795"/>
            <a:ext cx="7406009" cy="44823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005D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de-DE" dirty="0"/>
              <a:t>Technologieübersichten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78251" y="172878"/>
            <a:ext cx="74882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 i="0">
                <a:solidFill>
                  <a:srgbClr val="005DA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de-DE" sz="2800" kern="0" dirty="0" smtClean="0">
                <a:solidFill>
                  <a:schemeClr val="bg1"/>
                </a:solidFill>
              </a:rPr>
              <a:t>Produkte</a:t>
            </a:r>
            <a:endParaRPr lang="de-DE" sz="2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35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9"/>
          <p:cNvSpPr txBox="1">
            <a:spLocks/>
          </p:cNvSpPr>
          <p:nvPr/>
        </p:nvSpPr>
        <p:spPr>
          <a:xfrm>
            <a:off x="334343" y="1000795"/>
            <a:ext cx="7406009" cy="44823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005D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de-DE" dirty="0" smtClean="0"/>
              <a:t>Info-Flyer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78251" y="172878"/>
            <a:ext cx="74882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 i="0">
                <a:solidFill>
                  <a:srgbClr val="005DA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de-DE" sz="2800" kern="0" dirty="0" smtClean="0">
                <a:solidFill>
                  <a:schemeClr val="bg1"/>
                </a:solidFill>
              </a:rPr>
              <a:t>Produkte</a:t>
            </a:r>
            <a:endParaRPr lang="de-DE" sz="2800" kern="0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80861"/>
            <a:ext cx="3744416" cy="405645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628" y="890244"/>
            <a:ext cx="2395338" cy="494706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10" name="Textfeld 9"/>
          <p:cNvSpPr txBox="1"/>
          <p:nvPr/>
        </p:nvSpPr>
        <p:spPr>
          <a:xfrm>
            <a:off x="755576" y="5927158"/>
            <a:ext cx="3041119" cy="33855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buClr>
                <a:srgbClr val="2A3D6D"/>
              </a:buClr>
              <a:buSzPct val="100000"/>
            </a:pPr>
            <a:r>
              <a:rPr lang="de-DE" sz="2200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Arzneimittelflyer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6016" y="5915429"/>
            <a:ext cx="4109669" cy="33855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>
              <a:buClr>
                <a:srgbClr val="2A3D6D"/>
              </a:buClr>
              <a:buSzPct val="100000"/>
              <a:defRPr sz="2200">
                <a:solidFill>
                  <a:srgbClr val="005DA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Flyer zu Mikroverunreinigungen</a:t>
            </a:r>
          </a:p>
        </p:txBody>
      </p:sp>
    </p:spTree>
    <p:extLst>
      <p:ext uri="{BB962C8B-B14F-4D97-AF65-F5344CB8AC3E}">
        <p14:creationId xmlns:p14="http://schemas.microsoft.com/office/powerpoint/2010/main" val="29530859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49984" y="1467973"/>
            <a:ext cx="6951017" cy="336175"/>
          </a:xfrm>
        </p:spPr>
        <p:txBody>
          <a:bodyPr/>
          <a:lstStyle/>
          <a:p>
            <a:r>
              <a:rPr lang="de-DE" sz="1800" dirty="0"/>
              <a:t>Auswertungen zum Vorkommen von Mikroschadstoffen in NRW</a:t>
            </a:r>
          </a:p>
        </p:txBody>
      </p:sp>
      <p:sp>
        <p:nvSpPr>
          <p:cNvPr id="6" name="Foliennummernplatzhalter 32"/>
          <p:cNvSpPr>
            <a:spLocks noGrp="1"/>
          </p:cNvSpPr>
          <p:nvPr>
            <p:ph type="sldNum" sz="quarter" idx="4294967295"/>
          </p:nvPr>
        </p:nvSpPr>
        <p:spPr>
          <a:xfrm>
            <a:off x="7604523" y="5715000"/>
            <a:ext cx="389334" cy="2857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59A85F7-CB4D-4363-B27D-C306E70C437B}" type="slidenum">
              <a:rPr lang="nl-NL" smtClean="0"/>
              <a:pPr>
                <a:defRPr/>
              </a:pPr>
              <a:t>13</a:t>
            </a:fld>
            <a:endParaRPr lang="nl-NL" dirty="0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157751"/>
              </p:ext>
            </p:extLst>
          </p:nvPr>
        </p:nvGraphicFramePr>
        <p:xfrm>
          <a:off x="539552" y="1467973"/>
          <a:ext cx="8250812" cy="4962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rbeitsblatt" r:id="rId3" imgW="9520260" imgH="5924353" progId="Excel.Sheet.12">
                  <p:embed/>
                </p:oleObj>
              </mc:Choice>
              <mc:Fallback>
                <p:oleObj name="Arbeitsblatt" r:id="rId3" imgW="9520260" imgH="592435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467973"/>
                        <a:ext cx="8250812" cy="4962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8251" y="172878"/>
            <a:ext cx="74882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 i="0">
                <a:solidFill>
                  <a:srgbClr val="005DA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de-DE" sz="2800" kern="0" dirty="0" smtClean="0">
                <a:solidFill>
                  <a:schemeClr val="bg1"/>
                </a:solidFill>
              </a:rPr>
              <a:t>Produkte</a:t>
            </a:r>
            <a:endParaRPr lang="de-DE" sz="2800" kern="0" dirty="0">
              <a:solidFill>
                <a:schemeClr val="bg1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179512" y="1019740"/>
            <a:ext cx="9484046" cy="448233"/>
          </a:xfrm>
          <a:prstGeom prst="rect">
            <a:avLst/>
          </a:prstGeom>
          <a:extLst/>
        </p:spPr>
        <p:txBody>
          <a:bodyPr lIns="0" tIns="0" rIns="0" bIns="0"/>
          <a:lstStyle>
            <a:defPPr>
              <a:defRPr lang="de-DE"/>
            </a:defPPr>
            <a:lvl1pPr lvl="0" algn="l" defTabSz="914400" eaLnBrk="1" fontAlgn="auto" latinLnBrk="0" hangingPunct="1">
              <a:spcAft>
                <a:spcPts val="0"/>
              </a:spcAft>
              <a:buNone/>
              <a:defRPr sz="2800" b="1" i="0">
                <a:solidFill>
                  <a:srgbClr val="005DAA"/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de-DE" sz="2200" dirty="0"/>
              <a:t>Auswertungen zum Vorkommen von Mikroschadstoffen in NRW</a:t>
            </a:r>
          </a:p>
        </p:txBody>
      </p:sp>
    </p:spTree>
    <p:extLst>
      <p:ext uri="{BB962C8B-B14F-4D97-AF65-F5344CB8AC3E}">
        <p14:creationId xmlns:p14="http://schemas.microsoft.com/office/powerpoint/2010/main" val="1209209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478251" y="172878"/>
            <a:ext cx="74882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 i="0">
                <a:solidFill>
                  <a:srgbClr val="005DA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de-DE" sz="2800" kern="0" dirty="0" smtClean="0">
                <a:solidFill>
                  <a:schemeClr val="bg1"/>
                </a:solidFill>
              </a:rPr>
              <a:t>Veranstaltungen</a:t>
            </a:r>
            <a:endParaRPr lang="de-DE" sz="2800" kern="0" dirty="0">
              <a:solidFill>
                <a:schemeClr val="bg1"/>
              </a:solidFill>
            </a:endParaRPr>
          </a:p>
        </p:txBody>
      </p: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7" cstate="print"/>
          <a:srcRect b="27838"/>
          <a:stretch>
            <a:fillRect/>
          </a:stretch>
        </p:blipFill>
        <p:spPr bwMode="auto">
          <a:xfrm>
            <a:off x="478251" y="1700808"/>
            <a:ext cx="2473187" cy="396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1" name="Gruppieren 147"/>
          <p:cNvGrpSpPr/>
          <p:nvPr/>
        </p:nvGrpSpPr>
        <p:grpSpPr>
          <a:xfrm>
            <a:off x="3076293" y="1741649"/>
            <a:ext cx="5763822" cy="591062"/>
            <a:chOff x="4536731" y="2547760"/>
            <a:chExt cx="4077567" cy="497022"/>
          </a:xfrm>
          <a:solidFill>
            <a:srgbClr val="005DAA">
              <a:lumMod val="75000"/>
            </a:srgbClr>
          </a:solidFill>
        </p:grpSpPr>
        <p:sp>
          <p:nvSpPr>
            <p:cNvPr id="32" name="Rounded Rectangle 272"/>
            <p:cNvSpPr>
              <a:spLocks/>
            </p:cNvSpPr>
            <p:nvPr/>
          </p:nvSpPr>
          <p:spPr bwMode="auto">
            <a:xfrm>
              <a:off x="4536731" y="2547760"/>
              <a:ext cx="4077567" cy="497022"/>
            </a:xfrm>
            <a:prstGeom prst="roundRect">
              <a:avLst>
                <a:gd name="adj" fmla="val 46471"/>
              </a:avLst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/>
            <a:lstStyle/>
            <a:p>
              <a:pPr marL="492406" marR="0" lvl="0" indent="-492406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3" name="TextBox 7"/>
            <p:cNvSpPr txBox="1">
              <a:spLocks noChangeArrowheads="1"/>
            </p:cNvSpPr>
            <p:nvPr/>
          </p:nvSpPr>
          <p:spPr bwMode="auto">
            <a:xfrm>
              <a:off x="5129898" y="2582947"/>
              <a:ext cx="3284376" cy="41409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Welche Verfahren können im Rahmen der Mikroschadstoffelimination eingesetzt werden?</a:t>
              </a:r>
            </a:p>
          </p:txBody>
        </p:sp>
      </p:grpSp>
      <p:grpSp>
        <p:nvGrpSpPr>
          <p:cNvPr id="34" name="Gruppieren 146"/>
          <p:cNvGrpSpPr/>
          <p:nvPr/>
        </p:nvGrpSpPr>
        <p:grpSpPr>
          <a:xfrm>
            <a:off x="3085880" y="2546187"/>
            <a:ext cx="5763822" cy="573706"/>
            <a:chOff x="4536731" y="3296610"/>
            <a:chExt cx="4077567" cy="466136"/>
          </a:xfrm>
          <a:solidFill>
            <a:srgbClr val="005DAA">
              <a:lumMod val="75000"/>
            </a:srgbClr>
          </a:solidFill>
        </p:grpSpPr>
        <p:sp>
          <p:nvSpPr>
            <p:cNvPr id="35" name="Rounded Rectangle 272"/>
            <p:cNvSpPr>
              <a:spLocks/>
            </p:cNvSpPr>
            <p:nvPr/>
          </p:nvSpPr>
          <p:spPr bwMode="auto">
            <a:xfrm>
              <a:off x="4536731" y="3296610"/>
              <a:ext cx="4077567" cy="466136"/>
            </a:xfrm>
            <a:prstGeom prst="roundRect">
              <a:avLst>
                <a:gd name="adj" fmla="val 46471"/>
              </a:avLst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/>
            <a:lstStyle/>
            <a:p>
              <a:pPr marL="492406" marR="0" lvl="0" indent="-492406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6" name="TextBox 7"/>
            <p:cNvSpPr txBox="1">
              <a:spLocks noChangeArrowheads="1"/>
            </p:cNvSpPr>
            <p:nvPr/>
          </p:nvSpPr>
          <p:spPr bwMode="auto">
            <a:xfrm>
              <a:off x="5129897" y="3331797"/>
              <a:ext cx="3077663" cy="4001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Welche Maßnahmen müssen durch kommunale Kläranlagen - Betreiber geprüft werden?</a:t>
              </a:r>
            </a:p>
          </p:txBody>
        </p:sp>
      </p:grpSp>
      <p:grpSp>
        <p:nvGrpSpPr>
          <p:cNvPr id="37" name="Gruppieren 145"/>
          <p:cNvGrpSpPr/>
          <p:nvPr/>
        </p:nvGrpSpPr>
        <p:grpSpPr>
          <a:xfrm>
            <a:off x="3085880" y="3333371"/>
            <a:ext cx="5763822" cy="674319"/>
            <a:chOff x="4536731" y="4045460"/>
            <a:chExt cx="4077567" cy="547884"/>
          </a:xfrm>
          <a:solidFill>
            <a:srgbClr val="005DAA">
              <a:lumMod val="75000"/>
            </a:srgbClr>
          </a:solidFill>
        </p:grpSpPr>
        <p:sp>
          <p:nvSpPr>
            <p:cNvPr id="38" name="Rounded Rectangle 272"/>
            <p:cNvSpPr>
              <a:spLocks/>
            </p:cNvSpPr>
            <p:nvPr/>
          </p:nvSpPr>
          <p:spPr bwMode="auto">
            <a:xfrm>
              <a:off x="4536731" y="4045460"/>
              <a:ext cx="4077567" cy="547884"/>
            </a:xfrm>
            <a:prstGeom prst="roundRect">
              <a:avLst>
                <a:gd name="adj" fmla="val 46471"/>
              </a:avLst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/>
            <a:lstStyle/>
            <a:p>
              <a:pPr marL="492406" marR="0" lvl="0" indent="-492406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9" name="TextBox 7"/>
            <p:cNvSpPr txBox="1">
              <a:spLocks noChangeArrowheads="1"/>
            </p:cNvSpPr>
            <p:nvPr/>
          </p:nvSpPr>
          <p:spPr bwMode="auto">
            <a:xfrm>
              <a:off x="5129897" y="4106471"/>
              <a:ext cx="3254810" cy="4001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Welche Kosten entstehen und welche Finanzierungsinstrumente sind vorhanden?</a:t>
              </a:r>
            </a:p>
          </p:txBody>
        </p:sp>
      </p:grpSp>
      <p:grpSp>
        <p:nvGrpSpPr>
          <p:cNvPr id="40" name="Gruppieren 144"/>
          <p:cNvGrpSpPr/>
          <p:nvPr/>
        </p:nvGrpSpPr>
        <p:grpSpPr>
          <a:xfrm>
            <a:off x="3136428" y="4215485"/>
            <a:ext cx="5763822" cy="526390"/>
            <a:chOff x="4536731" y="4794309"/>
            <a:chExt cx="4077567" cy="493226"/>
          </a:xfrm>
          <a:solidFill>
            <a:srgbClr val="005DAA">
              <a:lumMod val="75000"/>
            </a:srgbClr>
          </a:solidFill>
        </p:grpSpPr>
        <p:sp>
          <p:nvSpPr>
            <p:cNvPr id="41" name="Rounded Rectangle 272"/>
            <p:cNvSpPr>
              <a:spLocks/>
            </p:cNvSpPr>
            <p:nvPr/>
          </p:nvSpPr>
          <p:spPr bwMode="auto">
            <a:xfrm>
              <a:off x="4536731" y="4794309"/>
              <a:ext cx="4077567" cy="493226"/>
            </a:xfrm>
            <a:prstGeom prst="roundRect">
              <a:avLst>
                <a:gd name="adj" fmla="val 46471"/>
              </a:avLst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/>
            <a:lstStyle/>
            <a:p>
              <a:pPr marL="492406" marR="0" lvl="0" indent="-492406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" name="TextBox 7"/>
            <p:cNvSpPr txBox="1">
              <a:spLocks noChangeArrowheads="1"/>
            </p:cNvSpPr>
            <p:nvPr/>
          </p:nvSpPr>
          <p:spPr bwMode="auto">
            <a:xfrm>
              <a:off x="5101322" y="4932948"/>
              <a:ext cx="3484401" cy="2307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Welche rechtlichen Vorgaben sind zu beachten?</a:t>
              </a:r>
            </a:p>
          </p:txBody>
        </p:sp>
      </p:grpSp>
      <p:grpSp>
        <p:nvGrpSpPr>
          <p:cNvPr id="43" name="Gruppieren 143"/>
          <p:cNvGrpSpPr/>
          <p:nvPr/>
        </p:nvGrpSpPr>
        <p:grpSpPr>
          <a:xfrm>
            <a:off x="3136428" y="4949674"/>
            <a:ext cx="5723430" cy="649391"/>
            <a:chOff x="4536731" y="5515168"/>
            <a:chExt cx="4077567" cy="527630"/>
          </a:xfrm>
          <a:solidFill>
            <a:srgbClr val="005DAA">
              <a:lumMod val="75000"/>
            </a:srgbClr>
          </a:solidFill>
        </p:grpSpPr>
        <p:sp>
          <p:nvSpPr>
            <p:cNvPr id="44" name="Rounded Rectangle 272"/>
            <p:cNvSpPr>
              <a:spLocks/>
            </p:cNvSpPr>
            <p:nvPr/>
          </p:nvSpPr>
          <p:spPr bwMode="auto">
            <a:xfrm>
              <a:off x="4536731" y="5515168"/>
              <a:ext cx="4077567" cy="527630"/>
            </a:xfrm>
            <a:prstGeom prst="roundRect">
              <a:avLst>
                <a:gd name="adj" fmla="val 46471"/>
              </a:avLst>
            </a:prstGeom>
            <a:grp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/>
            <a:lstStyle/>
            <a:p>
              <a:pPr marL="492406" marR="0" lvl="0" indent="-492406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" name="TextBox 7"/>
            <p:cNvSpPr txBox="1">
              <a:spLocks noChangeArrowheads="1"/>
            </p:cNvSpPr>
            <p:nvPr/>
          </p:nvSpPr>
          <p:spPr bwMode="auto">
            <a:xfrm>
              <a:off x="5101322" y="5591573"/>
              <a:ext cx="3049186" cy="4001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Welche Betriebserfahrungen liegen bei Anlagenbetreibern bereits vor?</a:t>
              </a:r>
            </a:p>
          </p:txBody>
        </p:sp>
      </p:grpSp>
      <p:sp>
        <p:nvSpPr>
          <p:cNvPr id="46" name="Oval 586"/>
          <p:cNvSpPr>
            <a:spLocks/>
          </p:cNvSpPr>
          <p:nvPr>
            <p:custDataLst>
              <p:tags r:id="rId1"/>
            </p:custDataLst>
          </p:nvPr>
        </p:nvSpPr>
        <p:spPr>
          <a:xfrm>
            <a:off x="3281526" y="1848218"/>
            <a:ext cx="351735" cy="378954"/>
          </a:xfrm>
          <a:prstGeom prst="ellipse">
            <a:avLst/>
          </a:prstGeom>
          <a:solidFill>
            <a:srgbClr val="A4C3E8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7" name="Oval 586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3298198" y="2662440"/>
            <a:ext cx="351735" cy="378954"/>
          </a:xfrm>
          <a:prstGeom prst="ellipse">
            <a:avLst/>
          </a:prstGeom>
          <a:solidFill>
            <a:srgbClr val="A4C3E8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8" name="Oval 586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3298198" y="3499085"/>
            <a:ext cx="351735" cy="378954"/>
          </a:xfrm>
          <a:prstGeom prst="ellipse">
            <a:avLst/>
          </a:prstGeom>
          <a:solidFill>
            <a:srgbClr val="A4C3E8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9" name="Oval 58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3281526" y="4289203"/>
            <a:ext cx="351735" cy="378954"/>
          </a:xfrm>
          <a:prstGeom prst="ellipse">
            <a:avLst/>
          </a:prstGeom>
          <a:solidFill>
            <a:srgbClr val="A4C3E8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0" name="Oval 58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3281526" y="5084890"/>
            <a:ext cx="351735" cy="378954"/>
          </a:xfrm>
          <a:prstGeom prst="ellipse">
            <a:avLst/>
          </a:prstGeom>
          <a:solidFill>
            <a:srgbClr val="A4C3E8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1" name="Titel 19"/>
          <p:cNvSpPr txBox="1">
            <a:spLocks/>
          </p:cNvSpPr>
          <p:nvPr/>
        </p:nvSpPr>
        <p:spPr>
          <a:xfrm>
            <a:off x="334343" y="1000795"/>
            <a:ext cx="8702153" cy="44823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005D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de-DE" dirty="0"/>
              <a:t>Info-Veranstaltungen in den 5 Bezirksregierungen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5700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478251" y="172878"/>
            <a:ext cx="74882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 i="0">
                <a:solidFill>
                  <a:srgbClr val="005DA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de-DE" sz="2800" kern="0" dirty="0" smtClean="0">
                <a:solidFill>
                  <a:schemeClr val="bg1"/>
                </a:solidFill>
              </a:rPr>
              <a:t>Veranstaltungen</a:t>
            </a:r>
            <a:endParaRPr lang="de-DE" sz="2800" kern="0" dirty="0">
              <a:solidFill>
                <a:schemeClr val="bg1"/>
              </a:solidFill>
            </a:endParaRPr>
          </a:p>
        </p:txBody>
      </p:sp>
      <p:pic>
        <p:nvPicPr>
          <p:cNvPr id="24" name="Inhaltsplatzhalt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2025172" cy="4492625"/>
          </a:xfrm>
          <a:prstGeom prst="rect">
            <a:avLst/>
          </a:prstGeom>
          <a:ln>
            <a:solidFill>
              <a:srgbClr val="A4C3E8">
                <a:lumMod val="75000"/>
              </a:srgbClr>
            </a:solidFill>
          </a:ln>
        </p:spPr>
      </p:pic>
      <p:sp>
        <p:nvSpPr>
          <p:cNvPr id="25" name="Rounded Rectangle 18"/>
          <p:cNvSpPr/>
          <p:nvPr/>
        </p:nvSpPr>
        <p:spPr>
          <a:xfrm>
            <a:off x="2498820" y="1863516"/>
            <a:ext cx="6215403" cy="523243"/>
          </a:xfrm>
          <a:prstGeom prst="roundRect">
            <a:avLst/>
          </a:prstGeom>
          <a:solidFill>
            <a:srgbClr val="005DAA">
              <a:lumMod val="75000"/>
            </a:srgbClr>
          </a:solidFill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Teilnahme von mehr als 500 Akteuren aus der Wasserwirtschaft</a:t>
            </a:r>
          </a:p>
        </p:txBody>
      </p:sp>
      <p:sp>
        <p:nvSpPr>
          <p:cNvPr id="26" name="Rounded Rectangle 18"/>
          <p:cNvSpPr/>
          <p:nvPr/>
        </p:nvSpPr>
        <p:spPr>
          <a:xfrm>
            <a:off x="2498820" y="2595840"/>
            <a:ext cx="6215403" cy="1207265"/>
          </a:xfrm>
          <a:prstGeom prst="roundRect">
            <a:avLst/>
          </a:prstGeom>
          <a:solidFill>
            <a:srgbClr val="005DAA">
              <a:lumMod val="75000"/>
            </a:srgbClr>
          </a:solidFill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Referenten stellen Analyseergebnisse und -methoden, vielversprechende technologische Ansätze, Strategien aus anderen Bundes- und Nachbarländern und Möglichkeiten zur Ermittlung der Kosten vor!</a:t>
            </a:r>
          </a:p>
        </p:txBody>
      </p:sp>
      <p:pic>
        <p:nvPicPr>
          <p:cNvPr id="28" name="Picture 2" descr="http://www.masterplan-wasser.nrw.de/data/media/595_vtimg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6110" y="3983315"/>
            <a:ext cx="2630195" cy="189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6" descr="http://www.masterplan-wasser.nrw.de/data/files/595/remmel.JPG"/>
          <p:cNvPicPr>
            <a:picLocks noChangeAspect="1" noChangeArrowheads="1"/>
          </p:cNvPicPr>
          <p:nvPr/>
        </p:nvPicPr>
        <p:blipFill>
          <a:blip r:embed="rId4" cstate="print"/>
          <a:srcRect l="16286" r="18204"/>
          <a:stretch>
            <a:fillRect/>
          </a:stretch>
        </p:blipFill>
        <p:spPr bwMode="auto">
          <a:xfrm>
            <a:off x="2498820" y="3983317"/>
            <a:ext cx="1721205" cy="1896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8" descr="http://www.masterplan-wasser.nrw.de/data/files/595/wil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2391" y="3983317"/>
            <a:ext cx="1166267" cy="1896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Titel 19"/>
          <p:cNvSpPr txBox="1">
            <a:spLocks/>
          </p:cNvSpPr>
          <p:nvPr/>
        </p:nvSpPr>
        <p:spPr>
          <a:xfrm>
            <a:off x="334343" y="1000795"/>
            <a:ext cx="8630145" cy="44823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005D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de-DE" sz="2200" dirty="0"/>
              <a:t>Fachsymposium Kompetenzzentrum </a:t>
            </a:r>
            <a:r>
              <a:rPr lang="de-DE" sz="2200" dirty="0" err="1"/>
              <a:t>Mikroschadstoffe.NRW</a:t>
            </a:r>
            <a:r>
              <a:rPr lang="de-DE" sz="2200" dirty="0"/>
              <a:t>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4726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620DC-6735-4958-957B-D2AC415A1233}" type="slidenum">
              <a:rPr lang="de-DE"/>
              <a:pPr/>
              <a:t>16</a:t>
            </a:fld>
            <a:endParaRPr lang="de-DE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66688"/>
            <a:ext cx="8569200" cy="576262"/>
          </a:xfrm>
          <a:noFill/>
          <a:ln/>
        </p:spPr>
        <p:txBody>
          <a:bodyPr/>
          <a:lstStyle/>
          <a:p>
            <a:r>
              <a:rPr lang="de-DE" sz="2800" dirty="0" smtClean="0"/>
              <a:t>Stufen konventioneller kommunaler Kläranlagen</a:t>
            </a:r>
            <a:endParaRPr lang="de-DE" sz="2800" dirty="0"/>
          </a:p>
        </p:txBody>
      </p:sp>
      <p:cxnSp>
        <p:nvCxnSpPr>
          <p:cNvPr id="5" name="Gerade Verbindung mit Pfeil 4"/>
          <p:cNvCxnSpPr/>
          <p:nvPr/>
        </p:nvCxnSpPr>
        <p:spPr bwMode="auto">
          <a:xfrm>
            <a:off x="5419877" y="1803657"/>
            <a:ext cx="2245060" cy="0"/>
          </a:xfrm>
          <a:prstGeom prst="straightConnector1">
            <a:avLst/>
          </a:prstGeom>
          <a:ln w="25400"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6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9654" y="1385478"/>
            <a:ext cx="4504845" cy="11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Gerade Verbindung mit Pfeil 18"/>
          <p:cNvCxnSpPr/>
          <p:nvPr/>
        </p:nvCxnSpPr>
        <p:spPr bwMode="auto">
          <a:xfrm>
            <a:off x="827584" y="1772447"/>
            <a:ext cx="552111" cy="0"/>
          </a:xfrm>
          <a:prstGeom prst="straightConnector1">
            <a:avLst/>
          </a:prstGeom>
          <a:ln w="25400"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reihandform 16"/>
          <p:cNvSpPr/>
          <p:nvPr/>
        </p:nvSpPr>
        <p:spPr bwMode="auto">
          <a:xfrm>
            <a:off x="7709752" y="924993"/>
            <a:ext cx="406644" cy="1852312"/>
          </a:xfrm>
          <a:custGeom>
            <a:avLst/>
            <a:gdLst>
              <a:gd name="connsiteX0" fmla="*/ 13447 w 191247"/>
              <a:gd name="connsiteY0" fmla="*/ 0 h 1739900"/>
              <a:gd name="connsiteX1" fmla="*/ 140447 w 191247"/>
              <a:gd name="connsiteY1" fmla="*/ 368300 h 1739900"/>
              <a:gd name="connsiteX2" fmla="*/ 747 w 191247"/>
              <a:gd name="connsiteY2" fmla="*/ 825500 h 1739900"/>
              <a:gd name="connsiteX3" fmla="*/ 89647 w 191247"/>
              <a:gd name="connsiteY3" fmla="*/ 1549400 h 1739900"/>
              <a:gd name="connsiteX4" fmla="*/ 191247 w 191247"/>
              <a:gd name="connsiteY4" fmla="*/ 173990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247" h="1739900">
                <a:moveTo>
                  <a:pt x="13447" y="0"/>
                </a:moveTo>
                <a:cubicBezTo>
                  <a:pt x="78005" y="115358"/>
                  <a:pt x="142564" y="230717"/>
                  <a:pt x="140447" y="368300"/>
                </a:cubicBezTo>
                <a:cubicBezTo>
                  <a:pt x="138330" y="505883"/>
                  <a:pt x="9214" y="628650"/>
                  <a:pt x="747" y="825500"/>
                </a:cubicBezTo>
                <a:cubicBezTo>
                  <a:pt x="-7720" y="1022350"/>
                  <a:pt x="57897" y="1397000"/>
                  <a:pt x="89647" y="1549400"/>
                </a:cubicBezTo>
                <a:cubicBezTo>
                  <a:pt x="121397" y="1701800"/>
                  <a:pt x="156322" y="1720850"/>
                  <a:pt x="191247" y="1739900"/>
                </a:cubicBezTo>
              </a:path>
            </a:pathLst>
          </a:custGeom>
          <a:ln w="88900"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760494" y="1972272"/>
            <a:ext cx="1479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(nach </a:t>
            </a:r>
            <a:r>
              <a:rPr lang="de-D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Lyko</a:t>
            </a:r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2012)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23528" y="2791442"/>
            <a:ext cx="65295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dirty="0" err="1" smtClean="0">
                <a:solidFill>
                  <a:srgbClr val="00509F"/>
                </a:solidFill>
                <a:latin typeface="+mn-lt"/>
              </a:rPr>
              <a:t>Biol</a:t>
            </a:r>
            <a:r>
              <a:rPr lang="de-DE" b="1" dirty="0" smtClean="0">
                <a:solidFill>
                  <a:srgbClr val="00509F"/>
                </a:solidFill>
                <a:latin typeface="+mn-lt"/>
              </a:rPr>
              <a:t>. </a:t>
            </a:r>
            <a:r>
              <a:rPr lang="de-DE" b="1" dirty="0" smtClean="0">
                <a:solidFill>
                  <a:srgbClr val="00509F"/>
                </a:solidFill>
              </a:rPr>
              <a:t>Spurenstoff-</a:t>
            </a:r>
            <a:r>
              <a:rPr lang="de-DE" b="1" dirty="0" smtClean="0">
                <a:solidFill>
                  <a:srgbClr val="00509F"/>
                </a:solidFill>
                <a:latin typeface="+mn-lt"/>
              </a:rPr>
              <a:t>Transformation in der Belebung für viele organische Mikroverunreinigungen </a:t>
            </a:r>
            <a:r>
              <a:rPr lang="en-GB" b="1" dirty="0" smtClean="0">
                <a:solidFill>
                  <a:srgbClr val="00509F"/>
                </a:solidFill>
              </a:rPr>
              <a:t>&lt;  </a:t>
            </a:r>
            <a:r>
              <a:rPr lang="en-GB" b="1" dirty="0">
                <a:solidFill>
                  <a:srgbClr val="00509F"/>
                </a:solidFill>
              </a:rPr>
              <a:t>30 %</a:t>
            </a:r>
          </a:p>
          <a:p>
            <a:pPr algn="l"/>
            <a:endParaRPr lang="de-DE" b="1" dirty="0">
              <a:solidFill>
                <a:srgbClr val="00509F"/>
              </a:solidFill>
              <a:latin typeface="+mn-lt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709951" y="3527353"/>
            <a:ext cx="2844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(Joss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</a:t>
            </a:r>
            <a:b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Water Res. 2005)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020745" y="1011307"/>
            <a:ext cx="4900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übliche Verfahrensstufen kommunaler KA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238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620DC-6735-4958-957B-D2AC415A1233}" type="slidenum">
              <a:rPr lang="de-DE"/>
              <a:pPr/>
              <a:t>17</a:t>
            </a:fld>
            <a:endParaRPr lang="de-DE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66688"/>
            <a:ext cx="8641208" cy="576262"/>
          </a:xfrm>
          <a:noFill/>
          <a:ln/>
        </p:spPr>
        <p:txBody>
          <a:bodyPr/>
          <a:lstStyle/>
          <a:p>
            <a:r>
              <a:rPr lang="de-DE" sz="2800" dirty="0"/>
              <a:t>W</a:t>
            </a:r>
            <a:r>
              <a:rPr lang="de-DE" sz="2800" dirty="0" smtClean="0"/>
              <a:t>eitergehende </a:t>
            </a:r>
            <a:r>
              <a:rPr lang="de-DE" sz="2800" dirty="0" smtClean="0"/>
              <a:t>Abwasserreinigung</a:t>
            </a:r>
            <a:endParaRPr lang="de-DE" sz="2800" dirty="0"/>
          </a:p>
        </p:txBody>
      </p:sp>
      <p:cxnSp>
        <p:nvCxnSpPr>
          <p:cNvPr id="5" name="Gerade Verbindung mit Pfeil 4"/>
          <p:cNvCxnSpPr/>
          <p:nvPr/>
        </p:nvCxnSpPr>
        <p:spPr bwMode="auto">
          <a:xfrm>
            <a:off x="5419877" y="1803657"/>
            <a:ext cx="2245060" cy="0"/>
          </a:xfrm>
          <a:prstGeom prst="straightConnector1">
            <a:avLst/>
          </a:prstGeom>
          <a:ln w="25400"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6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9654" y="1385478"/>
            <a:ext cx="4504845" cy="11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Gerade Verbindung mit Pfeil 18"/>
          <p:cNvCxnSpPr/>
          <p:nvPr/>
        </p:nvCxnSpPr>
        <p:spPr bwMode="auto">
          <a:xfrm>
            <a:off x="827584" y="1772447"/>
            <a:ext cx="552111" cy="0"/>
          </a:xfrm>
          <a:prstGeom prst="straightConnector1">
            <a:avLst/>
          </a:prstGeom>
          <a:ln w="25400"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reihandform 16"/>
          <p:cNvSpPr/>
          <p:nvPr/>
        </p:nvSpPr>
        <p:spPr bwMode="auto">
          <a:xfrm>
            <a:off x="7709752" y="924993"/>
            <a:ext cx="406644" cy="1852312"/>
          </a:xfrm>
          <a:custGeom>
            <a:avLst/>
            <a:gdLst>
              <a:gd name="connsiteX0" fmla="*/ 13447 w 191247"/>
              <a:gd name="connsiteY0" fmla="*/ 0 h 1739900"/>
              <a:gd name="connsiteX1" fmla="*/ 140447 w 191247"/>
              <a:gd name="connsiteY1" fmla="*/ 368300 h 1739900"/>
              <a:gd name="connsiteX2" fmla="*/ 747 w 191247"/>
              <a:gd name="connsiteY2" fmla="*/ 825500 h 1739900"/>
              <a:gd name="connsiteX3" fmla="*/ 89647 w 191247"/>
              <a:gd name="connsiteY3" fmla="*/ 1549400 h 1739900"/>
              <a:gd name="connsiteX4" fmla="*/ 191247 w 191247"/>
              <a:gd name="connsiteY4" fmla="*/ 173990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247" h="1739900">
                <a:moveTo>
                  <a:pt x="13447" y="0"/>
                </a:moveTo>
                <a:cubicBezTo>
                  <a:pt x="78005" y="115358"/>
                  <a:pt x="142564" y="230717"/>
                  <a:pt x="140447" y="368300"/>
                </a:cubicBezTo>
                <a:cubicBezTo>
                  <a:pt x="138330" y="505883"/>
                  <a:pt x="9214" y="628650"/>
                  <a:pt x="747" y="825500"/>
                </a:cubicBezTo>
                <a:cubicBezTo>
                  <a:pt x="-7720" y="1022350"/>
                  <a:pt x="57897" y="1397000"/>
                  <a:pt x="89647" y="1549400"/>
                </a:cubicBezTo>
                <a:cubicBezTo>
                  <a:pt x="121397" y="1701800"/>
                  <a:pt x="156322" y="1720850"/>
                  <a:pt x="191247" y="1739900"/>
                </a:cubicBezTo>
              </a:path>
            </a:pathLst>
          </a:custGeom>
          <a:ln w="88900"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755576" y="2565633"/>
            <a:ext cx="8039100" cy="3124696"/>
            <a:chOff x="533400" y="2564904"/>
            <a:chExt cx="8039100" cy="3124696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3400" y="3581400"/>
              <a:ext cx="80391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rapezoid 21"/>
            <p:cNvSpPr/>
            <p:nvPr/>
          </p:nvSpPr>
          <p:spPr bwMode="auto">
            <a:xfrm>
              <a:off x="579270" y="2564904"/>
              <a:ext cx="7985460" cy="965696"/>
            </a:xfrm>
            <a:custGeom>
              <a:avLst/>
              <a:gdLst>
                <a:gd name="connsiteX0" fmla="*/ 0 w 2245060"/>
                <a:gd name="connsiteY0" fmla="*/ 965696 h 965696"/>
                <a:gd name="connsiteX1" fmla="*/ 241424 w 2245060"/>
                <a:gd name="connsiteY1" fmla="*/ 0 h 965696"/>
                <a:gd name="connsiteX2" fmla="*/ 2003636 w 2245060"/>
                <a:gd name="connsiteY2" fmla="*/ 0 h 965696"/>
                <a:gd name="connsiteX3" fmla="*/ 2245060 w 2245060"/>
                <a:gd name="connsiteY3" fmla="*/ 965696 h 965696"/>
                <a:gd name="connsiteX4" fmla="*/ 0 w 2245060"/>
                <a:gd name="connsiteY4" fmla="*/ 965696 h 965696"/>
                <a:gd name="connsiteX0" fmla="*/ 0 w 3134060"/>
                <a:gd name="connsiteY0" fmla="*/ 965696 h 965696"/>
                <a:gd name="connsiteX1" fmla="*/ 241424 w 3134060"/>
                <a:gd name="connsiteY1" fmla="*/ 0 h 965696"/>
                <a:gd name="connsiteX2" fmla="*/ 2003636 w 3134060"/>
                <a:gd name="connsiteY2" fmla="*/ 0 h 965696"/>
                <a:gd name="connsiteX3" fmla="*/ 3134060 w 3134060"/>
                <a:gd name="connsiteY3" fmla="*/ 952996 h 965696"/>
                <a:gd name="connsiteX4" fmla="*/ 0 w 3134060"/>
                <a:gd name="connsiteY4" fmla="*/ 965696 h 965696"/>
                <a:gd name="connsiteX0" fmla="*/ 0 w 7985460"/>
                <a:gd name="connsiteY0" fmla="*/ 965696 h 965696"/>
                <a:gd name="connsiteX1" fmla="*/ 5092824 w 7985460"/>
                <a:gd name="connsiteY1" fmla="*/ 0 h 965696"/>
                <a:gd name="connsiteX2" fmla="*/ 6855036 w 7985460"/>
                <a:gd name="connsiteY2" fmla="*/ 0 h 965696"/>
                <a:gd name="connsiteX3" fmla="*/ 7985460 w 7985460"/>
                <a:gd name="connsiteY3" fmla="*/ 952996 h 965696"/>
                <a:gd name="connsiteX4" fmla="*/ 0 w 7985460"/>
                <a:gd name="connsiteY4" fmla="*/ 965696 h 965696"/>
                <a:gd name="connsiteX0" fmla="*/ 0 w 7985460"/>
                <a:gd name="connsiteY0" fmla="*/ 965696 h 965696"/>
                <a:gd name="connsiteX1" fmla="*/ 4826124 w 7985460"/>
                <a:gd name="connsiteY1" fmla="*/ 0 h 965696"/>
                <a:gd name="connsiteX2" fmla="*/ 6855036 w 7985460"/>
                <a:gd name="connsiteY2" fmla="*/ 0 h 965696"/>
                <a:gd name="connsiteX3" fmla="*/ 7985460 w 7985460"/>
                <a:gd name="connsiteY3" fmla="*/ 952996 h 965696"/>
                <a:gd name="connsiteX4" fmla="*/ 0 w 7985460"/>
                <a:gd name="connsiteY4" fmla="*/ 965696 h 965696"/>
                <a:gd name="connsiteX0" fmla="*/ 0 w 7985460"/>
                <a:gd name="connsiteY0" fmla="*/ 965696 h 965696"/>
                <a:gd name="connsiteX1" fmla="*/ 4826124 w 7985460"/>
                <a:gd name="connsiteY1" fmla="*/ 0 h 965696"/>
                <a:gd name="connsiteX2" fmla="*/ 6740736 w 7985460"/>
                <a:gd name="connsiteY2" fmla="*/ 0 h 965696"/>
                <a:gd name="connsiteX3" fmla="*/ 7985460 w 7985460"/>
                <a:gd name="connsiteY3" fmla="*/ 952996 h 965696"/>
                <a:gd name="connsiteX4" fmla="*/ 0 w 7985460"/>
                <a:gd name="connsiteY4" fmla="*/ 965696 h 96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5460" h="965696">
                  <a:moveTo>
                    <a:pt x="0" y="965696"/>
                  </a:moveTo>
                  <a:lnTo>
                    <a:pt x="4826124" y="0"/>
                  </a:lnTo>
                  <a:lnTo>
                    <a:pt x="6740736" y="0"/>
                  </a:lnTo>
                  <a:lnTo>
                    <a:pt x="7985460" y="952996"/>
                  </a:lnTo>
                  <a:lnTo>
                    <a:pt x="0" y="965696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98205" y="4645025"/>
              <a:ext cx="1717137" cy="553998"/>
            </a:xfrm>
            <a:prstGeom prst="rect">
              <a:avLst/>
            </a:prstGeom>
            <a:solidFill>
              <a:srgbClr val="B1B1B1"/>
            </a:solidFill>
          </p:spPr>
          <p:txBody>
            <a:bodyPr wrap="none" rtlCol="0">
              <a:spAutoFit/>
            </a:bodyPr>
            <a:lstStyle/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Nanofiltration</a:t>
              </a:r>
            </a:p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Umkehrosmose</a:t>
              </a:r>
              <a:endParaRPr lang="de-DE" sz="15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117593" y="4415735"/>
              <a:ext cx="1149674" cy="323165"/>
            </a:xfrm>
            <a:prstGeom prst="rect">
              <a:avLst/>
            </a:prstGeom>
            <a:solidFill>
              <a:srgbClr val="B1B1B1"/>
            </a:solidFill>
          </p:spPr>
          <p:txBody>
            <a:bodyPr wrap="none" rtlCol="0">
              <a:spAutoFit/>
            </a:bodyPr>
            <a:lstStyle/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Ozonung</a:t>
              </a:r>
              <a:endParaRPr lang="de-DE" sz="15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044203" y="4348480"/>
              <a:ext cx="2089033" cy="553998"/>
            </a:xfrm>
            <a:prstGeom prst="rect">
              <a:avLst/>
            </a:prstGeom>
            <a:solidFill>
              <a:srgbClr val="B1B1B1"/>
            </a:solidFill>
          </p:spPr>
          <p:txBody>
            <a:bodyPr wrap="none" rtlCol="0">
              <a:spAutoFit/>
            </a:bodyPr>
            <a:lstStyle/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Pulveraktivkohle      </a:t>
              </a:r>
              <a:br>
                <a:rPr lang="de-DE" sz="1500" dirty="0" smtClean="0">
                  <a:solidFill>
                    <a:schemeClr val="tx1"/>
                  </a:solidFill>
                </a:rPr>
              </a:br>
              <a:r>
                <a:rPr lang="de-DE" sz="1500" dirty="0" smtClean="0">
                  <a:solidFill>
                    <a:schemeClr val="tx1"/>
                  </a:solidFill>
                </a:rPr>
                <a:t>(PAK)</a:t>
              </a:r>
              <a:endParaRPr lang="de-DE" sz="15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6059113" y="5011587"/>
              <a:ext cx="2361061" cy="553998"/>
            </a:xfrm>
            <a:prstGeom prst="rect">
              <a:avLst/>
            </a:prstGeom>
            <a:solidFill>
              <a:srgbClr val="B1B1B1"/>
            </a:solidFill>
          </p:spPr>
          <p:txBody>
            <a:bodyPr wrap="square" rtlCol="0">
              <a:spAutoFit/>
            </a:bodyPr>
            <a:lstStyle/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Granulierte Aktivkohle      </a:t>
              </a:r>
              <a:br>
                <a:rPr lang="de-DE" sz="1500" dirty="0" smtClean="0">
                  <a:solidFill>
                    <a:schemeClr val="tx1"/>
                  </a:solidFill>
                </a:rPr>
              </a:br>
              <a:r>
                <a:rPr lang="de-DE" sz="1500" dirty="0" smtClean="0">
                  <a:solidFill>
                    <a:schemeClr val="tx1"/>
                  </a:solidFill>
                </a:rPr>
                <a:t>(GAK)</a:t>
              </a:r>
              <a:endParaRPr lang="de-DE" sz="15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Rechteck 22"/>
          <p:cNvSpPr/>
          <p:nvPr/>
        </p:nvSpPr>
        <p:spPr>
          <a:xfrm>
            <a:off x="1020745" y="1011307"/>
            <a:ext cx="4900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übliche Verfahrensstufen kommunaler KA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01331" y="3641594"/>
            <a:ext cx="2440419" cy="60900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Membran-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verfahren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7760494" y="1972272"/>
            <a:ext cx="1479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(nach </a:t>
            </a:r>
            <a:r>
              <a:rPr lang="de-D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Lyko</a:t>
            </a:r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2012)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304298" y="3641594"/>
            <a:ext cx="2871330" cy="60900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Oxidations-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verfahren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255316" y="3641594"/>
            <a:ext cx="2531590" cy="60900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Adsorptions-verfahren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5686425" y="1489932"/>
            <a:ext cx="1788050" cy="609002"/>
          </a:xfrm>
          <a:prstGeom prst="rect">
            <a:avLst/>
          </a:prstGeom>
          <a:solidFill>
            <a:srgbClr val="FFFFCC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Weitergehende Abwasserreinigung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9726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620DC-6735-4958-957B-D2AC415A1233}" type="slidenum">
              <a:rPr lang="de-DE"/>
              <a:pPr/>
              <a:t>18</a:t>
            </a:fld>
            <a:endParaRPr lang="de-DE"/>
          </a:p>
        </p:txBody>
      </p:sp>
      <p:cxnSp>
        <p:nvCxnSpPr>
          <p:cNvPr id="5" name="Gerade Verbindung mit Pfeil 4"/>
          <p:cNvCxnSpPr/>
          <p:nvPr/>
        </p:nvCxnSpPr>
        <p:spPr bwMode="auto">
          <a:xfrm>
            <a:off x="5419877" y="1803657"/>
            <a:ext cx="2245060" cy="0"/>
          </a:xfrm>
          <a:prstGeom prst="straightConnector1">
            <a:avLst/>
          </a:prstGeom>
          <a:ln w="25400"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6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9654" y="1385478"/>
            <a:ext cx="4504845" cy="11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Gerade Verbindung mit Pfeil 18"/>
          <p:cNvCxnSpPr/>
          <p:nvPr/>
        </p:nvCxnSpPr>
        <p:spPr bwMode="auto">
          <a:xfrm>
            <a:off x="827584" y="1772447"/>
            <a:ext cx="552111" cy="0"/>
          </a:xfrm>
          <a:prstGeom prst="straightConnector1">
            <a:avLst/>
          </a:prstGeom>
          <a:ln w="25400"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reihandform 16"/>
          <p:cNvSpPr/>
          <p:nvPr/>
        </p:nvSpPr>
        <p:spPr bwMode="auto">
          <a:xfrm>
            <a:off x="7709752" y="924993"/>
            <a:ext cx="406644" cy="1852312"/>
          </a:xfrm>
          <a:custGeom>
            <a:avLst/>
            <a:gdLst>
              <a:gd name="connsiteX0" fmla="*/ 13447 w 191247"/>
              <a:gd name="connsiteY0" fmla="*/ 0 h 1739900"/>
              <a:gd name="connsiteX1" fmla="*/ 140447 w 191247"/>
              <a:gd name="connsiteY1" fmla="*/ 368300 h 1739900"/>
              <a:gd name="connsiteX2" fmla="*/ 747 w 191247"/>
              <a:gd name="connsiteY2" fmla="*/ 825500 h 1739900"/>
              <a:gd name="connsiteX3" fmla="*/ 89647 w 191247"/>
              <a:gd name="connsiteY3" fmla="*/ 1549400 h 1739900"/>
              <a:gd name="connsiteX4" fmla="*/ 191247 w 191247"/>
              <a:gd name="connsiteY4" fmla="*/ 173990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247" h="1739900">
                <a:moveTo>
                  <a:pt x="13447" y="0"/>
                </a:moveTo>
                <a:cubicBezTo>
                  <a:pt x="78005" y="115358"/>
                  <a:pt x="142564" y="230717"/>
                  <a:pt x="140447" y="368300"/>
                </a:cubicBezTo>
                <a:cubicBezTo>
                  <a:pt x="138330" y="505883"/>
                  <a:pt x="9214" y="628650"/>
                  <a:pt x="747" y="825500"/>
                </a:cubicBezTo>
                <a:cubicBezTo>
                  <a:pt x="-7720" y="1022350"/>
                  <a:pt x="57897" y="1397000"/>
                  <a:pt x="89647" y="1549400"/>
                </a:cubicBezTo>
                <a:cubicBezTo>
                  <a:pt x="121397" y="1701800"/>
                  <a:pt x="156322" y="1720850"/>
                  <a:pt x="191247" y="1739900"/>
                </a:cubicBezTo>
              </a:path>
            </a:pathLst>
          </a:custGeom>
          <a:ln w="88900"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771847" y="2565633"/>
            <a:ext cx="8039100" cy="3124696"/>
            <a:chOff x="533400" y="2564904"/>
            <a:chExt cx="8039100" cy="3124696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3400" y="3581400"/>
              <a:ext cx="80391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rapezoid 21"/>
            <p:cNvSpPr/>
            <p:nvPr/>
          </p:nvSpPr>
          <p:spPr bwMode="auto">
            <a:xfrm>
              <a:off x="579270" y="2564904"/>
              <a:ext cx="7985460" cy="965696"/>
            </a:xfrm>
            <a:custGeom>
              <a:avLst/>
              <a:gdLst>
                <a:gd name="connsiteX0" fmla="*/ 0 w 2245060"/>
                <a:gd name="connsiteY0" fmla="*/ 965696 h 965696"/>
                <a:gd name="connsiteX1" fmla="*/ 241424 w 2245060"/>
                <a:gd name="connsiteY1" fmla="*/ 0 h 965696"/>
                <a:gd name="connsiteX2" fmla="*/ 2003636 w 2245060"/>
                <a:gd name="connsiteY2" fmla="*/ 0 h 965696"/>
                <a:gd name="connsiteX3" fmla="*/ 2245060 w 2245060"/>
                <a:gd name="connsiteY3" fmla="*/ 965696 h 965696"/>
                <a:gd name="connsiteX4" fmla="*/ 0 w 2245060"/>
                <a:gd name="connsiteY4" fmla="*/ 965696 h 965696"/>
                <a:gd name="connsiteX0" fmla="*/ 0 w 3134060"/>
                <a:gd name="connsiteY0" fmla="*/ 965696 h 965696"/>
                <a:gd name="connsiteX1" fmla="*/ 241424 w 3134060"/>
                <a:gd name="connsiteY1" fmla="*/ 0 h 965696"/>
                <a:gd name="connsiteX2" fmla="*/ 2003636 w 3134060"/>
                <a:gd name="connsiteY2" fmla="*/ 0 h 965696"/>
                <a:gd name="connsiteX3" fmla="*/ 3134060 w 3134060"/>
                <a:gd name="connsiteY3" fmla="*/ 952996 h 965696"/>
                <a:gd name="connsiteX4" fmla="*/ 0 w 3134060"/>
                <a:gd name="connsiteY4" fmla="*/ 965696 h 965696"/>
                <a:gd name="connsiteX0" fmla="*/ 0 w 7985460"/>
                <a:gd name="connsiteY0" fmla="*/ 965696 h 965696"/>
                <a:gd name="connsiteX1" fmla="*/ 5092824 w 7985460"/>
                <a:gd name="connsiteY1" fmla="*/ 0 h 965696"/>
                <a:gd name="connsiteX2" fmla="*/ 6855036 w 7985460"/>
                <a:gd name="connsiteY2" fmla="*/ 0 h 965696"/>
                <a:gd name="connsiteX3" fmla="*/ 7985460 w 7985460"/>
                <a:gd name="connsiteY3" fmla="*/ 952996 h 965696"/>
                <a:gd name="connsiteX4" fmla="*/ 0 w 7985460"/>
                <a:gd name="connsiteY4" fmla="*/ 965696 h 965696"/>
                <a:gd name="connsiteX0" fmla="*/ 0 w 7985460"/>
                <a:gd name="connsiteY0" fmla="*/ 965696 h 965696"/>
                <a:gd name="connsiteX1" fmla="*/ 4826124 w 7985460"/>
                <a:gd name="connsiteY1" fmla="*/ 0 h 965696"/>
                <a:gd name="connsiteX2" fmla="*/ 6855036 w 7985460"/>
                <a:gd name="connsiteY2" fmla="*/ 0 h 965696"/>
                <a:gd name="connsiteX3" fmla="*/ 7985460 w 7985460"/>
                <a:gd name="connsiteY3" fmla="*/ 952996 h 965696"/>
                <a:gd name="connsiteX4" fmla="*/ 0 w 7985460"/>
                <a:gd name="connsiteY4" fmla="*/ 965696 h 965696"/>
                <a:gd name="connsiteX0" fmla="*/ 0 w 7985460"/>
                <a:gd name="connsiteY0" fmla="*/ 965696 h 965696"/>
                <a:gd name="connsiteX1" fmla="*/ 4826124 w 7985460"/>
                <a:gd name="connsiteY1" fmla="*/ 0 h 965696"/>
                <a:gd name="connsiteX2" fmla="*/ 6740736 w 7985460"/>
                <a:gd name="connsiteY2" fmla="*/ 0 h 965696"/>
                <a:gd name="connsiteX3" fmla="*/ 7985460 w 7985460"/>
                <a:gd name="connsiteY3" fmla="*/ 952996 h 965696"/>
                <a:gd name="connsiteX4" fmla="*/ 0 w 7985460"/>
                <a:gd name="connsiteY4" fmla="*/ 965696 h 96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5460" h="965696">
                  <a:moveTo>
                    <a:pt x="0" y="965696"/>
                  </a:moveTo>
                  <a:lnTo>
                    <a:pt x="4826124" y="0"/>
                  </a:lnTo>
                  <a:lnTo>
                    <a:pt x="6740736" y="0"/>
                  </a:lnTo>
                  <a:lnTo>
                    <a:pt x="7985460" y="952996"/>
                  </a:lnTo>
                  <a:lnTo>
                    <a:pt x="0" y="965696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95204" y="4568453"/>
              <a:ext cx="1717137" cy="784830"/>
            </a:xfrm>
            <a:prstGeom prst="rect">
              <a:avLst/>
            </a:prstGeom>
            <a:solidFill>
              <a:srgbClr val="B1B1B1"/>
            </a:solidFill>
          </p:spPr>
          <p:txBody>
            <a:bodyPr wrap="none" rtlCol="0">
              <a:spAutoFit/>
            </a:bodyPr>
            <a:lstStyle/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MBR</a:t>
              </a:r>
            </a:p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Nanofiltration</a:t>
              </a:r>
            </a:p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Umkehrosmose</a:t>
              </a:r>
              <a:endParaRPr lang="de-DE" sz="15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117593" y="4415735"/>
              <a:ext cx="1149674" cy="323165"/>
            </a:xfrm>
            <a:prstGeom prst="rect">
              <a:avLst/>
            </a:prstGeom>
            <a:solidFill>
              <a:srgbClr val="B1B1B1"/>
            </a:solidFill>
          </p:spPr>
          <p:txBody>
            <a:bodyPr wrap="none" rtlCol="0">
              <a:spAutoFit/>
            </a:bodyPr>
            <a:lstStyle/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Ozonung</a:t>
              </a:r>
              <a:endParaRPr lang="de-DE" sz="15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044203" y="4348480"/>
              <a:ext cx="2089033" cy="553998"/>
            </a:xfrm>
            <a:prstGeom prst="rect">
              <a:avLst/>
            </a:prstGeom>
            <a:solidFill>
              <a:srgbClr val="B1B1B1"/>
            </a:solidFill>
          </p:spPr>
          <p:txBody>
            <a:bodyPr wrap="none" rtlCol="0">
              <a:spAutoFit/>
            </a:bodyPr>
            <a:lstStyle/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Pulveraktivkohle      </a:t>
              </a:r>
              <a:br>
                <a:rPr lang="de-DE" sz="1500" dirty="0" smtClean="0">
                  <a:solidFill>
                    <a:schemeClr val="tx1"/>
                  </a:solidFill>
                </a:rPr>
              </a:br>
              <a:r>
                <a:rPr lang="de-DE" sz="1500" dirty="0" smtClean="0">
                  <a:solidFill>
                    <a:schemeClr val="tx1"/>
                  </a:solidFill>
                </a:rPr>
                <a:t>(PAK)</a:t>
              </a:r>
              <a:endParaRPr lang="de-DE" sz="15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6059113" y="5011587"/>
              <a:ext cx="2361061" cy="553998"/>
            </a:xfrm>
            <a:prstGeom prst="rect">
              <a:avLst/>
            </a:prstGeom>
            <a:solidFill>
              <a:srgbClr val="B1B1B1"/>
            </a:solidFill>
          </p:spPr>
          <p:txBody>
            <a:bodyPr wrap="square" rtlCol="0">
              <a:spAutoFit/>
            </a:bodyPr>
            <a:lstStyle/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Granulierte Aktivkohle      </a:t>
              </a:r>
              <a:br>
                <a:rPr lang="de-DE" sz="1500" dirty="0" smtClean="0">
                  <a:solidFill>
                    <a:schemeClr val="tx1"/>
                  </a:solidFill>
                </a:rPr>
              </a:br>
              <a:r>
                <a:rPr lang="de-DE" sz="1500" dirty="0" smtClean="0">
                  <a:solidFill>
                    <a:schemeClr val="tx1"/>
                  </a:solidFill>
                </a:rPr>
                <a:t>(GAK)</a:t>
              </a:r>
              <a:endParaRPr lang="de-DE" sz="15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Rechteck 22"/>
          <p:cNvSpPr/>
          <p:nvPr/>
        </p:nvSpPr>
        <p:spPr>
          <a:xfrm>
            <a:off x="1020745" y="1011307"/>
            <a:ext cx="4900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übliche Verfahrensstufen kommunaler KA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17602" y="3641594"/>
            <a:ext cx="2440419" cy="60900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Membran-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verfahren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7760494" y="1972272"/>
            <a:ext cx="14790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(nach </a:t>
            </a:r>
            <a:r>
              <a:rPr lang="de-DE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Lyko</a:t>
            </a:r>
            <a:r>
              <a:rPr lang="de-D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2012)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320569" y="3641594"/>
            <a:ext cx="2871330" cy="60900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Oxidations-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verfahren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271587" y="3641594"/>
            <a:ext cx="2531590" cy="60900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Adsorptions</a:t>
            </a:r>
            <a:r>
              <a:rPr lang="de-DE" dirty="0">
                <a:solidFill>
                  <a:schemeClr val="bg1"/>
                </a:solidFill>
              </a:rPr>
              <a:t>-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verfahren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Rechteck 36"/>
          <p:cNvSpPr/>
          <p:nvPr/>
        </p:nvSpPr>
        <p:spPr bwMode="auto">
          <a:xfrm>
            <a:off x="2987824" y="1411577"/>
            <a:ext cx="4298385" cy="1121390"/>
          </a:xfrm>
          <a:prstGeom prst="rect">
            <a:avLst/>
          </a:prstGeom>
          <a:solidFill>
            <a:schemeClr val="bg1">
              <a:alpha val="83000"/>
            </a:schemeClr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3432262" y="1687209"/>
            <a:ext cx="3346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MBR + PAK</a:t>
            </a:r>
            <a:endParaRPr lang="de-DE"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feil nach links und rechts 2"/>
          <p:cNvSpPr/>
          <p:nvPr/>
        </p:nvSpPr>
        <p:spPr bwMode="auto">
          <a:xfrm>
            <a:off x="1618812" y="4609703"/>
            <a:ext cx="4897404" cy="231209"/>
          </a:xfrm>
          <a:prstGeom prst="left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</p:txBody>
      </p:sp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e-DE" sz="2800" dirty="0"/>
              <a:t>W</a:t>
            </a:r>
            <a:r>
              <a:rPr lang="de-DE" sz="2800" dirty="0" smtClean="0"/>
              <a:t>eitergehende </a:t>
            </a:r>
            <a:r>
              <a:rPr lang="de-DE" sz="2800" dirty="0" smtClean="0"/>
              <a:t>Abwasserreinigung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13627456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620DC-6735-4958-957B-D2AC415A1233}" type="slidenum">
              <a:rPr lang="de-DE"/>
              <a:pPr/>
              <a:t>19</a:t>
            </a:fld>
            <a:endParaRPr lang="de-DE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66688"/>
            <a:ext cx="7488237" cy="576262"/>
          </a:xfrm>
          <a:noFill/>
          <a:ln/>
        </p:spPr>
        <p:txBody>
          <a:bodyPr/>
          <a:lstStyle/>
          <a:p>
            <a:r>
              <a:rPr lang="de-DE" sz="2800" dirty="0" smtClean="0"/>
              <a:t>Etablierte Verfahren der weitergehenden </a:t>
            </a:r>
            <a:r>
              <a:rPr lang="de-DE" sz="2800" dirty="0"/>
              <a:t>Abwasserreinigung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771847" y="3582129"/>
            <a:ext cx="8039100" cy="2108200"/>
            <a:chOff x="533400" y="3581400"/>
            <a:chExt cx="8039100" cy="2108200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3400" y="3581400"/>
              <a:ext cx="80391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feld 26"/>
            <p:cNvSpPr txBox="1"/>
            <p:nvPr/>
          </p:nvSpPr>
          <p:spPr>
            <a:xfrm>
              <a:off x="595204" y="4568453"/>
              <a:ext cx="1717137" cy="784830"/>
            </a:xfrm>
            <a:prstGeom prst="rect">
              <a:avLst/>
            </a:prstGeom>
            <a:solidFill>
              <a:srgbClr val="B1B1B1"/>
            </a:solidFill>
          </p:spPr>
          <p:txBody>
            <a:bodyPr wrap="none" rtlCol="0">
              <a:spAutoFit/>
            </a:bodyPr>
            <a:lstStyle/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MBR</a:t>
              </a:r>
            </a:p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Nanofiltration</a:t>
              </a:r>
            </a:p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Umkehrosmose</a:t>
              </a:r>
              <a:endParaRPr lang="de-DE" sz="15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117593" y="4415735"/>
              <a:ext cx="1149674" cy="323165"/>
            </a:xfrm>
            <a:prstGeom prst="rect">
              <a:avLst/>
            </a:prstGeom>
            <a:solidFill>
              <a:srgbClr val="B1B1B1"/>
            </a:solidFill>
          </p:spPr>
          <p:txBody>
            <a:bodyPr wrap="none" rtlCol="0">
              <a:spAutoFit/>
            </a:bodyPr>
            <a:lstStyle/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Ozonung</a:t>
              </a:r>
              <a:endParaRPr lang="de-DE" sz="15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044203" y="4348480"/>
              <a:ext cx="2089033" cy="553998"/>
            </a:xfrm>
            <a:prstGeom prst="rect">
              <a:avLst/>
            </a:prstGeom>
            <a:solidFill>
              <a:srgbClr val="B1B1B1"/>
            </a:solidFill>
          </p:spPr>
          <p:txBody>
            <a:bodyPr wrap="none" rtlCol="0">
              <a:spAutoFit/>
            </a:bodyPr>
            <a:lstStyle/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Pulveraktivkohle      </a:t>
              </a:r>
              <a:br>
                <a:rPr lang="de-DE" sz="1500" dirty="0" smtClean="0">
                  <a:solidFill>
                    <a:schemeClr val="tx1"/>
                  </a:solidFill>
                </a:rPr>
              </a:br>
              <a:r>
                <a:rPr lang="de-DE" sz="1500" dirty="0" smtClean="0">
                  <a:solidFill>
                    <a:schemeClr val="tx1"/>
                  </a:solidFill>
                </a:rPr>
                <a:t>(PAK)</a:t>
              </a:r>
              <a:endParaRPr lang="de-DE" sz="15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6059113" y="5011587"/>
              <a:ext cx="2361061" cy="553998"/>
            </a:xfrm>
            <a:prstGeom prst="rect">
              <a:avLst/>
            </a:prstGeom>
            <a:solidFill>
              <a:srgbClr val="B1B1B1"/>
            </a:solidFill>
          </p:spPr>
          <p:txBody>
            <a:bodyPr wrap="square" rtlCol="0">
              <a:spAutoFit/>
            </a:bodyPr>
            <a:lstStyle/>
            <a:p>
              <a:pPr marL="180975" indent="-180975" algn="l">
                <a:buFont typeface="Wingdings" panose="05000000000000000000" pitchFamily="2" charset="2"/>
                <a:buChar char="§"/>
              </a:pPr>
              <a:r>
                <a:rPr lang="de-DE" sz="1500" dirty="0" smtClean="0">
                  <a:solidFill>
                    <a:schemeClr val="tx1"/>
                  </a:solidFill>
                </a:rPr>
                <a:t>Granulierte Aktivkohle      </a:t>
              </a:r>
              <a:br>
                <a:rPr lang="de-DE" sz="1500" dirty="0" smtClean="0">
                  <a:solidFill>
                    <a:schemeClr val="tx1"/>
                  </a:solidFill>
                </a:rPr>
              </a:br>
              <a:r>
                <a:rPr lang="de-DE" sz="1500" dirty="0" smtClean="0">
                  <a:solidFill>
                    <a:schemeClr val="tx1"/>
                  </a:solidFill>
                </a:rPr>
                <a:t>(GAK)</a:t>
              </a:r>
              <a:endParaRPr lang="de-DE" sz="15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817602" y="3641594"/>
            <a:ext cx="2440419" cy="60900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Membran-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verfahren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320569" y="3641594"/>
            <a:ext cx="2871330" cy="60900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Oxidations-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verfahren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271587" y="3641594"/>
            <a:ext cx="2531590" cy="60900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Adsorption</a:t>
            </a:r>
            <a:r>
              <a:rPr lang="de-DE" dirty="0">
                <a:solidFill>
                  <a:schemeClr val="bg1"/>
                </a:solidFill>
              </a:rPr>
              <a:t>-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verfahren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495300" y="908720"/>
            <a:ext cx="74610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+mn-lt"/>
              </a:rPr>
              <a:t>Eine Vielzahl an großtechnischen und pilottechnischen Untersuchungen / Eignungstest wurden durchgeführt: 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Leistung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Kosten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sz="1800" b="1" dirty="0" err="1" smtClean="0">
                <a:solidFill>
                  <a:srgbClr val="00509F"/>
                </a:solidFill>
                <a:latin typeface="+mn-lt"/>
              </a:rPr>
              <a:t>Implementierbarkeit</a:t>
            </a:r>
            <a:endParaRPr lang="de-DE" sz="1800" b="1" dirty="0" smtClean="0">
              <a:solidFill>
                <a:srgbClr val="00509F"/>
              </a:solidFill>
              <a:latin typeface="+mn-lt"/>
            </a:endParaRP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Robuste Tauglichkeit in der Praxis</a:t>
            </a:r>
          </a:p>
          <a:p>
            <a:pPr marL="342900" indent="-342900" algn="l">
              <a:spcAft>
                <a:spcPts val="120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+mn-lt"/>
              </a:rPr>
              <a:t>Status quo: Nur ein Teil der verfügbaren Technologien hat sich in der Praxis auf kommunalen KA etabliert</a:t>
            </a:r>
            <a:endParaRPr lang="de-DE" b="1" dirty="0">
              <a:solidFill>
                <a:srgbClr val="00509F"/>
              </a:solidFill>
              <a:latin typeface="+mn-lt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805370" y="4310062"/>
            <a:ext cx="5422814" cy="1379538"/>
            <a:chOff x="805370" y="4310062"/>
            <a:chExt cx="5422814" cy="1379538"/>
          </a:xfrm>
        </p:grpSpPr>
        <p:sp>
          <p:nvSpPr>
            <p:cNvPr id="35" name="Rechteck 34"/>
            <p:cNvSpPr/>
            <p:nvPr/>
          </p:nvSpPr>
          <p:spPr bwMode="auto">
            <a:xfrm>
              <a:off x="805370" y="4844405"/>
              <a:ext cx="2419972" cy="825413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Rechteck 35"/>
            <p:cNvSpPr/>
            <p:nvPr/>
          </p:nvSpPr>
          <p:spPr bwMode="auto">
            <a:xfrm>
              <a:off x="3275857" y="4925359"/>
              <a:ext cx="2952327" cy="764241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811908" y="4310062"/>
              <a:ext cx="2419972" cy="534344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1912029" y="4917807"/>
            <a:ext cx="7210189" cy="1504021"/>
            <a:chOff x="1912029" y="4917807"/>
            <a:chExt cx="7210189" cy="1504021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029" y="5004436"/>
              <a:ext cx="1253793" cy="1405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443" y="5007812"/>
              <a:ext cx="1118878" cy="13820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525" y="4917807"/>
              <a:ext cx="1238693" cy="15040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2793185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620DC-6735-4958-957B-D2AC415A1233}" type="slidenum">
              <a:rPr lang="de-DE"/>
              <a:pPr/>
              <a:t>2</a:t>
            </a:fld>
            <a:endParaRPr lang="de-DE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66688"/>
            <a:ext cx="7488237" cy="576262"/>
          </a:xfrm>
          <a:noFill/>
          <a:ln/>
        </p:spPr>
        <p:txBody>
          <a:bodyPr/>
          <a:lstStyle/>
          <a:p>
            <a:r>
              <a:rPr lang="de-DE" sz="2800" dirty="0" smtClean="0"/>
              <a:t>Hintergrund und Übersicht</a:t>
            </a:r>
            <a:endParaRPr lang="de-DE" sz="2800" dirty="0"/>
          </a:p>
        </p:txBody>
      </p:sp>
      <p:sp>
        <p:nvSpPr>
          <p:cNvPr id="37" name="Rechteck 36"/>
          <p:cNvSpPr/>
          <p:nvPr/>
        </p:nvSpPr>
        <p:spPr>
          <a:xfrm>
            <a:off x="495300" y="908720"/>
            <a:ext cx="74610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  <a:buClr>
                <a:srgbClr val="FF9900"/>
              </a:buClr>
              <a:buSzPct val="125000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Das Kompetenzzentrum </a:t>
            </a:r>
            <a:r>
              <a:rPr lang="de-DE" b="1" dirty="0" err="1" smtClean="0">
                <a:solidFill>
                  <a:srgbClr val="00509F"/>
                </a:solidFill>
                <a:latin typeface="Arial"/>
              </a:rPr>
              <a:t>Mikroschadstoffe.NRW</a:t>
            </a:r>
            <a:r>
              <a:rPr lang="de-DE" b="1" dirty="0" smtClean="0">
                <a:solidFill>
                  <a:srgbClr val="00509F"/>
                </a:solidFill>
                <a:latin typeface="Arial"/>
              </a:rPr>
              <a:t> (KOM-M):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gefördert durch Umweltministerium NRW (MULNV)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Laufzeit: 2014-2018 (2. Phase)</a:t>
            </a:r>
            <a:endParaRPr lang="de-DE" b="1" dirty="0">
              <a:solidFill>
                <a:srgbClr val="00509F"/>
              </a:solidFill>
              <a:latin typeface="Arial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674" y="1988840"/>
            <a:ext cx="8522381" cy="447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732229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67742" y="188442"/>
            <a:ext cx="864076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l">
              <a:lnSpc>
                <a:spcPct val="80000"/>
              </a:lnSpc>
            </a:pPr>
            <a:r>
              <a:rPr lang="de-DE" sz="3200" b="1" dirty="0" smtClean="0">
                <a:solidFill>
                  <a:schemeClr val="bg1"/>
                </a:solidFill>
              </a:rPr>
              <a:t>Ozonung</a:t>
            </a:r>
            <a:endParaRPr lang="de-DE" sz="1800" b="1" dirty="0">
              <a:solidFill>
                <a:schemeClr val="bg1"/>
              </a:solidFill>
            </a:endParaRPr>
          </a:p>
        </p:txBody>
      </p:sp>
      <p:pic>
        <p:nvPicPr>
          <p:cNvPr id="8" name="Grafik 7" descr="D:\Users\holger.hasselbusch\Downloads\Nexelia Water Treatment\Cont + LOX Tank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3344" y="1988840"/>
            <a:ext cx="3665661" cy="3744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72" y="1306486"/>
            <a:ext cx="3555632" cy="2371579"/>
          </a:xfrm>
          <a:prstGeom prst="rect">
            <a:avLst/>
          </a:prstGeom>
        </p:spPr>
      </p:pic>
      <p:pic>
        <p:nvPicPr>
          <p:cNvPr id="2050" name="Picture 2" descr="C:\Users\Administrator\Documents\IWW to go\Vorlesung\4.Reinigungsstufe\Ozoneintra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1913" y="3861048"/>
            <a:ext cx="3639741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81792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PAK-</a:t>
            </a:r>
            <a:r>
              <a:rPr lang="en-GB" dirty="0" err="1" smtClean="0"/>
              <a:t>Prozesse</a:t>
            </a:r>
            <a:endParaRPr lang="en-GB" dirty="0"/>
          </a:p>
        </p:txBody>
      </p:sp>
      <p:pic>
        <p:nvPicPr>
          <p:cNvPr id="4" name="Picture 2" descr="http://www.masterplan-wasser.nrw.de/fileadmin/_processed_/csm_Dkohlejpg_a0c777ed6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60060"/>
            <a:ext cx="1859230" cy="248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PEA-Tegel\20170901_140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14903" y="3950636"/>
            <a:ext cx="2503048" cy="187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PEA-Tegel\20170901_1405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060" y="3940202"/>
            <a:ext cx="2523966" cy="189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Gruppieren 97"/>
          <p:cNvGrpSpPr/>
          <p:nvPr/>
        </p:nvGrpSpPr>
        <p:grpSpPr>
          <a:xfrm>
            <a:off x="382248" y="895715"/>
            <a:ext cx="5386644" cy="2952399"/>
            <a:chOff x="382248" y="895715"/>
            <a:chExt cx="5386644" cy="2952399"/>
          </a:xfrm>
        </p:grpSpPr>
        <p:sp>
          <p:nvSpPr>
            <p:cNvPr id="56" name="Textfeld 55"/>
            <p:cNvSpPr txBox="1"/>
            <p:nvPr/>
          </p:nvSpPr>
          <p:spPr>
            <a:xfrm>
              <a:off x="2679979" y="2267286"/>
              <a:ext cx="83747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chemeClr val="tx1"/>
                  </a:solidFill>
                </a:rPr>
                <a:t>Waage</a:t>
              </a:r>
              <a:endParaRPr lang="de-DE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96" name="Grafik 9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861557" y="2951347"/>
              <a:ext cx="298150" cy="314585"/>
            </a:xfrm>
            <a:prstGeom prst="rect">
              <a:avLst/>
            </a:prstGeom>
          </p:spPr>
        </p:pic>
        <p:pic>
          <p:nvPicPr>
            <p:cNvPr id="81" name="Picture 118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44753" flipH="1">
              <a:off x="2675633" y="3092667"/>
              <a:ext cx="998746" cy="698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Rechteck 74"/>
            <p:cNvSpPr/>
            <p:nvPr/>
          </p:nvSpPr>
          <p:spPr bwMode="auto">
            <a:xfrm rot="21208537">
              <a:off x="2491945" y="2854677"/>
              <a:ext cx="529485" cy="123054"/>
            </a:xfrm>
            <a:prstGeom prst="rect">
              <a:avLst/>
            </a:prstGeom>
            <a:pattFill prst="lgCheck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" name="Rechteckiger Pfeil 8"/>
            <p:cNvSpPr/>
            <p:nvPr/>
          </p:nvSpPr>
          <p:spPr bwMode="auto">
            <a:xfrm flipH="1">
              <a:off x="3688216" y="3376087"/>
              <a:ext cx="2007896" cy="400934"/>
            </a:xfrm>
            <a:prstGeom prst="bentArrow">
              <a:avLst>
                <a:gd name="adj1" fmla="val 25000"/>
                <a:gd name="adj2" fmla="val 13260"/>
                <a:gd name="adj3" fmla="val 0"/>
                <a:gd name="adj4" fmla="val 43750"/>
              </a:avLst>
            </a:prstGeom>
            <a:pattFill prst="lgConfetti">
              <a:fgClr>
                <a:schemeClr val="tx1"/>
              </a:fgClr>
              <a:bgClr>
                <a:schemeClr val="accent5">
                  <a:lumMod val="90000"/>
                </a:schemeClr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Rechteckiger Pfeil 14"/>
            <p:cNvSpPr/>
            <p:nvPr/>
          </p:nvSpPr>
          <p:spPr bwMode="auto">
            <a:xfrm rot="5400000">
              <a:off x="5369548" y="3448770"/>
              <a:ext cx="465891" cy="332797"/>
            </a:xfrm>
            <a:prstGeom prst="bentArrow">
              <a:avLst>
                <a:gd name="adj1" fmla="val 19331"/>
                <a:gd name="adj2" fmla="val 39398"/>
                <a:gd name="adj3" fmla="val 25000"/>
                <a:gd name="adj4" fmla="val 48718"/>
              </a:avLst>
            </a:prstGeom>
            <a:pattFill prst="lgConfetti">
              <a:fgClr>
                <a:schemeClr val="tx1"/>
              </a:fgClr>
              <a:bgClr>
                <a:schemeClr val="accent5">
                  <a:lumMod val="90000"/>
                </a:schemeClr>
              </a:bgClr>
            </a:patt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353046" y="2772788"/>
              <a:ext cx="134524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chemeClr val="tx1"/>
                  </a:solidFill>
                </a:rPr>
                <a:t>PAK-</a:t>
              </a:r>
              <a:br>
                <a:rPr lang="de-DE" sz="1600" b="1" dirty="0" smtClean="0">
                  <a:solidFill>
                    <a:schemeClr val="tx1"/>
                  </a:solidFill>
                </a:rPr>
              </a:br>
              <a:r>
                <a:rPr lang="de-DE" sz="1600" b="1" dirty="0" smtClean="0">
                  <a:solidFill>
                    <a:schemeClr val="tx1"/>
                  </a:solidFill>
                </a:rPr>
                <a:t>Suspension</a:t>
              </a:r>
              <a:endParaRPr lang="de-DE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3096875" y="2663378"/>
              <a:ext cx="906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Wasser</a:t>
              </a:r>
              <a:endParaRPr lang="de-DE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8" name="Gleichschenkliges Dreieck 17"/>
            <p:cNvSpPr/>
            <p:nvPr/>
          </p:nvSpPr>
          <p:spPr bwMode="auto">
            <a:xfrm flipV="1">
              <a:off x="1407621" y="1628799"/>
              <a:ext cx="1023825" cy="1008110"/>
            </a:xfrm>
            <a:prstGeom prst="triangle">
              <a:avLst>
                <a:gd name="adj" fmla="val 50911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1407621" y="1124744"/>
              <a:ext cx="1023825" cy="50405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Flussdiagramm: Alternativer Prozess 15"/>
            <p:cNvSpPr/>
            <p:nvPr/>
          </p:nvSpPr>
          <p:spPr bwMode="auto">
            <a:xfrm>
              <a:off x="1407621" y="895715"/>
              <a:ext cx="1023825" cy="2454505"/>
            </a:xfrm>
            <a:prstGeom prst="flowChartAlternateProcess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1" name="Gerade Verbindung 20"/>
            <p:cNvCxnSpPr>
              <a:stCxn id="18" idx="0"/>
            </p:cNvCxnSpPr>
            <p:nvPr/>
          </p:nvCxnSpPr>
          <p:spPr bwMode="auto">
            <a:xfrm flipH="1" flipV="1">
              <a:off x="1407621" y="1628799"/>
              <a:ext cx="521240" cy="100811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5"/>
            <p:cNvCxnSpPr>
              <a:stCxn id="18" idx="4"/>
              <a:endCxn id="18" idx="0"/>
            </p:cNvCxnSpPr>
            <p:nvPr/>
          </p:nvCxnSpPr>
          <p:spPr bwMode="auto">
            <a:xfrm flipH="1">
              <a:off x="1928860" y="1628799"/>
              <a:ext cx="502585" cy="100811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Rechteck 22"/>
            <p:cNvSpPr/>
            <p:nvPr/>
          </p:nvSpPr>
          <p:spPr bwMode="auto">
            <a:xfrm rot="21208537">
              <a:off x="1907036" y="2587826"/>
              <a:ext cx="530377" cy="120230"/>
            </a:xfrm>
            <a:prstGeom prst="rect">
              <a:avLst/>
            </a:prstGeom>
            <a:pattFill prst="lgCheck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Rechteck 28"/>
            <p:cNvSpPr/>
            <p:nvPr/>
          </p:nvSpPr>
          <p:spPr bwMode="auto">
            <a:xfrm>
              <a:off x="1619672" y="2580647"/>
              <a:ext cx="155788" cy="2162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M</a:t>
              </a:r>
            </a:p>
          </p:txBody>
        </p:sp>
        <p:cxnSp>
          <p:nvCxnSpPr>
            <p:cNvPr id="38" name="Gerade Verbindung 37"/>
            <p:cNvCxnSpPr>
              <a:stCxn id="29" idx="3"/>
              <a:endCxn id="27" idx="1"/>
            </p:cNvCxnSpPr>
            <p:nvPr/>
          </p:nvCxnSpPr>
          <p:spPr bwMode="auto">
            <a:xfrm flipV="1">
              <a:off x="1775460" y="2674774"/>
              <a:ext cx="117535" cy="1397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>
              <a:stCxn id="29" idx="3"/>
            </p:cNvCxnSpPr>
            <p:nvPr/>
          </p:nvCxnSpPr>
          <p:spPr bwMode="auto">
            <a:xfrm flipV="1">
              <a:off x="1775460" y="2674774"/>
              <a:ext cx="146862" cy="1397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feld 9"/>
            <p:cNvSpPr txBox="1"/>
            <p:nvPr/>
          </p:nvSpPr>
          <p:spPr>
            <a:xfrm>
              <a:off x="1550714" y="1210524"/>
              <a:ext cx="7090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PAK</a:t>
              </a:r>
              <a:br>
                <a:rPr lang="de-DE" b="1" dirty="0" smtClean="0">
                  <a:solidFill>
                    <a:schemeClr val="bg1"/>
                  </a:solidFill>
                </a:rPr>
              </a:br>
              <a:r>
                <a:rPr lang="de-DE" b="1" dirty="0" smtClean="0">
                  <a:solidFill>
                    <a:schemeClr val="bg1"/>
                  </a:solidFill>
                </a:rPr>
                <a:t>Silo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Gleichschenkliges Dreieck 33"/>
            <p:cNvSpPr/>
            <p:nvPr/>
          </p:nvSpPr>
          <p:spPr bwMode="auto">
            <a:xfrm rot="21020934">
              <a:off x="1978492" y="2607088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" name="Gleichschenkliges Dreieck 50"/>
            <p:cNvSpPr/>
            <p:nvPr/>
          </p:nvSpPr>
          <p:spPr bwMode="auto">
            <a:xfrm rot="21020934">
              <a:off x="2039803" y="2599900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4" name="Gleichschenkliges Dreieck 53"/>
            <p:cNvSpPr/>
            <p:nvPr/>
          </p:nvSpPr>
          <p:spPr bwMode="auto">
            <a:xfrm rot="21020934">
              <a:off x="2102617" y="2589501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" name="Gleichschenkliges Dreieck 54"/>
            <p:cNvSpPr/>
            <p:nvPr/>
          </p:nvSpPr>
          <p:spPr bwMode="auto">
            <a:xfrm rot="21020934">
              <a:off x="2169028" y="2586861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8" name="Gleichschenkliges Dreieck 57"/>
            <p:cNvSpPr/>
            <p:nvPr/>
          </p:nvSpPr>
          <p:spPr bwMode="auto">
            <a:xfrm rot="21020934">
              <a:off x="2223733" y="2577718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0" name="Gleichschenkliges Dreieck 59"/>
            <p:cNvSpPr/>
            <p:nvPr/>
          </p:nvSpPr>
          <p:spPr bwMode="auto">
            <a:xfrm rot="21020934">
              <a:off x="2280025" y="2568223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2" name="Gleichschenkliges Dreieck 61"/>
            <p:cNvSpPr/>
            <p:nvPr/>
          </p:nvSpPr>
          <p:spPr bwMode="auto">
            <a:xfrm rot="21020934">
              <a:off x="2334668" y="2568222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5" name="Trapezoid 64"/>
            <p:cNvSpPr/>
            <p:nvPr/>
          </p:nvSpPr>
          <p:spPr bwMode="auto">
            <a:xfrm flipV="1">
              <a:off x="2878863" y="2961488"/>
              <a:ext cx="261716" cy="334566"/>
            </a:xfrm>
            <a:prstGeom prst="trapezoid">
              <a:avLst>
                <a:gd name="adj" fmla="val 33252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7" name="Gleichschenkliges Dreieck 66"/>
            <p:cNvSpPr/>
            <p:nvPr/>
          </p:nvSpPr>
          <p:spPr bwMode="auto">
            <a:xfrm rot="21020934">
              <a:off x="2506207" y="2882329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8" name="Gleichschenkliges Dreieck 67"/>
            <p:cNvSpPr/>
            <p:nvPr/>
          </p:nvSpPr>
          <p:spPr bwMode="auto">
            <a:xfrm rot="21020934">
              <a:off x="2565137" y="2875141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9" name="Gleichschenkliges Dreieck 68"/>
            <p:cNvSpPr/>
            <p:nvPr/>
          </p:nvSpPr>
          <p:spPr bwMode="auto">
            <a:xfrm rot="21020934">
              <a:off x="2627951" y="2864742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0" name="Gleichschenkliges Dreieck 69"/>
            <p:cNvSpPr/>
            <p:nvPr/>
          </p:nvSpPr>
          <p:spPr bwMode="auto">
            <a:xfrm rot="21020934">
              <a:off x="2691981" y="2862102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" name="Gleichschenkliges Dreieck 70"/>
            <p:cNvSpPr/>
            <p:nvPr/>
          </p:nvSpPr>
          <p:spPr bwMode="auto">
            <a:xfrm rot="21020934">
              <a:off x="2751448" y="2852959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" name="Gleichschenkliges Dreieck 71"/>
            <p:cNvSpPr/>
            <p:nvPr/>
          </p:nvSpPr>
          <p:spPr bwMode="auto">
            <a:xfrm rot="21020934">
              <a:off x="2812030" y="2848388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3" name="Gleichschenkliges Dreieck 72"/>
            <p:cNvSpPr/>
            <p:nvPr/>
          </p:nvSpPr>
          <p:spPr bwMode="auto">
            <a:xfrm rot="21020934">
              <a:off x="2869526" y="2844078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Trapezoid 27"/>
            <p:cNvSpPr/>
            <p:nvPr/>
          </p:nvSpPr>
          <p:spPr bwMode="auto">
            <a:xfrm flipV="1">
              <a:off x="2275523" y="2530409"/>
              <a:ext cx="374764" cy="344288"/>
            </a:xfrm>
            <a:prstGeom prst="trapezoid">
              <a:avLst>
                <a:gd name="adj" fmla="val 33252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0" name="Trapezoid 79"/>
            <p:cNvSpPr/>
            <p:nvPr/>
          </p:nvSpPr>
          <p:spPr bwMode="auto">
            <a:xfrm flipV="1">
              <a:off x="2947742" y="3205946"/>
              <a:ext cx="125231" cy="85981"/>
            </a:xfrm>
            <a:prstGeom prst="trapezoid">
              <a:avLst>
                <a:gd name="adj" fmla="val 22174"/>
              </a:avLst>
            </a:prstGeom>
            <a:pattFill prst="lgConfetti">
              <a:fgClr>
                <a:schemeClr val="tx1">
                  <a:lumMod val="75000"/>
                  <a:lumOff val="25000"/>
                </a:schemeClr>
              </a:fgClr>
              <a:bgClr>
                <a:schemeClr val="accent5">
                  <a:lumMod val="90000"/>
                </a:schemeClr>
              </a:bgClr>
            </a:patt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cxnSp>
          <p:nvCxnSpPr>
            <p:cNvPr id="82" name="Gerade Verbindung mit Pfeil 81"/>
            <p:cNvCxnSpPr/>
            <p:nvPr/>
          </p:nvCxnSpPr>
          <p:spPr bwMode="auto">
            <a:xfrm flipV="1">
              <a:off x="479554" y="3450397"/>
              <a:ext cx="2262827" cy="2804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Grafik 7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797" y="2371865"/>
              <a:ext cx="363489" cy="14903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11" name="Rechteck 10"/>
            <p:cNvSpPr/>
            <p:nvPr/>
          </p:nvSpPr>
          <p:spPr bwMode="auto">
            <a:xfrm>
              <a:off x="1331640" y="3228216"/>
              <a:ext cx="1159748" cy="151759"/>
            </a:xfrm>
            <a:prstGeom prst="rect">
              <a:avLst/>
            </a:prstGeom>
            <a:pattFill prst="dkUpDiag">
              <a:fgClr>
                <a:schemeClr val="bg1"/>
              </a:fgClr>
              <a:bgClr>
                <a:schemeClr val="tx1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" name="Gerade Verbindung mit Pfeil 6"/>
            <p:cNvCxnSpPr/>
            <p:nvPr/>
          </p:nvCxnSpPr>
          <p:spPr bwMode="auto">
            <a:xfrm flipH="1">
              <a:off x="3047866" y="2973770"/>
              <a:ext cx="780584" cy="10482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hteck 87"/>
            <p:cNvSpPr/>
            <p:nvPr/>
          </p:nvSpPr>
          <p:spPr bwMode="auto">
            <a:xfrm>
              <a:off x="2123728" y="2845202"/>
              <a:ext cx="155788" cy="2170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M</a:t>
              </a:r>
            </a:p>
          </p:txBody>
        </p:sp>
        <p:cxnSp>
          <p:nvCxnSpPr>
            <p:cNvPr id="89" name="Gerade Verbindung 41"/>
            <p:cNvCxnSpPr>
              <a:stCxn id="88" idx="3"/>
            </p:cNvCxnSpPr>
            <p:nvPr/>
          </p:nvCxnSpPr>
          <p:spPr bwMode="auto">
            <a:xfrm flipV="1">
              <a:off x="2279516" y="2940173"/>
              <a:ext cx="146862" cy="135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Rechteck 26"/>
            <p:cNvSpPr/>
            <p:nvPr/>
          </p:nvSpPr>
          <p:spPr bwMode="auto">
            <a:xfrm>
              <a:off x="1892995" y="2568620"/>
              <a:ext cx="69835" cy="212308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4" name="Rechteck 73"/>
            <p:cNvSpPr/>
            <p:nvPr/>
          </p:nvSpPr>
          <p:spPr bwMode="auto">
            <a:xfrm>
              <a:off x="2389589" y="2871813"/>
              <a:ext cx="146907" cy="138192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9" name="Gleichschenkliges Dreieck 98"/>
            <p:cNvSpPr/>
            <p:nvPr/>
          </p:nvSpPr>
          <p:spPr bwMode="auto">
            <a:xfrm rot="21020934">
              <a:off x="2925424" y="2832381"/>
              <a:ext cx="83643" cy="112754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7" name="Rechteck 96"/>
            <p:cNvSpPr/>
            <p:nvPr/>
          </p:nvSpPr>
          <p:spPr bwMode="auto">
            <a:xfrm>
              <a:off x="2742381" y="3541148"/>
              <a:ext cx="749499" cy="7026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2" name="Rechteck 101"/>
            <p:cNvSpPr/>
            <p:nvPr/>
          </p:nvSpPr>
          <p:spPr bwMode="auto">
            <a:xfrm>
              <a:off x="3107498" y="3516399"/>
              <a:ext cx="749499" cy="7026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" name="Rechteck 102"/>
            <p:cNvSpPr/>
            <p:nvPr/>
          </p:nvSpPr>
          <p:spPr bwMode="auto">
            <a:xfrm>
              <a:off x="3123541" y="3146979"/>
              <a:ext cx="749499" cy="7026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4" name="Rechteck 103"/>
            <p:cNvSpPr/>
            <p:nvPr/>
          </p:nvSpPr>
          <p:spPr bwMode="auto">
            <a:xfrm>
              <a:off x="2766196" y="3327314"/>
              <a:ext cx="129297" cy="4842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" name="Textfeld 106"/>
            <p:cNvSpPr txBox="1"/>
            <p:nvPr/>
          </p:nvSpPr>
          <p:spPr>
            <a:xfrm>
              <a:off x="382248" y="3096567"/>
              <a:ext cx="906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chemeClr val="accent5">
                      <a:lumMod val="75000"/>
                    </a:schemeClr>
                  </a:solidFill>
                </a:rPr>
                <a:t>Wasser</a:t>
              </a:r>
              <a:endParaRPr lang="de-DE" sz="1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40" name="Grafik 3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031432"/>
            <a:ext cx="3528524" cy="1920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74917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GAK-</a:t>
            </a:r>
            <a:r>
              <a:rPr lang="en-GB" dirty="0" err="1" smtClean="0"/>
              <a:t>Prozesse</a:t>
            </a:r>
            <a:endParaRPr lang="en-GB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28" y="3773580"/>
            <a:ext cx="3272754" cy="2215097"/>
          </a:xfrm>
          <a:prstGeom prst="rect">
            <a:avLst/>
          </a:prstGeom>
        </p:spPr>
      </p:pic>
      <p:pic>
        <p:nvPicPr>
          <p:cNvPr id="23" name="Inhaltsplatzhalt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0" y="3773580"/>
            <a:ext cx="3077242" cy="2307932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460" y="1127741"/>
            <a:ext cx="3077242" cy="222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415" y="3376302"/>
            <a:ext cx="3384376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>
              <a:lnSpc>
                <a:spcPct val="80000"/>
              </a:lnSpc>
              <a:defRPr sz="1800" b="1" ker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>
              <a:lnSpc>
                <a:spcPct val="80000"/>
              </a:lnSpc>
              <a:defRPr sz="3200" b="1">
                <a:solidFill>
                  <a:schemeClr val="bg1"/>
                </a:solidFill>
              </a:defRPr>
            </a:lvl2pPr>
            <a:lvl3pPr algn="l">
              <a:lnSpc>
                <a:spcPct val="80000"/>
              </a:lnSpc>
              <a:defRPr sz="3200" b="1">
                <a:solidFill>
                  <a:schemeClr val="bg1"/>
                </a:solidFill>
              </a:defRPr>
            </a:lvl3pPr>
            <a:lvl4pPr algn="l">
              <a:lnSpc>
                <a:spcPct val="80000"/>
              </a:lnSpc>
              <a:defRPr sz="3200" b="1">
                <a:solidFill>
                  <a:schemeClr val="bg1"/>
                </a:solidFill>
              </a:defRPr>
            </a:lvl4pPr>
            <a:lvl5pPr algn="l">
              <a:lnSpc>
                <a:spcPct val="80000"/>
              </a:lnSpc>
              <a:defRPr sz="3200" b="1">
                <a:solidFill>
                  <a:schemeClr val="bg1"/>
                </a:solidFill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</a:defRPr>
            </a:lvl9pPr>
          </a:lstStyle>
          <a:p>
            <a:r>
              <a:rPr lang="en-GB" sz="1600" dirty="0" smtClean="0">
                <a:solidFill>
                  <a:srgbClr val="0050A0"/>
                </a:solidFill>
                <a:effectLst/>
              </a:rPr>
              <a:t>Filter </a:t>
            </a:r>
            <a:r>
              <a:rPr lang="en-GB" sz="1600" dirty="0" err="1" smtClean="0">
                <a:solidFill>
                  <a:srgbClr val="0050A0"/>
                </a:solidFill>
                <a:effectLst/>
              </a:rPr>
              <a:t>mit</a:t>
            </a:r>
            <a:r>
              <a:rPr lang="en-GB" sz="1600" dirty="0" smtClean="0">
                <a:solidFill>
                  <a:srgbClr val="0050A0"/>
                </a:solidFill>
                <a:effectLst/>
              </a:rPr>
              <a:t> </a:t>
            </a:r>
            <a:r>
              <a:rPr lang="en-GB" sz="1600" dirty="0" err="1" smtClean="0">
                <a:solidFill>
                  <a:srgbClr val="0050A0"/>
                </a:solidFill>
                <a:effectLst/>
              </a:rPr>
              <a:t>Wanderbett</a:t>
            </a:r>
            <a:r>
              <a:rPr lang="en-GB" sz="1600" dirty="0" smtClean="0">
                <a:solidFill>
                  <a:srgbClr val="0050A0"/>
                </a:solidFill>
                <a:effectLst/>
              </a:rPr>
              <a:t> (</a:t>
            </a:r>
            <a:r>
              <a:rPr lang="en-GB" sz="1600" dirty="0" err="1" smtClean="0">
                <a:solidFill>
                  <a:srgbClr val="0050A0"/>
                </a:solidFill>
                <a:effectLst/>
              </a:rPr>
              <a:t>Aufstrom</a:t>
            </a:r>
            <a:r>
              <a:rPr lang="en-GB" sz="1600" dirty="0">
                <a:solidFill>
                  <a:srgbClr val="0050A0"/>
                </a:solidFill>
                <a:effectLst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7544" y="744747"/>
            <a:ext cx="3384376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>
              <a:lnSpc>
                <a:spcPct val="80000"/>
              </a:lnSpc>
              <a:defRPr sz="1800" b="1" ker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>
              <a:lnSpc>
                <a:spcPct val="80000"/>
              </a:lnSpc>
              <a:defRPr sz="3200" b="1">
                <a:solidFill>
                  <a:schemeClr val="bg1"/>
                </a:solidFill>
              </a:defRPr>
            </a:lvl2pPr>
            <a:lvl3pPr algn="l">
              <a:lnSpc>
                <a:spcPct val="80000"/>
              </a:lnSpc>
              <a:defRPr sz="3200" b="1">
                <a:solidFill>
                  <a:schemeClr val="bg1"/>
                </a:solidFill>
              </a:defRPr>
            </a:lvl3pPr>
            <a:lvl4pPr algn="l">
              <a:lnSpc>
                <a:spcPct val="80000"/>
              </a:lnSpc>
              <a:defRPr sz="3200" b="1">
                <a:solidFill>
                  <a:schemeClr val="bg1"/>
                </a:solidFill>
              </a:defRPr>
            </a:lvl4pPr>
            <a:lvl5pPr algn="l">
              <a:lnSpc>
                <a:spcPct val="80000"/>
              </a:lnSpc>
              <a:defRPr sz="3200" b="1">
                <a:solidFill>
                  <a:schemeClr val="bg1"/>
                </a:solidFill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</a:defRPr>
            </a:lvl9pPr>
          </a:lstStyle>
          <a:p>
            <a:r>
              <a:rPr lang="en-GB" sz="1600" dirty="0" err="1" smtClean="0">
                <a:solidFill>
                  <a:srgbClr val="0050A0"/>
                </a:solidFill>
                <a:effectLst/>
              </a:rPr>
              <a:t>Festbettfilter</a:t>
            </a:r>
            <a:r>
              <a:rPr lang="en-GB" sz="1600" dirty="0" smtClean="0">
                <a:solidFill>
                  <a:srgbClr val="0050A0"/>
                </a:solidFill>
                <a:effectLst/>
              </a:rPr>
              <a:t> (</a:t>
            </a:r>
            <a:r>
              <a:rPr lang="en-GB" sz="1600" dirty="0" err="1" smtClean="0">
                <a:solidFill>
                  <a:srgbClr val="0050A0"/>
                </a:solidFill>
                <a:effectLst/>
              </a:rPr>
              <a:t>Abstrom</a:t>
            </a:r>
            <a:r>
              <a:rPr lang="en-GB" sz="1600" dirty="0" smtClean="0">
                <a:solidFill>
                  <a:srgbClr val="0050A0"/>
                </a:solidFill>
                <a:effectLst/>
              </a:rPr>
              <a:t>)</a:t>
            </a:r>
            <a:endParaRPr lang="en-GB" sz="1600" dirty="0">
              <a:solidFill>
                <a:srgbClr val="0050A0"/>
              </a:solidFill>
              <a:effectLst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97996" y="749937"/>
            <a:ext cx="312374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sz="1600" dirty="0" err="1">
                <a:solidFill>
                  <a:srgbClr val="0050A0"/>
                </a:solidFill>
              </a:rPr>
              <a:t>Festbettfilter</a:t>
            </a:r>
            <a:r>
              <a:rPr lang="en-GB" sz="1600" dirty="0">
                <a:solidFill>
                  <a:srgbClr val="0050A0"/>
                </a:solidFill>
              </a:rPr>
              <a:t> (</a:t>
            </a:r>
            <a:r>
              <a:rPr lang="en-GB" sz="1600" dirty="0" err="1">
                <a:solidFill>
                  <a:srgbClr val="0050A0"/>
                </a:solidFill>
              </a:rPr>
              <a:t>Abstrom</a:t>
            </a:r>
            <a:r>
              <a:rPr lang="en-GB" sz="1600" dirty="0">
                <a:solidFill>
                  <a:srgbClr val="0050A0"/>
                </a:solidFill>
              </a:rPr>
              <a:t>)</a:t>
            </a:r>
            <a:endParaRPr lang="en-GB" sz="1600" kern="0" dirty="0">
              <a:solidFill>
                <a:srgbClr val="0050A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64088" y="3353119"/>
            <a:ext cx="312374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GB" sz="1600" dirty="0" err="1">
                <a:solidFill>
                  <a:srgbClr val="0050A0"/>
                </a:solidFill>
              </a:rPr>
              <a:t>Festbettfilter</a:t>
            </a:r>
            <a:r>
              <a:rPr lang="en-GB" sz="1600" dirty="0">
                <a:solidFill>
                  <a:srgbClr val="0050A0"/>
                </a:solidFill>
              </a:rPr>
              <a:t> (</a:t>
            </a:r>
            <a:r>
              <a:rPr lang="en-GB" sz="1600" dirty="0" err="1" smtClean="0">
                <a:solidFill>
                  <a:srgbClr val="0050A0"/>
                </a:solidFill>
              </a:rPr>
              <a:t>Aufstrom</a:t>
            </a:r>
            <a:r>
              <a:rPr lang="en-GB" sz="1600" dirty="0">
                <a:solidFill>
                  <a:srgbClr val="0050A0"/>
                </a:solidFill>
              </a:rPr>
              <a:t>)</a:t>
            </a:r>
            <a:endParaRPr lang="en-GB" sz="1600" kern="0" dirty="0">
              <a:solidFill>
                <a:srgbClr val="0050A0"/>
              </a:solidFill>
            </a:endParaRPr>
          </a:p>
        </p:txBody>
      </p:sp>
      <p:pic>
        <p:nvPicPr>
          <p:cNvPr id="22530" name="Picture 2" descr="Mammutpumpen neu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9" r="38037" b="10209"/>
          <a:stretch/>
        </p:blipFill>
        <p:spPr bwMode="auto">
          <a:xfrm>
            <a:off x="2730223" y="4023496"/>
            <a:ext cx="2049047" cy="259326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76" y="1122785"/>
            <a:ext cx="3248106" cy="225351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 bwMode="auto">
          <a:xfrm>
            <a:off x="1732778" y="4909026"/>
            <a:ext cx="280842" cy="248166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</p:txBody>
      </p:sp>
      <p:cxnSp>
        <p:nvCxnSpPr>
          <p:cNvPr id="5" name="Gerader Verbinder 4"/>
          <p:cNvCxnSpPr/>
          <p:nvPr/>
        </p:nvCxnSpPr>
        <p:spPr bwMode="auto">
          <a:xfrm flipV="1">
            <a:off x="2013620" y="3990975"/>
            <a:ext cx="699864" cy="918053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r Verbinder 15"/>
          <p:cNvCxnSpPr/>
          <p:nvPr/>
        </p:nvCxnSpPr>
        <p:spPr bwMode="auto">
          <a:xfrm flipH="1" flipV="1">
            <a:off x="2013621" y="5157192"/>
            <a:ext cx="695101" cy="1476971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7096528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432941" y="116632"/>
            <a:ext cx="8891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de-DE" sz="3200" b="1" dirty="0" smtClean="0">
                <a:solidFill>
                  <a:schemeClr val="bg1"/>
                </a:solidFill>
              </a:rPr>
              <a:t>Implementierung: Entscheidungskriterien</a:t>
            </a: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3" name="Textfeld 5"/>
          <p:cNvSpPr txBox="1">
            <a:spLocks noChangeArrowheads="1"/>
          </p:cNvSpPr>
          <p:nvPr/>
        </p:nvSpPr>
        <p:spPr bwMode="auto">
          <a:xfrm>
            <a:off x="467419" y="1011500"/>
            <a:ext cx="845215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l" defTabSz="292100">
              <a:spcAft>
                <a:spcPts val="600"/>
              </a:spcAft>
              <a:buClr>
                <a:srgbClr val="F47920"/>
              </a:buClr>
              <a:buSzPct val="125000"/>
              <a:tabLst>
                <a:tab pos="271463" algn="l"/>
              </a:tabLst>
            </a:pPr>
            <a:r>
              <a:rPr lang="de-DE" sz="2000" b="1" dirty="0" smtClean="0">
                <a:solidFill>
                  <a:srgbClr val="00509F"/>
                </a:solidFill>
                <a:latin typeface="+mn-lt"/>
              </a:rPr>
              <a:t>Jede </a:t>
            </a:r>
            <a:r>
              <a:rPr lang="de-DE" sz="2000" b="1" dirty="0" smtClean="0">
                <a:solidFill>
                  <a:srgbClr val="00509F"/>
                </a:solidFill>
                <a:latin typeface="+mn-lt"/>
              </a:rPr>
              <a:t>Kläranlage </a:t>
            </a:r>
            <a:r>
              <a:rPr lang="de-DE" sz="2000" b="1" dirty="0" smtClean="0">
                <a:solidFill>
                  <a:srgbClr val="00509F"/>
                </a:solidFill>
                <a:latin typeface="+mn-lt"/>
              </a:rPr>
              <a:t>ist ein Unikat!</a:t>
            </a:r>
            <a:endParaRPr lang="de-DE" b="1" dirty="0" smtClean="0">
              <a:solidFill>
                <a:srgbClr val="00509F"/>
              </a:solidFill>
              <a:latin typeface="+mn-lt"/>
            </a:endParaRPr>
          </a:p>
          <a:p>
            <a:pPr marL="355600" lvl="2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Wingdings" pitchFamily="2" charset="2"/>
              <a:buChar char=""/>
              <a:tabLst>
                <a:tab pos="271463" algn="l"/>
              </a:tabLst>
            </a:pPr>
            <a:r>
              <a:rPr lang="de-DE" sz="2000" b="1" dirty="0" smtClean="0">
                <a:solidFill>
                  <a:srgbClr val="00509F"/>
                </a:solidFill>
                <a:latin typeface="+mn-lt"/>
              </a:rPr>
              <a:t>Identifikation der Notwendigkeiten und Gelegenheiten:</a:t>
            </a:r>
            <a:endParaRPr lang="de-DE" b="1" dirty="0" smtClean="0">
              <a:solidFill>
                <a:srgbClr val="00509F"/>
              </a:solidFill>
            </a:endParaRP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Symbol" panose="05050102010706020507" pitchFamily="18" charset="2"/>
              <a:buChar char="-"/>
              <a:tabLst>
                <a:tab pos="271463" algn="l"/>
              </a:tabLst>
            </a:pPr>
            <a:r>
              <a:rPr lang="de-DE" sz="1800" b="1" dirty="0">
                <a:solidFill>
                  <a:srgbClr val="00509F"/>
                </a:solidFill>
              </a:rPr>
              <a:t>Screening </a:t>
            </a:r>
            <a:r>
              <a:rPr lang="de-DE" sz="1800" b="1" dirty="0" smtClean="0">
                <a:solidFill>
                  <a:srgbClr val="00509F"/>
                </a:solidFill>
              </a:rPr>
              <a:t>organischer Mikroverunreinigungen</a:t>
            </a:r>
            <a:br>
              <a:rPr lang="de-DE" sz="1800" b="1" dirty="0" smtClean="0">
                <a:solidFill>
                  <a:srgbClr val="00509F"/>
                </a:solidFill>
              </a:rPr>
            </a:br>
            <a:r>
              <a:rPr lang="de-DE" sz="1800" b="1" dirty="0">
                <a:solidFill>
                  <a:srgbClr val="00509F"/>
                </a:solidFill>
              </a:rPr>
              <a:t> </a:t>
            </a:r>
            <a:r>
              <a:rPr lang="de-DE" sz="1800" b="1" dirty="0">
                <a:solidFill>
                  <a:srgbClr val="00509F"/>
                </a:solidFill>
                <a:sym typeface="Wingdings" panose="05000000000000000000" pitchFamily="2" charset="2"/>
              </a:rPr>
              <a:t> </a:t>
            </a:r>
            <a:r>
              <a:rPr lang="de-DE" sz="1800" b="1" dirty="0" smtClean="0">
                <a:solidFill>
                  <a:srgbClr val="00509F"/>
                </a:solidFill>
                <a:sym typeface="Wingdings" panose="05000000000000000000" pitchFamily="2" charset="2"/>
              </a:rPr>
              <a:t> Zulauf Belebung // </a:t>
            </a:r>
            <a:r>
              <a:rPr lang="de-DE" sz="1800" b="1" dirty="0" smtClean="0">
                <a:solidFill>
                  <a:srgbClr val="00509F"/>
                </a:solidFill>
              </a:rPr>
              <a:t>Ablauf KA // Gewässer vor/hinter Einleitung</a:t>
            </a: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/>
            </a:r>
            <a:br>
              <a:rPr lang="de-DE" sz="1800" b="1" dirty="0" smtClean="0">
                <a:solidFill>
                  <a:srgbClr val="00509F"/>
                </a:solidFill>
                <a:latin typeface="+mn-lt"/>
              </a:rPr>
            </a:b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 </a:t>
            </a:r>
            <a:r>
              <a:rPr lang="de-DE" sz="1800" b="1" dirty="0" smtClean="0">
                <a:solidFill>
                  <a:srgbClr val="00509F"/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 erforderliche Eliminationsleistung</a:t>
            </a:r>
            <a:br>
              <a:rPr lang="de-DE" sz="1800" b="1" dirty="0" smtClean="0">
                <a:solidFill>
                  <a:srgbClr val="00509F"/>
                </a:solidFill>
                <a:latin typeface="+mn-lt"/>
              </a:rPr>
            </a:b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 </a:t>
            </a:r>
            <a:r>
              <a:rPr lang="de-DE" sz="1800" b="1" dirty="0" smtClean="0">
                <a:solidFill>
                  <a:srgbClr val="00509F"/>
                </a:solidFill>
                <a:latin typeface="+mn-lt"/>
                <a:sym typeface="Wingdings" panose="05000000000000000000" pitchFamily="2" charset="2"/>
              </a:rPr>
              <a:t>  Identifikation von Limits (Bromat, Chromat, NDMA ...)</a:t>
            </a:r>
            <a:endParaRPr lang="de-DE" sz="1800" b="1" dirty="0" smtClean="0">
              <a:solidFill>
                <a:srgbClr val="00509F"/>
              </a:solidFill>
              <a:latin typeface="+mn-lt"/>
            </a:endParaRP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Symbol" panose="05050102010706020507" pitchFamily="18" charset="2"/>
              <a:buChar char="-"/>
              <a:tabLst>
                <a:tab pos="271463" algn="l"/>
              </a:tabLst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Anlagenbestand, Kombinierbarkeit</a:t>
            </a: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Symbol" panose="05050102010706020507" pitchFamily="18" charset="2"/>
              <a:buChar char="-"/>
              <a:tabLst>
                <a:tab pos="271463" algn="l"/>
              </a:tabLst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Optimierungs- und </a:t>
            </a:r>
            <a:r>
              <a:rPr lang="de-DE" sz="1800" b="1" dirty="0" smtClean="0">
                <a:solidFill>
                  <a:srgbClr val="00509F"/>
                </a:solidFill>
              </a:rPr>
              <a:t>Sanierungsbedarf</a:t>
            </a: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 im Bestand</a:t>
            </a: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Symbol" panose="05050102010706020507" pitchFamily="18" charset="2"/>
              <a:buChar char="-"/>
              <a:tabLst>
                <a:tab pos="271463" algn="l"/>
              </a:tabLst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Konkurrierende Anforderungen (Filter: Adsorption // </a:t>
            </a:r>
            <a:r>
              <a:rPr lang="de-DE" sz="1800" b="1" dirty="0" smtClean="0">
                <a:solidFill>
                  <a:srgbClr val="00509F"/>
                </a:solidFill>
                <a:latin typeface="+mn-lt"/>
                <a:sym typeface="Wingdings" panose="05000000000000000000" pitchFamily="2" charset="2"/>
              </a:rPr>
              <a:t>P-Elimination)</a:t>
            </a:r>
            <a:endParaRPr lang="de-DE" sz="1800" b="1" dirty="0" smtClean="0">
              <a:solidFill>
                <a:srgbClr val="00509F"/>
              </a:solidFill>
              <a:latin typeface="+mn-lt"/>
            </a:endParaRP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Symbol" panose="05050102010706020507" pitchFamily="18" charset="2"/>
              <a:buChar char="-"/>
              <a:tabLst>
                <a:tab pos="271463" algn="l"/>
              </a:tabLst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Nutzbare Flächen der KA</a:t>
            </a: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Symbol" panose="05050102010706020507" pitchFamily="18" charset="2"/>
              <a:buChar char="-"/>
              <a:tabLst>
                <a:tab pos="271463" algn="l"/>
              </a:tabLst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Anforderungen der Schlammentsorgung</a:t>
            </a: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Symbol" panose="05050102010706020507" pitchFamily="18" charset="2"/>
              <a:buChar char="-"/>
              <a:tabLst>
                <a:tab pos="271463" algn="l"/>
              </a:tabLst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Ziele der Energieoptimierung</a:t>
            </a:r>
          </a:p>
          <a:p>
            <a:pPr marL="812800" lvl="3" indent="-355600" algn="l" defTabSz="292100">
              <a:spcAft>
                <a:spcPts val="600"/>
              </a:spcAft>
              <a:buClr>
                <a:srgbClr val="F47920"/>
              </a:buClr>
              <a:buSzPct val="125000"/>
              <a:buFont typeface="Symbol" panose="05050102010706020507" pitchFamily="18" charset="2"/>
              <a:buChar char="-"/>
              <a:tabLst>
                <a:tab pos="271463" algn="l"/>
              </a:tabLst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u. v. m.</a:t>
            </a:r>
          </a:p>
          <a:p>
            <a:pPr marL="355600" lvl="2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Wingdings" pitchFamily="2" charset="2"/>
              <a:buChar char=""/>
              <a:tabLst>
                <a:tab pos="271463" algn="l"/>
              </a:tabLst>
            </a:pPr>
            <a:r>
              <a:rPr lang="de-DE" b="1" dirty="0" smtClean="0">
                <a:solidFill>
                  <a:srgbClr val="00509F"/>
                </a:solidFill>
                <a:latin typeface="+mn-lt"/>
              </a:rPr>
              <a:t>Konzepte für alle möglichen Lösungswege entwickeln:</a:t>
            </a: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Symbol" panose="05050102010706020507" pitchFamily="18" charset="2"/>
              <a:buChar char="-"/>
              <a:tabLst>
                <a:tab pos="271463" algn="l"/>
              </a:tabLst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Investitionskosten, Betriebskosten </a:t>
            </a:r>
            <a:r>
              <a:rPr lang="de-DE" sz="1800" b="1" dirty="0" smtClean="0">
                <a:solidFill>
                  <a:srgbClr val="00509F"/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Wirtschaftlichkeit</a:t>
            </a: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Symbol" panose="05050102010706020507" pitchFamily="18" charset="2"/>
              <a:buChar char="-"/>
              <a:tabLst>
                <a:tab pos="271463" algn="l"/>
              </a:tabLst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Nutzwertanalyse</a:t>
            </a:r>
            <a:endParaRPr lang="de-DE" sz="1800" b="1" dirty="0">
              <a:solidFill>
                <a:srgbClr val="00509F"/>
              </a:solidFill>
              <a:latin typeface="+mn-lt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1763688" y="1988840"/>
            <a:ext cx="1872208" cy="28803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5078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467742" y="856158"/>
            <a:ext cx="8640762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l" defTabSz="292100">
              <a:spcAft>
                <a:spcPts val="0"/>
              </a:spcAft>
              <a:buClr>
                <a:srgbClr val="F47920"/>
              </a:buClr>
              <a:buSzPct val="125000"/>
              <a:tabLst>
                <a:tab pos="271463" algn="l"/>
              </a:tabLst>
            </a:pPr>
            <a:r>
              <a:rPr lang="de-DE" sz="2000" b="1" dirty="0" smtClean="0">
                <a:solidFill>
                  <a:srgbClr val="00509F"/>
                </a:solidFill>
                <a:latin typeface="+mn-lt"/>
              </a:rPr>
              <a:t>Anforderung in NRW an die </a:t>
            </a:r>
            <a:r>
              <a:rPr lang="de-DE" b="1" dirty="0" smtClean="0">
                <a:solidFill>
                  <a:srgbClr val="00509F"/>
                </a:solidFill>
              </a:rPr>
              <a:t>Elimination </a:t>
            </a:r>
            <a:endParaRPr lang="de-DE" sz="2000" b="1" dirty="0" smtClean="0">
              <a:solidFill>
                <a:srgbClr val="00509F"/>
              </a:solidFill>
              <a:latin typeface="+mn-lt"/>
            </a:endParaRPr>
          </a:p>
          <a:p>
            <a:pPr marL="355600" lvl="2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Wingdings" pitchFamily="2" charset="2"/>
              <a:buChar char=""/>
              <a:tabLst>
                <a:tab pos="271463" algn="l"/>
              </a:tabLst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Auslegung der Stufe i.d.R. auf Teilstrom  ≥ </a:t>
            </a:r>
            <a:r>
              <a:rPr lang="de-DE" sz="1800" b="1" dirty="0" err="1" smtClean="0">
                <a:solidFill>
                  <a:srgbClr val="00509F"/>
                </a:solidFill>
                <a:latin typeface="+mn-lt"/>
              </a:rPr>
              <a:t>Q</a:t>
            </a:r>
            <a:r>
              <a:rPr lang="de-DE" sz="1800" b="1" baseline="-25000" dirty="0" err="1" smtClean="0">
                <a:solidFill>
                  <a:srgbClr val="00509F"/>
                </a:solidFill>
                <a:latin typeface="+mn-lt"/>
              </a:rPr>
              <a:t>T,h,max</a:t>
            </a:r>
            <a:r>
              <a:rPr lang="de-DE" sz="1800" b="1" baseline="-25000" dirty="0" smtClean="0">
                <a:solidFill>
                  <a:srgbClr val="00509F"/>
                </a:solidFill>
                <a:latin typeface="+mn-lt"/>
              </a:rPr>
              <a:t>  </a:t>
            </a: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(Schmutzwasser)</a:t>
            </a:r>
          </a:p>
          <a:p>
            <a:pPr marL="355600" lvl="2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Wingdings" pitchFamily="2" charset="2"/>
              <a:buChar char=""/>
              <a:tabLst>
                <a:tab pos="271463" algn="l"/>
              </a:tabLst>
            </a:pPr>
            <a:r>
              <a:rPr lang="de-DE" sz="1800" b="1" dirty="0" smtClean="0">
                <a:solidFill>
                  <a:srgbClr val="00509F"/>
                </a:solidFill>
                <a:latin typeface="+mn-lt"/>
              </a:rPr>
              <a:t>&gt; 80 % als arithmetisches Jahresmittel:</a:t>
            </a: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de-DE" sz="1600" b="1" dirty="0">
                <a:solidFill>
                  <a:srgbClr val="00509F"/>
                </a:solidFill>
              </a:rPr>
              <a:t>inklusive aller Aufbereitungsstufen der KA</a:t>
            </a: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de-DE" sz="1600" b="1" dirty="0">
                <a:solidFill>
                  <a:srgbClr val="00509F"/>
                </a:solidFill>
              </a:rPr>
              <a:t>i.d.R. als </a:t>
            </a:r>
            <a:r>
              <a:rPr lang="de-DE" sz="1600" b="1" dirty="0" smtClean="0">
                <a:solidFill>
                  <a:srgbClr val="00509F"/>
                </a:solidFill>
              </a:rPr>
              <a:t>arithmetisches </a:t>
            </a:r>
            <a:r>
              <a:rPr lang="de-DE" sz="1600" b="1" dirty="0">
                <a:solidFill>
                  <a:srgbClr val="00509F"/>
                </a:solidFill>
              </a:rPr>
              <a:t>Mittel für folgende NRW-Leitparameter:</a:t>
            </a:r>
            <a:br>
              <a:rPr lang="de-DE" sz="1600" b="1" dirty="0">
                <a:solidFill>
                  <a:srgbClr val="00509F"/>
                </a:solidFill>
              </a:rPr>
            </a:br>
            <a:r>
              <a:rPr lang="de-DE" b="1" dirty="0" smtClean="0">
                <a:solidFill>
                  <a:srgbClr val="00509F"/>
                </a:solidFill>
                <a:latin typeface="+mn-lt"/>
              </a:rPr>
              <a:t/>
            </a:r>
            <a:br>
              <a:rPr lang="de-DE" b="1" dirty="0" smtClean="0">
                <a:solidFill>
                  <a:srgbClr val="00509F"/>
                </a:solidFill>
                <a:latin typeface="+mn-lt"/>
              </a:rPr>
            </a:br>
            <a:r>
              <a:rPr lang="de-DE" b="1" dirty="0" smtClean="0">
                <a:solidFill>
                  <a:srgbClr val="00509F"/>
                </a:solidFill>
                <a:latin typeface="+mn-lt"/>
              </a:rPr>
              <a:t/>
            </a:r>
            <a:br>
              <a:rPr lang="de-DE" b="1" dirty="0" smtClean="0">
                <a:solidFill>
                  <a:srgbClr val="00509F"/>
                </a:solidFill>
                <a:latin typeface="+mn-lt"/>
              </a:rPr>
            </a:br>
            <a:r>
              <a:rPr lang="de-DE" b="1" dirty="0" smtClean="0">
                <a:solidFill>
                  <a:srgbClr val="00509F"/>
                </a:solidFill>
                <a:latin typeface="+mn-lt"/>
              </a:rPr>
              <a:t/>
            </a:r>
            <a:br>
              <a:rPr lang="de-DE" b="1" dirty="0" smtClean="0">
                <a:solidFill>
                  <a:srgbClr val="00509F"/>
                </a:solidFill>
                <a:latin typeface="+mn-lt"/>
              </a:rPr>
            </a:br>
            <a:r>
              <a:rPr lang="de-DE" b="1" dirty="0" smtClean="0">
                <a:solidFill>
                  <a:srgbClr val="00509F"/>
                </a:solidFill>
                <a:latin typeface="+mn-lt"/>
              </a:rPr>
              <a:t/>
            </a:r>
            <a:br>
              <a:rPr lang="de-DE" b="1" dirty="0" smtClean="0">
                <a:solidFill>
                  <a:srgbClr val="00509F"/>
                </a:solidFill>
                <a:latin typeface="+mn-lt"/>
              </a:rPr>
            </a:br>
            <a:r>
              <a:rPr lang="de-DE" b="1" dirty="0" smtClean="0">
                <a:solidFill>
                  <a:srgbClr val="00509F"/>
                </a:solidFill>
                <a:latin typeface="+mn-lt"/>
              </a:rPr>
              <a:t/>
            </a:r>
            <a:br>
              <a:rPr lang="de-DE" b="1" dirty="0" smtClean="0">
                <a:solidFill>
                  <a:srgbClr val="00509F"/>
                </a:solidFill>
                <a:latin typeface="+mn-lt"/>
              </a:rPr>
            </a:br>
            <a:r>
              <a:rPr lang="de-DE" b="1" dirty="0" smtClean="0">
                <a:solidFill>
                  <a:srgbClr val="00509F"/>
                </a:solidFill>
                <a:latin typeface="+mn-lt"/>
              </a:rPr>
              <a:t/>
            </a:r>
            <a:br>
              <a:rPr lang="de-DE" b="1" dirty="0" smtClean="0">
                <a:solidFill>
                  <a:srgbClr val="00509F"/>
                </a:solidFill>
                <a:latin typeface="+mn-lt"/>
              </a:rPr>
            </a:br>
            <a:r>
              <a:rPr lang="de-DE" b="1" dirty="0" smtClean="0">
                <a:solidFill>
                  <a:srgbClr val="00509F"/>
                </a:solidFill>
                <a:latin typeface="+mn-lt"/>
              </a:rPr>
              <a:t/>
            </a:r>
            <a:br>
              <a:rPr lang="de-DE" b="1" dirty="0" smtClean="0">
                <a:solidFill>
                  <a:srgbClr val="00509F"/>
                </a:solidFill>
                <a:latin typeface="+mn-lt"/>
              </a:rPr>
            </a:br>
            <a:r>
              <a:rPr lang="de-DE" b="1" dirty="0" smtClean="0">
                <a:solidFill>
                  <a:srgbClr val="00509F"/>
                </a:solidFill>
                <a:latin typeface="+mn-lt"/>
              </a:rPr>
              <a:t/>
            </a:r>
            <a:br>
              <a:rPr lang="de-DE" b="1" dirty="0" smtClean="0">
                <a:solidFill>
                  <a:srgbClr val="00509F"/>
                </a:solidFill>
                <a:latin typeface="+mn-lt"/>
              </a:rPr>
            </a:br>
            <a:endParaRPr lang="de-DE" b="1" dirty="0" smtClean="0">
              <a:solidFill>
                <a:srgbClr val="00509F"/>
              </a:solidFill>
              <a:latin typeface="+mn-lt"/>
            </a:endParaRPr>
          </a:p>
          <a:p>
            <a:pPr marL="355600" lvl="2" indent="-355600" algn="l" defTabSz="292100">
              <a:spcBef>
                <a:spcPts val="600"/>
              </a:spcBef>
              <a:spcAft>
                <a:spcPts val="0"/>
              </a:spcAft>
              <a:buClr>
                <a:srgbClr val="F47920"/>
              </a:buClr>
              <a:buSzPct val="125000"/>
              <a:buFont typeface="Wingdings" pitchFamily="2" charset="2"/>
              <a:buChar char=""/>
              <a:tabLst>
                <a:tab pos="271463" algn="l"/>
              </a:tabLst>
            </a:pPr>
            <a:r>
              <a:rPr lang="de-DE" sz="1800" b="1" dirty="0" smtClean="0">
                <a:solidFill>
                  <a:srgbClr val="00509F"/>
                </a:solidFill>
              </a:rPr>
              <a:t>Anpassung: </a:t>
            </a: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de-DE" sz="1600" b="1" dirty="0" smtClean="0">
                <a:solidFill>
                  <a:srgbClr val="00509F"/>
                </a:solidFill>
              </a:rPr>
              <a:t>bei Stoffen mit geringer Konzentration (c/c</a:t>
            </a:r>
            <a:r>
              <a:rPr lang="de-DE" sz="1600" b="1" baseline="-25000" dirty="0" smtClean="0">
                <a:solidFill>
                  <a:srgbClr val="00509F"/>
                </a:solidFill>
              </a:rPr>
              <a:t>0 </a:t>
            </a:r>
            <a:r>
              <a:rPr lang="de-DE" sz="1600" b="1" dirty="0" smtClean="0">
                <a:solidFill>
                  <a:srgbClr val="00509F"/>
                </a:solidFill>
              </a:rPr>
              <a:t>= ???) 	</a:t>
            </a: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de-DE" sz="1600" b="1" dirty="0" smtClean="0">
                <a:solidFill>
                  <a:srgbClr val="00509F"/>
                </a:solidFill>
              </a:rPr>
              <a:t>bei maßgeblichen industriellen Einleitungen </a:t>
            </a: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de-DE" sz="1600" b="1" dirty="0" smtClean="0">
                <a:solidFill>
                  <a:srgbClr val="00509F"/>
                </a:solidFill>
              </a:rPr>
              <a:t>bei besonderem Immissionsschutz für das Gewässer</a:t>
            </a:r>
          </a:p>
          <a:p>
            <a:pPr marL="812800" lvl="3" indent="-355600" algn="l" defTabSz="292100">
              <a:spcAft>
                <a:spcPts val="0"/>
              </a:spcAft>
              <a:buClr>
                <a:srgbClr val="F47920"/>
              </a:buClr>
              <a:buSzPct val="125000"/>
              <a:buFont typeface="Wingdings" panose="05000000000000000000" pitchFamily="2" charset="2"/>
              <a:buChar char="§"/>
              <a:tabLst>
                <a:tab pos="271463" algn="l"/>
              </a:tabLst>
            </a:pPr>
            <a:r>
              <a:rPr lang="de-DE" sz="1600" b="1" dirty="0">
                <a:solidFill>
                  <a:srgbClr val="00509F"/>
                </a:solidFill>
              </a:rPr>
              <a:t>ggf. inklusive Metabolite</a:t>
            </a:r>
          </a:p>
          <a:p>
            <a:pPr marL="457200" lvl="3" algn="l" defTabSz="292100">
              <a:spcAft>
                <a:spcPts val="0"/>
              </a:spcAft>
              <a:buClr>
                <a:srgbClr val="F47920"/>
              </a:buClr>
              <a:buSzPct val="125000"/>
              <a:tabLst>
                <a:tab pos="271463" algn="l"/>
              </a:tabLst>
            </a:pPr>
            <a:endParaRPr lang="de-DE" sz="1600" b="1" dirty="0">
              <a:solidFill>
                <a:srgbClr val="00509F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67742" y="188442"/>
            <a:ext cx="864076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l">
              <a:lnSpc>
                <a:spcPct val="80000"/>
              </a:lnSpc>
            </a:pPr>
            <a:r>
              <a:rPr lang="de-DE" sz="3200" b="1" dirty="0" smtClean="0">
                <a:solidFill>
                  <a:schemeClr val="bg1"/>
                </a:solidFill>
              </a:rPr>
              <a:t>Implementierung: Aufbereitungsleistung</a:t>
            </a:r>
            <a:endParaRPr lang="de-DE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100998"/>
              </p:ext>
            </p:extLst>
          </p:nvPr>
        </p:nvGraphicFramePr>
        <p:xfrm>
          <a:off x="1374875" y="2293175"/>
          <a:ext cx="4752726" cy="26812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6815"/>
                <a:gridCol w="1464318"/>
                <a:gridCol w="1701593"/>
              </a:tblGrid>
              <a:tr h="6381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GB" sz="16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de-DE" sz="16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Leitparameter</a:t>
                      </a:r>
                      <a:endParaRPr lang="de-DE" sz="1600" noProof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2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Ozonung:</a:t>
                      </a:r>
                      <a:br>
                        <a:rPr lang="de-DE" sz="12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de-DE" sz="12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Transformations- </a:t>
                      </a:r>
                      <a:r>
                        <a:rPr lang="de-DE" sz="1200" noProof="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leistung</a:t>
                      </a:r>
                      <a:endParaRPr lang="de-DE" sz="1200" noProof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DE" sz="12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PAK/GAK:</a:t>
                      </a:r>
                      <a:br>
                        <a:rPr lang="de-DE" sz="12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de-DE" sz="12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Entfernungs-</a:t>
                      </a:r>
                      <a:br>
                        <a:rPr lang="de-DE" sz="12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de-DE" sz="1200" noProof="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leistung</a:t>
                      </a:r>
                      <a:endParaRPr lang="de-DE" sz="1200" noProof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</a:tr>
              <a:tr h="2767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noProof="0" dirty="0" smtClean="0"/>
                        <a:t>Benzotriazol</a:t>
                      </a: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noProof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GB" sz="1200" b="1" noProof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noProof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++</a:t>
                      </a:r>
                      <a:endParaRPr lang="en-GB" sz="1200" b="1" noProof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</a:tr>
              <a:tr h="2767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Carbamazepin</a:t>
                      </a:r>
                      <a:endParaRPr lang="en-GB" sz="1200" noProof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noProof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++</a:t>
                      </a:r>
                      <a:endParaRPr lang="en-GB" sz="1200" b="1" noProof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noProof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++</a:t>
                      </a:r>
                      <a:endParaRPr lang="en-GB" sz="1200" b="1" noProof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</a:tr>
              <a:tr h="2767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Diclofenac</a:t>
                      </a:r>
                      <a:endParaRPr lang="en-GB" sz="1200" noProof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noProof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++</a:t>
                      </a:r>
                      <a:endParaRPr lang="en-GB" sz="1200" b="1" noProof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noProof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++</a:t>
                      </a:r>
                      <a:endParaRPr lang="en-GB" sz="1200" b="1" noProof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</a:tr>
              <a:tr h="2767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Metoprolol</a:t>
                      </a:r>
                      <a:endParaRPr lang="en-GB" sz="1200" noProof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noProof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GB" sz="1200" b="1" noProof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noProof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++</a:t>
                      </a:r>
                      <a:endParaRPr lang="en-GB" sz="1200" b="1" noProof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</a:tr>
              <a:tr h="2767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Clarithromycin</a:t>
                      </a:r>
                      <a:endParaRPr lang="en-GB" sz="1200" noProof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noProof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++</a:t>
                      </a:r>
                      <a:endParaRPr lang="en-GB" sz="1200" b="1" noProof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noProof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GB" sz="1200" b="1" noProof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</a:tr>
              <a:tr h="3542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noProof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Sulfamethoxazol</a:t>
                      </a:r>
                      <a:endParaRPr lang="en-GB" sz="1200" noProof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noProof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marL="68580" marR="68580" marT="72000" marB="72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noProof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marL="68580" marR="68580" marT="72000" marB="72000"/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556029" y="6140863"/>
            <a:ext cx="1436612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pPr algn="l"/>
            <a:r>
              <a:rPr lang="en-GB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Tahoma" panose="020B0604030504040204" pitchFamily="34" charset="0"/>
                <a:cs typeface="Courier New" panose="02070309020205020404" pitchFamily="49" charset="0"/>
              </a:rPr>
              <a:t>KOM-M.NRW, 2018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878601"/>
            <a:ext cx="1800200" cy="21916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99952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2" y="1124744"/>
            <a:ext cx="4953554" cy="4626216"/>
          </a:xfrm>
          <a:prstGeom prst="rect">
            <a:avLst/>
          </a:prstGeom>
        </p:spPr>
      </p:pic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620DC-6735-4958-957B-D2AC415A1233}" type="slidenum">
              <a:rPr lang="de-DE"/>
              <a:pPr/>
              <a:t>25</a:t>
            </a:fld>
            <a:endParaRPr lang="de-DE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66688"/>
            <a:ext cx="8406928" cy="576262"/>
          </a:xfrm>
          <a:noFill/>
          <a:ln/>
        </p:spPr>
        <p:txBody>
          <a:bodyPr/>
          <a:lstStyle/>
          <a:p>
            <a:pPr>
              <a:defRPr/>
            </a:pPr>
            <a:r>
              <a:rPr lang="en-GB" dirty="0" err="1" smtClean="0"/>
              <a:t>Implementierung</a:t>
            </a:r>
            <a:r>
              <a:rPr lang="en-GB" dirty="0" smtClean="0"/>
              <a:t>:  Status quo in NRW</a:t>
            </a:r>
            <a:endParaRPr lang="en-GB" dirty="0"/>
          </a:p>
        </p:txBody>
      </p:sp>
      <p:sp>
        <p:nvSpPr>
          <p:cNvPr id="4" name="Rechteck 3"/>
          <p:cNvSpPr/>
          <p:nvPr/>
        </p:nvSpPr>
        <p:spPr>
          <a:xfrm>
            <a:off x="634726" y="5824977"/>
            <a:ext cx="387017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de-DE" sz="1400" b="1" dirty="0" smtClean="0">
                <a:solidFill>
                  <a:schemeClr val="tx1"/>
                </a:solidFill>
              </a:rPr>
              <a:t>www.masterplan-wasser.nrw.de/karten</a:t>
            </a:r>
            <a:r>
              <a:rPr lang="de-DE" sz="1400" b="1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5" name="Rechteck 4"/>
          <p:cNvSpPr/>
          <p:nvPr/>
        </p:nvSpPr>
        <p:spPr>
          <a:xfrm>
            <a:off x="7047148" y="5857322"/>
            <a:ext cx="17881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100" dirty="0" smtClean="0">
                <a:solidFill>
                  <a:schemeClr val="bg2"/>
                </a:solidFill>
                <a:latin typeface="+mn-lt"/>
              </a:rPr>
              <a:t>(Stand: 2018)</a:t>
            </a:r>
            <a:endParaRPr lang="en-GB" sz="11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5292080" y="2846876"/>
            <a:ext cx="3510136" cy="2978102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134119" y="2970037"/>
            <a:ext cx="2576116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de-DE" sz="1400" b="1" dirty="0" smtClean="0">
                <a:solidFill>
                  <a:srgbClr val="005097"/>
                </a:solidFill>
              </a:rPr>
              <a:t>126 KA </a:t>
            </a:r>
            <a:br>
              <a:rPr lang="de-DE" sz="1400" b="1" dirty="0" smtClean="0">
                <a:solidFill>
                  <a:srgbClr val="005097"/>
                </a:solidFill>
              </a:rPr>
            </a:br>
            <a:r>
              <a:rPr lang="de-DE" sz="1400" b="1" dirty="0" smtClean="0">
                <a:solidFill>
                  <a:srgbClr val="005097"/>
                </a:solidFill>
              </a:rPr>
              <a:t>mit Machbarkeitsstudien </a:t>
            </a:r>
            <a:br>
              <a:rPr lang="de-DE" sz="1400" b="1" dirty="0" smtClean="0">
                <a:solidFill>
                  <a:srgbClr val="005097"/>
                </a:solidFill>
              </a:rPr>
            </a:br>
            <a:r>
              <a:rPr lang="de-DE" sz="1400" b="1" dirty="0" smtClean="0">
                <a:solidFill>
                  <a:srgbClr val="005097"/>
                </a:solidFill>
              </a:rPr>
              <a:t>für den Ausbau</a:t>
            </a:r>
          </a:p>
          <a:p>
            <a:pPr algn="l">
              <a:spcAft>
                <a:spcPts val="300"/>
              </a:spcAft>
            </a:pPr>
            <a:r>
              <a:rPr lang="de-DE" sz="1400" b="1" dirty="0" smtClean="0">
                <a:solidFill>
                  <a:srgbClr val="005097"/>
                </a:solidFill>
              </a:rPr>
              <a:t/>
            </a:r>
            <a:br>
              <a:rPr lang="de-DE" sz="1400" b="1" dirty="0" smtClean="0">
                <a:solidFill>
                  <a:srgbClr val="005097"/>
                </a:solidFill>
              </a:rPr>
            </a:br>
            <a:r>
              <a:rPr lang="de-DE" sz="1400" b="1" dirty="0" smtClean="0">
                <a:solidFill>
                  <a:srgbClr val="005097"/>
                </a:solidFill>
              </a:rPr>
              <a:t>17 KA </a:t>
            </a:r>
            <a:br>
              <a:rPr lang="de-DE" sz="1400" b="1" dirty="0" smtClean="0">
                <a:solidFill>
                  <a:srgbClr val="005097"/>
                </a:solidFill>
              </a:rPr>
            </a:br>
            <a:r>
              <a:rPr lang="de-DE" sz="1400" b="1" dirty="0" smtClean="0">
                <a:solidFill>
                  <a:srgbClr val="005097"/>
                </a:solidFill>
              </a:rPr>
              <a:t>mit großtechnischen Untersuchungen </a:t>
            </a:r>
          </a:p>
          <a:p>
            <a:pPr algn="l">
              <a:spcAft>
                <a:spcPts val="300"/>
              </a:spcAft>
            </a:pPr>
            <a:r>
              <a:rPr lang="de-DE" sz="1400" b="1" dirty="0" smtClean="0">
                <a:solidFill>
                  <a:srgbClr val="005097"/>
                </a:solidFill>
              </a:rPr>
              <a:t/>
            </a:r>
            <a:br>
              <a:rPr lang="de-DE" sz="1400" b="1" dirty="0" smtClean="0">
                <a:solidFill>
                  <a:srgbClr val="005097"/>
                </a:solidFill>
              </a:rPr>
            </a:br>
            <a:r>
              <a:rPr lang="de-DE" sz="1400" b="1" dirty="0" smtClean="0">
                <a:solidFill>
                  <a:srgbClr val="005097"/>
                </a:solidFill>
              </a:rPr>
              <a:t>30 KA </a:t>
            </a:r>
            <a:br>
              <a:rPr lang="de-DE" sz="1400" b="1" dirty="0" smtClean="0">
                <a:solidFill>
                  <a:srgbClr val="005097"/>
                </a:solidFill>
              </a:rPr>
            </a:br>
            <a:r>
              <a:rPr lang="de-DE" sz="1400" b="1" dirty="0" smtClean="0">
                <a:solidFill>
                  <a:srgbClr val="005097"/>
                </a:solidFill>
              </a:rPr>
              <a:t>bereits fertig, </a:t>
            </a:r>
            <a:br>
              <a:rPr lang="de-DE" sz="1400" b="1" dirty="0" smtClean="0">
                <a:solidFill>
                  <a:srgbClr val="005097"/>
                </a:solidFill>
              </a:rPr>
            </a:br>
            <a:r>
              <a:rPr lang="de-DE" sz="1400" b="1" dirty="0" smtClean="0">
                <a:solidFill>
                  <a:srgbClr val="005097"/>
                </a:solidFill>
              </a:rPr>
              <a:t>im Bau oder </a:t>
            </a:r>
            <a:br>
              <a:rPr lang="de-DE" sz="1400" b="1" dirty="0" smtClean="0">
                <a:solidFill>
                  <a:srgbClr val="005097"/>
                </a:solidFill>
              </a:rPr>
            </a:br>
            <a:r>
              <a:rPr lang="de-DE" sz="1400" b="1" dirty="0" smtClean="0">
                <a:solidFill>
                  <a:srgbClr val="005097"/>
                </a:solidFill>
              </a:rPr>
              <a:t>in Planung</a:t>
            </a:r>
          </a:p>
        </p:txBody>
      </p:sp>
      <p:sp>
        <p:nvSpPr>
          <p:cNvPr id="6" name="Raute 5"/>
          <p:cNvSpPr>
            <a:spLocks noChangeAspect="1"/>
          </p:cNvSpPr>
          <p:nvPr/>
        </p:nvSpPr>
        <p:spPr bwMode="auto">
          <a:xfrm>
            <a:off x="5724128" y="4073432"/>
            <a:ext cx="363676" cy="363680"/>
          </a:xfrm>
          <a:prstGeom prst="diamond">
            <a:avLst/>
          </a:prstGeom>
          <a:solidFill>
            <a:srgbClr val="CC00C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</p:txBody>
      </p:sp>
      <p:sp>
        <p:nvSpPr>
          <p:cNvPr id="18" name="Raute 17"/>
          <p:cNvSpPr>
            <a:spLocks noChangeAspect="1"/>
          </p:cNvSpPr>
          <p:nvPr/>
        </p:nvSpPr>
        <p:spPr bwMode="auto">
          <a:xfrm>
            <a:off x="5724128" y="3191752"/>
            <a:ext cx="363676" cy="363680"/>
          </a:xfrm>
          <a:prstGeom prst="diamond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</p:txBody>
      </p:sp>
      <p:sp>
        <p:nvSpPr>
          <p:cNvPr id="19" name="Raute 18"/>
          <p:cNvSpPr>
            <a:spLocks noChangeAspect="1"/>
          </p:cNvSpPr>
          <p:nvPr/>
        </p:nvSpPr>
        <p:spPr bwMode="auto">
          <a:xfrm>
            <a:off x="5744115" y="4941168"/>
            <a:ext cx="363676" cy="363680"/>
          </a:xfrm>
          <a:prstGeom prst="diamond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56489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6784222" y="5242122"/>
            <a:ext cx="1909848" cy="360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004264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824327" y="5239094"/>
            <a:ext cx="1909848" cy="360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004264"/>
              </a:solidFill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 smtClean="0">
                <a:latin typeface="Arial"/>
                <a:cs typeface="Arial"/>
              </a:rPr>
              <a:t>Dr.-Ing. Andreas Nahrstedt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4"/>
          </p:nvPr>
        </p:nvSpPr>
        <p:spPr>
          <a:xfrm>
            <a:off x="4824325" y="5599636"/>
            <a:ext cx="1909849" cy="255568"/>
          </a:xfrm>
        </p:spPr>
        <p:txBody>
          <a:bodyPr/>
          <a:lstStyle/>
          <a:p>
            <a:r>
              <a:rPr lang="de-DE" dirty="0"/>
              <a:t>a.nahrstedt@iww-online.de</a:t>
            </a:r>
          </a:p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824326" y="5849924"/>
            <a:ext cx="1909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 smtClean="0">
                <a:solidFill>
                  <a:srgbClr val="004264"/>
                </a:solidFill>
                <a:latin typeface="Arial"/>
                <a:cs typeface="Arial"/>
              </a:rPr>
              <a:t>Telefon: +49 (0) 208 4 03 03-330</a:t>
            </a:r>
          </a:p>
        </p:txBody>
      </p:sp>
      <p:pic>
        <p:nvPicPr>
          <p:cNvPr id="7" name="Bildplatzhalter 1"/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4326" y="3027680"/>
            <a:ext cx="1909849" cy="2200812"/>
          </a:xfrm>
        </p:spPr>
      </p:pic>
      <p:sp>
        <p:nvSpPr>
          <p:cNvPr id="8" name="Textplatzhalter 11"/>
          <p:cNvSpPr>
            <a:spLocks noGrp="1"/>
          </p:cNvSpPr>
          <p:nvPr>
            <p:ph type="body" sz="quarter" idx="23"/>
          </p:nvPr>
        </p:nvSpPr>
        <p:spPr>
          <a:xfrm>
            <a:off x="6834275" y="5275090"/>
            <a:ext cx="1809748" cy="255568"/>
          </a:xfrm>
        </p:spPr>
        <p:txBody>
          <a:bodyPr/>
          <a:lstStyle/>
          <a:p>
            <a:r>
              <a:rPr lang="de-DE" dirty="0" smtClean="0">
                <a:latin typeface="Arial"/>
                <a:cs typeface="Arial"/>
              </a:rPr>
              <a:t>Dr. Tim aus der Beek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4"/>
          </p:nvPr>
        </p:nvSpPr>
        <p:spPr>
          <a:xfrm>
            <a:off x="6784223" y="5588496"/>
            <a:ext cx="2004843" cy="255568"/>
          </a:xfrm>
        </p:spPr>
        <p:txBody>
          <a:bodyPr>
            <a:noAutofit/>
          </a:bodyPr>
          <a:lstStyle/>
          <a:p>
            <a:r>
              <a:rPr lang="de-DE" dirty="0"/>
              <a:t>t.ausderbeek@iww-online.de</a:t>
            </a:r>
            <a:endParaRPr lang="de-DE" dirty="0"/>
          </a:p>
        </p:txBody>
      </p:sp>
      <p:pic>
        <p:nvPicPr>
          <p:cNvPr id="14" name="Bildplatzhalt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7" b="8177"/>
          <a:stretch>
            <a:fillRect/>
          </a:stretch>
        </p:blipFill>
        <p:spPr>
          <a:xfrm>
            <a:off x="6784224" y="3027680"/>
            <a:ext cx="1909849" cy="2200812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784224" y="5838784"/>
            <a:ext cx="1909850" cy="230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eaLnBrk="1" latinLnBrk="0" hangingPunct="1">
              <a:spcBef>
                <a:spcPct val="20000"/>
              </a:spcBef>
              <a:buFont typeface="Arial"/>
              <a:buNone/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algn="l" defTabSz="457200" eaLnBrk="1" latinLnBrk="0" hangingPunct="1">
              <a:spcBef>
                <a:spcPct val="2000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eaLnBrk="1" latinLnBrk="0" hangingPunct="1">
              <a:spcBef>
                <a:spcPct val="200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eaLnBrk="1" latinLnBrk="0" hangingPunct="1">
              <a:spcBef>
                <a:spcPct val="20000"/>
              </a:spcBef>
              <a:buFont typeface="Arial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eaLnBrk="1" latinLnBrk="0" hangingPunct="1">
              <a:spcBef>
                <a:spcPct val="20000"/>
              </a:spcBef>
              <a:buFont typeface="Arial"/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/>
              <a:t>Telefon: +49 (0) 208 4 03 03-234</a:t>
            </a:r>
          </a:p>
        </p:txBody>
      </p:sp>
    </p:spTree>
    <p:extLst>
      <p:ext uri="{BB962C8B-B14F-4D97-AF65-F5344CB8AC3E}">
        <p14:creationId xmlns:p14="http://schemas.microsoft.com/office/powerpoint/2010/main" val="421746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675563" y="6021288"/>
            <a:ext cx="207962" cy="122237"/>
          </a:xfrm>
        </p:spPr>
        <p:txBody>
          <a:bodyPr/>
          <a:lstStyle/>
          <a:p>
            <a:fld id="{B76620DC-6735-4958-957B-D2AC415A1233}" type="slidenum">
              <a:rPr lang="de-DE"/>
              <a:pPr/>
              <a:t>3</a:t>
            </a:fld>
            <a:endParaRPr lang="de-DE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66688"/>
            <a:ext cx="7488237" cy="576262"/>
          </a:xfrm>
          <a:noFill/>
          <a:ln/>
        </p:spPr>
        <p:txBody>
          <a:bodyPr/>
          <a:lstStyle/>
          <a:p>
            <a:r>
              <a:rPr lang="de-DE" sz="2800" dirty="0" smtClean="0"/>
              <a:t>Konsortium</a:t>
            </a:r>
            <a:endParaRPr lang="de-DE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9088" y="874208"/>
            <a:ext cx="4896124" cy="39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pieren 6"/>
          <p:cNvGrpSpPr/>
          <p:nvPr/>
        </p:nvGrpSpPr>
        <p:grpSpPr>
          <a:xfrm>
            <a:off x="2936870" y="3180712"/>
            <a:ext cx="1515828" cy="362376"/>
            <a:chOff x="-616690" y="3926190"/>
            <a:chExt cx="1515828" cy="362376"/>
          </a:xfrm>
        </p:grpSpPr>
        <p:sp>
          <p:nvSpPr>
            <p:cNvPr id="8" name="Ellipse 7"/>
            <p:cNvSpPr>
              <a:spLocks noChangeAspect="1"/>
            </p:cNvSpPr>
            <p:nvPr/>
          </p:nvSpPr>
          <p:spPr bwMode="auto">
            <a:xfrm>
              <a:off x="719138" y="4019107"/>
              <a:ext cx="180000" cy="1800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12421"/>
                </a:buClr>
                <a:buSzTx/>
                <a:buFont typeface="Wingdings" pitchFamily="2" charset="2"/>
                <a:buChar char="§"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Grafik 7" descr="Slogan-1.png"/>
            <p:cNvPicPr>
              <a:picLocks noChangeAspect="1"/>
            </p:cNvPicPr>
            <p:nvPr/>
          </p:nvPicPr>
          <p:blipFill>
            <a:blip r:embed="rId3" cstate="screen"/>
            <a:srcRect r="69975"/>
            <a:stretch>
              <a:fillRect/>
            </a:stretch>
          </p:blipFill>
          <p:spPr bwMode="auto">
            <a:xfrm>
              <a:off x="-616690" y="3926190"/>
              <a:ext cx="1293296" cy="362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uppieren 9"/>
          <p:cNvGrpSpPr/>
          <p:nvPr/>
        </p:nvGrpSpPr>
        <p:grpSpPr>
          <a:xfrm>
            <a:off x="5781267" y="1608419"/>
            <a:ext cx="825041" cy="482600"/>
            <a:chOff x="1344000" y="3862392"/>
            <a:chExt cx="825041" cy="482600"/>
          </a:xfrm>
        </p:grpSpPr>
        <p:pic>
          <p:nvPicPr>
            <p:cNvPr id="11" name="Grafik 9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076" y="3862392"/>
              <a:ext cx="481965" cy="482600"/>
            </a:xfrm>
            <a:prstGeom prst="rect">
              <a:avLst/>
            </a:prstGeom>
            <a:noFill/>
          </p:spPr>
        </p:pic>
        <p:sp>
          <p:nvSpPr>
            <p:cNvPr id="12" name="Ellipse 11"/>
            <p:cNvSpPr>
              <a:spLocks noChangeAspect="1"/>
            </p:cNvSpPr>
            <p:nvPr/>
          </p:nvSpPr>
          <p:spPr bwMode="auto">
            <a:xfrm>
              <a:off x="1344000" y="4019107"/>
              <a:ext cx="180000" cy="1800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12421"/>
                </a:buClr>
                <a:buSzTx/>
                <a:buFont typeface="Wingdings" pitchFamily="2" charset="2"/>
                <a:buChar char="§"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3191734" y="3881422"/>
            <a:ext cx="1260964" cy="215153"/>
            <a:chOff x="-299426" y="4457105"/>
            <a:chExt cx="1260964" cy="215153"/>
          </a:xfrm>
        </p:grpSpPr>
        <p:sp>
          <p:nvSpPr>
            <p:cNvPr id="14" name="Ellipse 13"/>
            <p:cNvSpPr>
              <a:spLocks noChangeAspect="1"/>
            </p:cNvSpPr>
            <p:nvPr/>
          </p:nvSpPr>
          <p:spPr bwMode="auto">
            <a:xfrm>
              <a:off x="781538" y="4457105"/>
              <a:ext cx="180000" cy="1800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12421"/>
                </a:buClr>
                <a:buSzTx/>
                <a:buFont typeface="Wingdings" pitchFamily="2" charset="2"/>
                <a:buChar char="§"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Grafik 5"/>
            <p:cNvPicPr/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-299426" y="4457105"/>
              <a:ext cx="976032" cy="21515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6" name="Gruppieren 15"/>
          <p:cNvGrpSpPr/>
          <p:nvPr/>
        </p:nvGrpSpPr>
        <p:grpSpPr>
          <a:xfrm>
            <a:off x="5781267" y="3881422"/>
            <a:ext cx="1246032" cy="215153"/>
            <a:chOff x="1254000" y="4536472"/>
            <a:chExt cx="1246032" cy="215153"/>
          </a:xfrm>
        </p:grpSpPr>
        <p:sp>
          <p:nvSpPr>
            <p:cNvPr id="17" name="Ellipse 16"/>
            <p:cNvSpPr>
              <a:spLocks noChangeAspect="1"/>
            </p:cNvSpPr>
            <p:nvPr/>
          </p:nvSpPr>
          <p:spPr bwMode="auto">
            <a:xfrm>
              <a:off x="1254000" y="4547105"/>
              <a:ext cx="180000" cy="1800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12421"/>
                </a:buClr>
                <a:buSzTx/>
                <a:buFont typeface="Wingdings" pitchFamily="2" charset="2"/>
                <a:buChar char="§"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8" name="Grafik 5"/>
            <p:cNvPicPr/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1524000" y="4536472"/>
              <a:ext cx="976032" cy="21515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9" name="Gruppieren 18"/>
          <p:cNvGrpSpPr/>
          <p:nvPr/>
        </p:nvGrpSpPr>
        <p:grpSpPr>
          <a:xfrm>
            <a:off x="2936870" y="1668531"/>
            <a:ext cx="1515828" cy="362376"/>
            <a:chOff x="-616690" y="3926190"/>
            <a:chExt cx="1515828" cy="362376"/>
          </a:xfrm>
        </p:grpSpPr>
        <p:sp>
          <p:nvSpPr>
            <p:cNvPr id="20" name="Ellipse 19"/>
            <p:cNvSpPr>
              <a:spLocks noChangeAspect="1"/>
            </p:cNvSpPr>
            <p:nvPr/>
          </p:nvSpPr>
          <p:spPr bwMode="auto">
            <a:xfrm>
              <a:off x="719138" y="4019107"/>
              <a:ext cx="180000" cy="1800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12421"/>
                </a:buClr>
                <a:buSzTx/>
                <a:buFont typeface="Wingdings" pitchFamily="2" charset="2"/>
                <a:buChar char="§"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1" name="Grafik 7" descr="Slogan-1.png"/>
            <p:cNvPicPr>
              <a:picLocks noChangeAspect="1"/>
            </p:cNvPicPr>
            <p:nvPr/>
          </p:nvPicPr>
          <p:blipFill>
            <a:blip r:embed="rId3" cstate="screen"/>
            <a:srcRect r="69975"/>
            <a:stretch>
              <a:fillRect/>
            </a:stretch>
          </p:blipFill>
          <p:spPr bwMode="auto">
            <a:xfrm>
              <a:off x="-616690" y="3926190"/>
              <a:ext cx="1293296" cy="362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Gruppieren 22"/>
          <p:cNvGrpSpPr/>
          <p:nvPr/>
        </p:nvGrpSpPr>
        <p:grpSpPr>
          <a:xfrm>
            <a:off x="136616" y="1195092"/>
            <a:ext cx="2572472" cy="1862630"/>
            <a:chOff x="275486" y="1858767"/>
            <a:chExt cx="2414552" cy="1862630"/>
          </a:xfrm>
        </p:grpSpPr>
        <p:sp>
          <p:nvSpPr>
            <p:cNvPr id="25" name="Rechteck 24"/>
            <p:cNvSpPr/>
            <p:nvPr/>
          </p:nvSpPr>
          <p:spPr bwMode="auto">
            <a:xfrm>
              <a:off x="275486" y="2158409"/>
              <a:ext cx="2414552" cy="1562988"/>
            </a:xfrm>
            <a:prstGeom prst="rect">
              <a:avLst/>
            </a:prstGeom>
            <a:solidFill>
              <a:srgbClr val="00214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180975" indent="-180975">
                <a:buFont typeface="Wingdings" pitchFamily="2" charset="2"/>
                <a:buNone/>
              </a:pPr>
              <a:r>
                <a:rPr lang="de-DE" sz="1200" b="1" dirty="0" smtClean="0">
                  <a:solidFill>
                    <a:schemeClr val="bg1"/>
                  </a:solidFill>
                </a:rPr>
                <a:t>	</a:t>
              </a:r>
              <a:r>
                <a:rPr lang="de-DE" b="1" dirty="0" smtClean="0">
                  <a:solidFill>
                    <a:schemeClr val="bg1"/>
                  </a:solidFill>
                </a:rPr>
                <a:t>GRONTMIJ (SWECO)</a:t>
              </a:r>
              <a:endParaRPr lang="de-DE" sz="1200" b="1" dirty="0" smtClean="0">
                <a:solidFill>
                  <a:schemeClr val="bg1"/>
                </a:solidFill>
              </a:endParaRPr>
            </a:p>
            <a:p>
              <a:pPr marL="174625" indent="-174625">
                <a:spcBef>
                  <a:spcPts val="0"/>
                </a:spcBef>
              </a:pPr>
              <a:r>
                <a:rPr lang="de-DE" dirty="0" smtClean="0">
                  <a:solidFill>
                    <a:schemeClr val="bg1"/>
                  </a:solidFill>
                </a:rPr>
                <a:t>Technologie</a:t>
              </a:r>
            </a:p>
            <a:p>
              <a:pPr marL="174625" indent="-174625">
                <a:spcBef>
                  <a:spcPts val="0"/>
                </a:spcBef>
              </a:pPr>
              <a:r>
                <a:rPr lang="de-DE" dirty="0" smtClean="0">
                  <a:solidFill>
                    <a:schemeClr val="bg1"/>
                  </a:solidFill>
                </a:rPr>
                <a:t>Planung</a:t>
              </a:r>
            </a:p>
            <a:p>
              <a:pPr marL="174625" indent="-174625">
                <a:spcBef>
                  <a:spcPts val="0"/>
                </a:spcBef>
              </a:pPr>
              <a:r>
                <a:rPr lang="de-DE" dirty="0" smtClean="0">
                  <a:solidFill>
                    <a:schemeClr val="bg1"/>
                  </a:solidFill>
                </a:rPr>
                <a:t>Ausführung 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75486" y="1858767"/>
              <a:ext cx="2414552" cy="276999"/>
            </a:xfrm>
            <a:prstGeom prst="rect">
              <a:avLst/>
            </a:prstGeom>
            <a:solidFill>
              <a:srgbClr val="00214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180975">
                <a:buFont typeface="Wingdings" pitchFamily="2" charset="2"/>
                <a:buNone/>
              </a:pPr>
              <a:r>
                <a:rPr lang="de-DE" sz="1600" b="1" dirty="0" smtClean="0">
                  <a:solidFill>
                    <a:srgbClr val="FFC000"/>
                  </a:solidFill>
                </a:rPr>
                <a:t>Praxis &amp; Umsetzung</a:t>
              </a:r>
              <a:endParaRPr lang="de-DE" sz="1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6719138" y="1861995"/>
            <a:ext cx="2414552" cy="1978853"/>
            <a:chOff x="7290481" y="2565810"/>
            <a:chExt cx="2414552" cy="1978853"/>
          </a:xfrm>
        </p:grpSpPr>
        <p:sp>
          <p:nvSpPr>
            <p:cNvPr id="28" name="Rechteck 27"/>
            <p:cNvSpPr/>
            <p:nvPr/>
          </p:nvSpPr>
          <p:spPr bwMode="auto">
            <a:xfrm>
              <a:off x="7290482" y="2850442"/>
              <a:ext cx="2414551" cy="1694221"/>
            </a:xfrm>
            <a:prstGeom prst="rect">
              <a:avLst/>
            </a:prstGeom>
            <a:solidFill>
              <a:srgbClr val="00214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174625" indent="-174625">
                <a:buFont typeface="Wingdings" pitchFamily="2" charset="2"/>
                <a:buNone/>
              </a:pPr>
              <a:r>
                <a:rPr lang="de-DE" sz="1200" b="1" dirty="0" smtClean="0">
                  <a:solidFill>
                    <a:schemeClr val="bg1"/>
                  </a:solidFill>
                </a:rPr>
                <a:t>	</a:t>
              </a:r>
              <a:r>
                <a:rPr lang="de-DE" b="1" dirty="0" smtClean="0">
                  <a:solidFill>
                    <a:schemeClr val="bg1"/>
                  </a:solidFill>
                </a:rPr>
                <a:t>IUTA</a:t>
              </a:r>
              <a:endParaRPr lang="de-DE" sz="1200" b="1" dirty="0" smtClean="0">
                <a:solidFill>
                  <a:schemeClr val="bg1"/>
                </a:solidFill>
              </a:endParaRPr>
            </a:p>
            <a:p>
              <a:pPr marL="174625" indent="-174625"/>
              <a:r>
                <a:rPr lang="de-DE" dirty="0" smtClean="0">
                  <a:solidFill>
                    <a:schemeClr val="bg1"/>
                  </a:solidFill>
                </a:rPr>
                <a:t>Elimination</a:t>
              </a:r>
            </a:p>
            <a:p>
              <a:pPr marL="174625" indent="-174625"/>
              <a:r>
                <a:rPr lang="de-DE" dirty="0" smtClean="0">
                  <a:solidFill>
                    <a:schemeClr val="bg1"/>
                  </a:solidFill>
                </a:rPr>
                <a:t>Analytik</a:t>
              </a:r>
            </a:p>
            <a:p>
              <a:pPr marL="174625" indent="-174625"/>
              <a:r>
                <a:rPr lang="de-DE" dirty="0" smtClean="0">
                  <a:solidFill>
                    <a:schemeClr val="bg1"/>
                  </a:solidFill>
                </a:rPr>
                <a:t>Messtechnik</a:t>
              </a:r>
            </a:p>
            <a:p>
              <a:pPr marL="174625" indent="-174625"/>
              <a:r>
                <a:rPr lang="de-DE" dirty="0" smtClean="0">
                  <a:solidFill>
                    <a:schemeClr val="bg1"/>
                  </a:solidFill>
                </a:rPr>
                <a:t>Nanopartikel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290481" y="2565810"/>
              <a:ext cx="2414552" cy="276999"/>
            </a:xfrm>
            <a:prstGeom prst="rect">
              <a:avLst/>
            </a:prstGeom>
            <a:solidFill>
              <a:srgbClr val="00214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180975">
                <a:buFont typeface="Wingdings" pitchFamily="2" charset="2"/>
                <a:buNone/>
              </a:pPr>
              <a:r>
                <a:rPr lang="de-DE" sz="1600" b="1" dirty="0" smtClean="0">
                  <a:solidFill>
                    <a:srgbClr val="FFC000"/>
                  </a:solidFill>
                </a:rPr>
                <a:t>FO Abwasser</a:t>
              </a:r>
              <a:endParaRPr lang="de-DE" sz="1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616832" y="4164099"/>
            <a:ext cx="2414552" cy="1923215"/>
            <a:chOff x="597782" y="4827774"/>
            <a:chExt cx="2414552" cy="1923215"/>
          </a:xfrm>
        </p:grpSpPr>
        <p:sp>
          <p:nvSpPr>
            <p:cNvPr id="31" name="Rechteck 30"/>
            <p:cNvSpPr/>
            <p:nvPr/>
          </p:nvSpPr>
          <p:spPr bwMode="auto">
            <a:xfrm>
              <a:off x="597782" y="5118064"/>
              <a:ext cx="2414552" cy="1632925"/>
            </a:xfrm>
            <a:prstGeom prst="rect">
              <a:avLst/>
            </a:prstGeom>
            <a:solidFill>
              <a:srgbClr val="00214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180975" indent="-180975">
                <a:buFont typeface="Wingdings" pitchFamily="2" charset="2"/>
                <a:buNone/>
              </a:pPr>
              <a:r>
                <a:rPr lang="de-DE" b="1" dirty="0" smtClean="0">
                  <a:solidFill>
                    <a:schemeClr val="bg1"/>
                  </a:solidFill>
                </a:rPr>
                <a:t> 	IWW</a:t>
              </a:r>
            </a:p>
            <a:p>
              <a:pPr defTabSz="180975"/>
              <a:r>
                <a:rPr lang="de-DE" smtClean="0">
                  <a:solidFill>
                    <a:schemeClr val="bg1"/>
                  </a:solidFill>
                </a:rPr>
                <a:t>	Elimination</a:t>
              </a:r>
              <a:endParaRPr lang="de-DE" dirty="0" smtClean="0">
                <a:solidFill>
                  <a:schemeClr val="bg1"/>
                </a:solidFill>
              </a:endParaRPr>
            </a:p>
            <a:p>
              <a:pPr defTabSz="180975"/>
              <a:r>
                <a:rPr lang="de-DE" smtClean="0">
                  <a:solidFill>
                    <a:schemeClr val="bg1"/>
                  </a:solidFill>
                </a:rPr>
                <a:t>	Analytik</a:t>
              </a:r>
              <a:endParaRPr lang="de-DE" dirty="0" smtClean="0">
                <a:solidFill>
                  <a:schemeClr val="bg1"/>
                </a:solidFill>
              </a:endParaRPr>
            </a:p>
            <a:p>
              <a:pPr defTabSz="180975"/>
              <a:r>
                <a:rPr lang="de-DE" smtClean="0">
                  <a:solidFill>
                    <a:schemeClr val="bg1"/>
                  </a:solidFill>
                </a:rPr>
                <a:t>	Monitoring</a:t>
              </a:r>
              <a:endParaRPr lang="de-DE" dirty="0" smtClean="0">
                <a:solidFill>
                  <a:schemeClr val="bg1"/>
                </a:solidFill>
              </a:endParaRPr>
            </a:p>
            <a:p>
              <a:pPr defTabSz="180975"/>
              <a:r>
                <a:rPr lang="de-DE" smtClean="0">
                  <a:solidFill>
                    <a:schemeClr val="bg1"/>
                  </a:solidFill>
                </a:rPr>
                <a:t>	Toxikologie</a:t>
              </a:r>
              <a:endParaRPr lang="de-DE" dirty="0" smtClean="0">
                <a:solidFill>
                  <a:schemeClr val="bg1"/>
                </a:solidFill>
              </a:endParaRPr>
            </a:p>
            <a:p>
              <a:pPr marL="85725" indent="-85725">
                <a:buFont typeface="Wingdings" pitchFamily="2" charset="2"/>
                <a:buNone/>
              </a:pPr>
              <a:endParaRPr lang="de-DE" b="1" dirty="0" smtClean="0">
                <a:solidFill>
                  <a:schemeClr val="bg1"/>
                </a:solidFill>
              </a:endParaRPr>
            </a:p>
            <a:p>
              <a:pPr marL="180975" indent="-95250"/>
              <a:endParaRPr lang="de-DE" dirty="0" smtClean="0">
                <a:solidFill>
                  <a:schemeClr val="bg1"/>
                </a:solidFill>
              </a:endParaRPr>
            </a:p>
            <a:p>
              <a:pPr marL="342900" marR="0" indent="-342900" defTabSz="914400" eaLnBrk="1" latinLnBrk="0" hangingPunct="1">
                <a:lnSpc>
                  <a:spcPct val="100000"/>
                </a:lnSpc>
                <a:buSzTx/>
                <a:buFont typeface="Wingdings" pitchFamily="2" charset="2"/>
                <a:buChar char="§"/>
                <a:tabLst/>
              </a:pPr>
              <a:endParaRPr lang="de-DE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597782" y="4827774"/>
              <a:ext cx="2414552" cy="276999"/>
            </a:xfrm>
            <a:prstGeom prst="rect">
              <a:avLst/>
            </a:prstGeom>
            <a:solidFill>
              <a:srgbClr val="00214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180975">
                <a:buFont typeface="Wingdings" pitchFamily="2" charset="2"/>
                <a:buNone/>
              </a:pPr>
              <a:r>
                <a:rPr lang="de-DE" sz="1600" b="1" dirty="0" smtClean="0">
                  <a:solidFill>
                    <a:srgbClr val="FFC000"/>
                  </a:solidFill>
                </a:rPr>
                <a:t>FO Trinkwasser</a:t>
              </a:r>
              <a:endParaRPr lang="de-DE" sz="1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5735418" y="5098233"/>
            <a:ext cx="3398272" cy="1763432"/>
            <a:chOff x="3232899" y="1687987"/>
            <a:chExt cx="3398272" cy="1763432"/>
          </a:xfrm>
        </p:grpSpPr>
        <p:sp>
          <p:nvSpPr>
            <p:cNvPr id="34" name="Rechteck 33"/>
            <p:cNvSpPr/>
            <p:nvPr/>
          </p:nvSpPr>
          <p:spPr bwMode="auto">
            <a:xfrm>
              <a:off x="3232899" y="1984442"/>
              <a:ext cx="3398272" cy="1466977"/>
            </a:xfrm>
            <a:prstGeom prst="rect">
              <a:avLst/>
            </a:prstGeom>
            <a:solidFill>
              <a:srgbClr val="00214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180975" indent="-180975">
                <a:buFont typeface="Wingdings" pitchFamily="2" charset="2"/>
                <a:buNone/>
              </a:pPr>
              <a:r>
                <a:rPr lang="de-DE" sz="1600" b="1" dirty="0" smtClean="0">
                  <a:solidFill>
                    <a:schemeClr val="bg1"/>
                  </a:solidFill>
                </a:rPr>
                <a:t>	IKU</a:t>
              </a:r>
            </a:p>
            <a:p>
              <a:pPr marL="174625" indent="-174625"/>
              <a:r>
                <a:rPr lang="de-DE" sz="1600" dirty="0" smtClean="0">
                  <a:solidFill>
                    <a:schemeClr val="bg1"/>
                  </a:solidFill>
                </a:rPr>
                <a:t>Veranstaltungen</a:t>
              </a:r>
            </a:p>
            <a:p>
              <a:pPr marL="174625" indent="-174625"/>
              <a:r>
                <a:rPr lang="de-DE" sz="1600" dirty="0" smtClean="0">
                  <a:solidFill>
                    <a:schemeClr val="bg1"/>
                  </a:solidFill>
                </a:rPr>
                <a:t>Netzwerke</a:t>
              </a:r>
            </a:p>
            <a:p>
              <a:pPr marL="174625" indent="-174625"/>
              <a:r>
                <a:rPr lang="de-DE" sz="1600" dirty="0" smtClean="0">
                  <a:solidFill>
                    <a:schemeClr val="bg1"/>
                  </a:solidFill>
                </a:rPr>
                <a:t>Öffentlichkeitsarbeit</a:t>
              </a:r>
            </a:p>
            <a:p>
              <a:pPr marL="174625" indent="-174625"/>
              <a:r>
                <a:rPr lang="de-DE" sz="1600" dirty="0" smtClean="0">
                  <a:solidFill>
                    <a:schemeClr val="bg1"/>
                  </a:solidFill>
                </a:rPr>
                <a:t>Printmedien</a:t>
              </a:r>
            </a:p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12421"/>
                </a:buClr>
                <a:buSzTx/>
                <a:buNone/>
                <a:tabLst/>
              </a:pPr>
              <a:endPara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232899" y="1687987"/>
              <a:ext cx="3398272" cy="276999"/>
            </a:xfrm>
            <a:prstGeom prst="rect">
              <a:avLst/>
            </a:prstGeom>
            <a:solidFill>
              <a:srgbClr val="00214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180975">
                <a:buNone/>
              </a:pPr>
              <a:r>
                <a:rPr lang="de-DE" sz="1600" b="1" dirty="0" smtClean="0">
                  <a:solidFill>
                    <a:srgbClr val="FFC000"/>
                  </a:solidFill>
                </a:rPr>
                <a:t>Kommunikation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87305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620DC-6735-4958-957B-D2AC415A1233}" type="slidenum">
              <a:rPr lang="de-DE"/>
              <a:pPr/>
              <a:t>4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5835193" cy="5596108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66688"/>
            <a:ext cx="7488237" cy="576262"/>
          </a:xfrm>
          <a:noFill/>
          <a:ln/>
        </p:spPr>
        <p:txBody>
          <a:bodyPr/>
          <a:lstStyle/>
          <a:p>
            <a:r>
              <a:rPr lang="de-DE" sz="2800" dirty="0" smtClean="0"/>
              <a:t>Übersicht und Einbindung KOM-M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42321934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620DC-6735-4958-957B-D2AC415A1233}" type="slidenum">
              <a:rPr lang="de-DE"/>
              <a:pPr/>
              <a:t>5</a:t>
            </a:fld>
            <a:endParaRPr lang="de-DE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66688"/>
            <a:ext cx="7488237" cy="576262"/>
          </a:xfrm>
          <a:noFill/>
          <a:ln/>
        </p:spPr>
        <p:txBody>
          <a:bodyPr/>
          <a:lstStyle/>
          <a:p>
            <a:r>
              <a:rPr lang="de-DE" sz="2800" dirty="0" smtClean="0"/>
              <a:t>Aufgaben (Auszug)</a:t>
            </a:r>
            <a:endParaRPr lang="de-DE" sz="2800" dirty="0"/>
          </a:p>
        </p:txBody>
      </p:sp>
      <p:sp>
        <p:nvSpPr>
          <p:cNvPr id="37" name="Rechteck 36"/>
          <p:cNvSpPr/>
          <p:nvPr/>
        </p:nvSpPr>
        <p:spPr>
          <a:xfrm>
            <a:off x="495300" y="908720"/>
            <a:ext cx="85411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Beratung und Information des Umweltministeriums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Stand der Wissenschaft/Technik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Stoffbewertung („Stoff der Woche“)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Stoffsteckbriefe/Datenauswertungen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endParaRPr lang="de-DE" b="1" dirty="0">
              <a:solidFill>
                <a:srgbClr val="00509F"/>
              </a:solidFill>
              <a:latin typeface="Arial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95300" y="2420888"/>
            <a:ext cx="85411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Erarbeitung von Veröffentlichungen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Auslegungsempfehlungen von Kläranlagen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Übersicht Produzenten Ozon, Aktivkohle, Membranen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Fachbriefe, z.B. zu Bromat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Kläranlagensteckbriefe und Kostentabellen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endParaRPr lang="de-DE" b="1" dirty="0">
              <a:solidFill>
                <a:srgbClr val="00509F"/>
              </a:solidFill>
              <a:latin typeface="Arial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97996" y="4221088"/>
            <a:ext cx="86460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Außendarstellung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Fachveranstaltungen, Messen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00509F"/>
                </a:solidFill>
                <a:latin typeface="Arial"/>
              </a:rPr>
              <a:t>Webseite </a:t>
            </a:r>
            <a:endParaRPr lang="de-DE" sz="1600" b="1" dirty="0">
              <a:solidFill>
                <a:srgbClr val="00509F"/>
              </a:solidFill>
              <a:latin typeface="Arial"/>
            </a:endParaRP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Newsletter</a:t>
            </a:r>
          </a:p>
          <a:p>
            <a:pPr marL="800100" lvl="1" indent="-342900" algn="l">
              <a:spcAft>
                <a:spcPts val="0"/>
              </a:spcAft>
              <a:buClr>
                <a:srgbClr val="FF9900"/>
              </a:buClr>
              <a:buSzPct val="125000"/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0509F"/>
                </a:solidFill>
                <a:latin typeface="Arial"/>
              </a:rPr>
              <a:t>Broschüren, Flyer</a:t>
            </a:r>
            <a:endParaRPr lang="de-DE" b="1" dirty="0">
              <a:solidFill>
                <a:srgbClr val="00509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21292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211523" y="6237312"/>
            <a:ext cx="207962" cy="122237"/>
          </a:xfrm>
        </p:spPr>
        <p:txBody>
          <a:bodyPr/>
          <a:lstStyle/>
          <a:p>
            <a:fld id="{B76620DC-6735-4958-957B-D2AC415A1233}" type="slidenum">
              <a:rPr lang="de-DE"/>
              <a:pPr/>
              <a:t>6</a:t>
            </a:fld>
            <a:endParaRPr lang="de-DE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66688"/>
            <a:ext cx="7488237" cy="576262"/>
          </a:xfrm>
          <a:noFill/>
          <a:ln/>
        </p:spPr>
        <p:txBody>
          <a:bodyPr/>
          <a:lstStyle/>
          <a:p>
            <a:r>
              <a:rPr lang="de-DE" sz="2800" dirty="0" smtClean="0"/>
              <a:t>Produkte</a:t>
            </a:r>
            <a:endParaRPr lang="de-DE" sz="2800" dirty="0"/>
          </a:p>
        </p:txBody>
      </p:sp>
      <p:grpSp>
        <p:nvGrpSpPr>
          <p:cNvPr id="7" name="Gruppieren 70"/>
          <p:cNvGrpSpPr/>
          <p:nvPr/>
        </p:nvGrpSpPr>
        <p:grpSpPr>
          <a:xfrm>
            <a:off x="61367" y="2910283"/>
            <a:ext cx="2201558" cy="2174504"/>
            <a:chOff x="6477145" y="4276592"/>
            <a:chExt cx="2163421" cy="1972256"/>
          </a:xfrm>
        </p:grpSpPr>
        <p:grpSp>
          <p:nvGrpSpPr>
            <p:cNvPr id="8" name="Group 45"/>
            <p:cNvGrpSpPr/>
            <p:nvPr/>
          </p:nvGrpSpPr>
          <p:grpSpPr>
            <a:xfrm>
              <a:off x="6477145" y="4276592"/>
              <a:ext cx="2163421" cy="1972256"/>
              <a:chOff x="587375" y="1801091"/>
              <a:chExt cx="2537789" cy="1972256"/>
            </a:xfrm>
          </p:grpSpPr>
          <p:sp>
            <p:nvSpPr>
              <p:cNvPr id="10" name="Rectangle 18"/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>
              <a:xfrm>
                <a:off x="587375" y="1801091"/>
                <a:ext cx="2537789" cy="1972256"/>
              </a:xfrm>
              <a:prstGeom prst="rect">
                <a:avLst/>
              </a:prstGeom>
              <a:solidFill>
                <a:srgbClr val="2A3D6D"/>
              </a:solidFill>
              <a:ln w="158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500" dirty="0" err="1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11" name="TextBox 21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692727" y="1847273"/>
                <a:ext cx="2235200" cy="502471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buClr>
                    <a:srgbClr val="2A3D6D"/>
                  </a:buClr>
                  <a:buSzPct val="100000"/>
                </a:pPr>
                <a:r>
                  <a:rPr lang="de-DE" sz="1800" b="1" dirty="0" smtClean="0">
                    <a:solidFill>
                      <a:srgbClr val="B1C800"/>
                    </a:solidFill>
                    <a:latin typeface="Calibri" pitchFamily="34" charset="0"/>
                  </a:rPr>
                  <a:t>Projektsteckbriefe und Kostenmappen</a:t>
                </a:r>
              </a:p>
            </p:txBody>
          </p:sp>
        </p:grpSp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17" cstate="print"/>
            <a:srcRect b="55476"/>
            <a:stretch>
              <a:fillRect/>
            </a:stretch>
          </p:blipFill>
          <p:spPr bwMode="auto">
            <a:xfrm>
              <a:off x="6593320" y="4896433"/>
              <a:ext cx="1899750" cy="1197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uppieren 42"/>
          <p:cNvGrpSpPr/>
          <p:nvPr/>
        </p:nvGrpSpPr>
        <p:grpSpPr>
          <a:xfrm>
            <a:off x="4288782" y="816309"/>
            <a:ext cx="2582525" cy="2174504"/>
            <a:chOff x="587375" y="1696916"/>
            <a:chExt cx="2537789" cy="1972256"/>
          </a:xfrm>
        </p:grpSpPr>
        <p:grpSp>
          <p:nvGrpSpPr>
            <p:cNvPr id="13" name="Group 45"/>
            <p:cNvGrpSpPr/>
            <p:nvPr/>
          </p:nvGrpSpPr>
          <p:grpSpPr>
            <a:xfrm>
              <a:off x="587375" y="1696916"/>
              <a:ext cx="2537789" cy="1972256"/>
              <a:chOff x="587375" y="1801091"/>
              <a:chExt cx="2537789" cy="1972256"/>
            </a:xfrm>
          </p:grpSpPr>
          <p:sp>
            <p:nvSpPr>
              <p:cNvPr id="15" name="Rectangle 18"/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>
              <a:xfrm>
                <a:off x="587375" y="1801091"/>
                <a:ext cx="2537789" cy="1972256"/>
              </a:xfrm>
              <a:prstGeom prst="rect">
                <a:avLst/>
              </a:prstGeom>
              <a:solidFill>
                <a:srgbClr val="2A3D6D"/>
              </a:solidFill>
              <a:ln w="158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500" dirty="0" err="1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16" name="TextBox 2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92727" y="1847273"/>
                <a:ext cx="2235200" cy="25123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buClr>
                    <a:srgbClr val="2A3D6D"/>
                  </a:buClr>
                  <a:buSzPct val="100000"/>
                </a:pPr>
                <a:r>
                  <a:rPr lang="de-DE" sz="1800" b="1" dirty="0" smtClean="0">
                    <a:solidFill>
                      <a:srgbClr val="B1C800"/>
                    </a:solidFill>
                    <a:latin typeface="Calibri" pitchFamily="34" charset="0"/>
                  </a:rPr>
                  <a:t>Homepage</a:t>
                </a:r>
              </a:p>
            </p:txBody>
          </p:sp>
        </p:grp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18" cstate="print"/>
            <a:srcRect b="23184"/>
            <a:stretch>
              <a:fillRect/>
            </a:stretch>
          </p:blipFill>
          <p:spPr bwMode="auto">
            <a:xfrm>
              <a:off x="683264" y="2059316"/>
              <a:ext cx="2350965" cy="1497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uppieren 44"/>
          <p:cNvGrpSpPr/>
          <p:nvPr/>
        </p:nvGrpSpPr>
        <p:grpSpPr>
          <a:xfrm>
            <a:off x="6719835" y="3900988"/>
            <a:ext cx="2421078" cy="2604224"/>
            <a:chOff x="2229807" y="2832989"/>
            <a:chExt cx="2379138" cy="2362009"/>
          </a:xfrm>
        </p:grpSpPr>
        <p:grpSp>
          <p:nvGrpSpPr>
            <p:cNvPr id="18" name="Group 51"/>
            <p:cNvGrpSpPr/>
            <p:nvPr/>
          </p:nvGrpSpPr>
          <p:grpSpPr>
            <a:xfrm>
              <a:off x="2229807" y="2832989"/>
              <a:ext cx="2379138" cy="2362009"/>
              <a:chOff x="2229807" y="2937164"/>
              <a:chExt cx="2379138" cy="2780730"/>
            </a:xfrm>
          </p:grpSpPr>
          <p:sp>
            <p:nvSpPr>
              <p:cNvPr id="20" name="Rectangle 22"/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>
              <a:xfrm>
                <a:off x="2360758" y="2937164"/>
                <a:ext cx="2248187" cy="2780730"/>
              </a:xfrm>
              <a:prstGeom prst="rect">
                <a:avLst/>
              </a:prstGeom>
              <a:solidFill>
                <a:srgbClr val="2A3D6D"/>
              </a:solidFill>
              <a:ln w="158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500" dirty="0" err="1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21" name="TextBox 2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2229807" y="2983346"/>
                <a:ext cx="2235200" cy="295773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buClr>
                    <a:srgbClr val="2A3D6D"/>
                  </a:buClr>
                  <a:buSzPct val="100000"/>
                </a:pPr>
                <a:r>
                  <a:rPr lang="de-DE" sz="1800" b="1" dirty="0" smtClean="0">
                    <a:solidFill>
                      <a:srgbClr val="B1C800"/>
                    </a:solidFill>
                    <a:latin typeface="Calibri" pitchFamily="34" charset="0"/>
                  </a:rPr>
                  <a:t>Newsletter</a:t>
                </a:r>
              </a:p>
            </p:txBody>
          </p:sp>
        </p:grpSp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487245" y="3155182"/>
              <a:ext cx="1974520" cy="186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uppieren 55"/>
          <p:cNvGrpSpPr/>
          <p:nvPr/>
        </p:nvGrpSpPr>
        <p:grpSpPr>
          <a:xfrm>
            <a:off x="2179767" y="1403989"/>
            <a:ext cx="2334694" cy="3391112"/>
            <a:chOff x="4681756" y="1210652"/>
            <a:chExt cx="2294251" cy="3075709"/>
          </a:xfrm>
        </p:grpSpPr>
        <p:grpSp>
          <p:nvGrpSpPr>
            <p:cNvPr id="23" name="Group 46"/>
            <p:cNvGrpSpPr/>
            <p:nvPr/>
          </p:nvGrpSpPr>
          <p:grpSpPr>
            <a:xfrm>
              <a:off x="4681756" y="1210652"/>
              <a:ext cx="2294251" cy="3075709"/>
              <a:chOff x="3903231" y="1801090"/>
              <a:chExt cx="2294251" cy="3075709"/>
            </a:xfrm>
          </p:grpSpPr>
          <p:sp>
            <p:nvSpPr>
              <p:cNvPr id="26" name="Rectangle 25"/>
              <p:cNvSpPr>
                <a:spLocks/>
              </p:cNvSpPr>
              <p:nvPr>
                <p:custDataLst>
                  <p:tags r:id="rId8"/>
                </p:custDataLst>
              </p:nvPr>
            </p:nvSpPr>
            <p:spPr>
              <a:xfrm>
                <a:off x="3903231" y="1801090"/>
                <a:ext cx="2202005" cy="3075709"/>
              </a:xfrm>
              <a:prstGeom prst="rect">
                <a:avLst/>
              </a:prstGeom>
              <a:solidFill>
                <a:srgbClr val="2A3D6D"/>
              </a:solidFill>
              <a:ln w="158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500" dirty="0" err="1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27" name="TextBox 2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962282" y="1847273"/>
                <a:ext cx="2235200" cy="25123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buClr>
                    <a:srgbClr val="2A3D6D"/>
                  </a:buClr>
                  <a:buSzPct val="100000"/>
                </a:pPr>
                <a:r>
                  <a:rPr lang="de-DE" sz="1800" b="1" dirty="0" smtClean="0">
                    <a:solidFill>
                      <a:srgbClr val="B1C800"/>
                    </a:solidFill>
                    <a:latin typeface="Calibri" pitchFamily="34" charset="0"/>
                  </a:rPr>
                  <a:t>Fachveranstaltungen</a:t>
                </a:r>
              </a:p>
            </p:txBody>
          </p:sp>
        </p:grpSp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20" cstate="print"/>
            <a:srcRect b="27838"/>
            <a:stretch>
              <a:fillRect/>
            </a:stretch>
          </p:blipFill>
          <p:spPr bwMode="auto">
            <a:xfrm>
              <a:off x="4871347" y="1547447"/>
              <a:ext cx="1760053" cy="2602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uppieren 56"/>
          <p:cNvGrpSpPr/>
          <p:nvPr/>
        </p:nvGrpSpPr>
        <p:grpSpPr>
          <a:xfrm>
            <a:off x="1428558" y="4735831"/>
            <a:ext cx="2652795" cy="1527528"/>
            <a:chOff x="2693834" y="4783564"/>
            <a:chExt cx="2606841" cy="1385455"/>
          </a:xfrm>
        </p:grpSpPr>
        <p:grpSp>
          <p:nvGrpSpPr>
            <p:cNvPr id="29" name="Group 37"/>
            <p:cNvGrpSpPr/>
            <p:nvPr/>
          </p:nvGrpSpPr>
          <p:grpSpPr>
            <a:xfrm>
              <a:off x="2693834" y="4783564"/>
              <a:ext cx="2606841" cy="1385455"/>
              <a:chOff x="7016977" y="4719781"/>
              <a:chExt cx="2201997" cy="1385455"/>
            </a:xfrm>
          </p:grpSpPr>
          <p:sp>
            <p:nvSpPr>
              <p:cNvPr id="32" name="Rectangle 34"/>
              <p:cNvSpPr>
                <a:spLocks/>
              </p:cNvSpPr>
              <p:nvPr>
                <p:custDataLst>
                  <p:tags r:id="rId6"/>
                </p:custDataLst>
              </p:nvPr>
            </p:nvSpPr>
            <p:spPr>
              <a:xfrm>
                <a:off x="7016977" y="4719781"/>
                <a:ext cx="2201997" cy="1385455"/>
              </a:xfrm>
              <a:prstGeom prst="rect">
                <a:avLst/>
              </a:prstGeom>
              <a:solidFill>
                <a:srgbClr val="2A3D6D"/>
              </a:solidFill>
              <a:ln w="158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500" dirty="0" err="1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33" name="TextBox 35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7016977" y="4765964"/>
                <a:ext cx="2154732" cy="502472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buClr>
                    <a:srgbClr val="2A3D6D"/>
                  </a:buClr>
                  <a:buSzPct val="100000"/>
                </a:pPr>
                <a:r>
                  <a:rPr lang="de-DE" sz="1800" b="1" dirty="0" smtClean="0">
                    <a:solidFill>
                      <a:srgbClr val="B1C800"/>
                    </a:solidFill>
                    <a:latin typeface="Calibri" pitchFamily="34" charset="0"/>
                  </a:rPr>
                  <a:t>Nationale und Internationale Netzwerke</a:t>
                </a:r>
              </a:p>
            </p:txBody>
          </p:sp>
        </p:grpSp>
        <p:pic>
          <p:nvPicPr>
            <p:cNvPr id="30" name="Grafik 29" descr="Logo_KomS farbig.jp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45882" y="5427234"/>
              <a:ext cx="1240930" cy="601200"/>
            </a:xfrm>
            <a:prstGeom prst="rect">
              <a:avLst/>
            </a:prstGeom>
          </p:spPr>
        </p:pic>
        <p:pic>
          <p:nvPicPr>
            <p:cNvPr id="31" name="Grafik 30" descr="VSA_Logo_solo_rgb.jp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51178" y="5427237"/>
              <a:ext cx="888348" cy="599635"/>
            </a:xfrm>
            <a:prstGeom prst="rect">
              <a:avLst/>
            </a:prstGeom>
          </p:spPr>
        </p:pic>
      </p:grpSp>
      <p:grpSp>
        <p:nvGrpSpPr>
          <p:cNvPr id="34" name="Gruppieren 51"/>
          <p:cNvGrpSpPr/>
          <p:nvPr/>
        </p:nvGrpSpPr>
        <p:grpSpPr>
          <a:xfrm>
            <a:off x="4073992" y="2801292"/>
            <a:ext cx="3527794" cy="3157450"/>
            <a:chOff x="5838092" y="2863781"/>
            <a:chExt cx="3466683" cy="2863780"/>
          </a:xfrm>
        </p:grpSpPr>
        <p:grpSp>
          <p:nvGrpSpPr>
            <p:cNvPr id="35" name="Group 46"/>
            <p:cNvGrpSpPr/>
            <p:nvPr/>
          </p:nvGrpSpPr>
          <p:grpSpPr>
            <a:xfrm>
              <a:off x="5838092" y="2863781"/>
              <a:ext cx="3466683" cy="2863780"/>
              <a:chOff x="3903231" y="1801090"/>
              <a:chExt cx="2294251" cy="3075709"/>
            </a:xfrm>
          </p:grpSpPr>
          <p:sp>
            <p:nvSpPr>
              <p:cNvPr id="40" name="Rectangle 25"/>
              <p:cNvSpPr>
                <a:spLocks/>
              </p:cNvSpPr>
              <p:nvPr>
                <p:custDataLst>
                  <p:tags r:id="rId4"/>
                </p:custDataLst>
              </p:nvPr>
            </p:nvSpPr>
            <p:spPr>
              <a:xfrm>
                <a:off x="3903231" y="1801090"/>
                <a:ext cx="2202005" cy="3075709"/>
              </a:xfrm>
              <a:prstGeom prst="rect">
                <a:avLst/>
              </a:prstGeom>
              <a:solidFill>
                <a:srgbClr val="2A3D6D"/>
              </a:solidFill>
              <a:ln w="158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500" dirty="0" err="1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41" name="TextBox 26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962282" y="1847273"/>
                <a:ext cx="2235200" cy="269828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buClr>
                    <a:srgbClr val="2A3D6D"/>
                  </a:buClr>
                  <a:buSzPct val="100000"/>
                </a:pPr>
                <a:endParaRPr lang="de-DE" b="1" dirty="0" smtClean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36" name="TextBox 26"/>
            <p:cNvSpPr txBox="1"/>
            <p:nvPr>
              <p:custDataLst>
                <p:tags r:id="rId3"/>
              </p:custDataLst>
            </p:nvPr>
          </p:nvSpPr>
          <p:spPr>
            <a:xfrm>
              <a:off x="5908118" y="2976777"/>
              <a:ext cx="2235200" cy="251236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>
                <a:buClr>
                  <a:srgbClr val="2A3D6D"/>
                </a:buClr>
                <a:buSzPct val="100000"/>
              </a:pPr>
              <a:r>
                <a:rPr lang="de-DE" sz="1800" b="1" dirty="0" smtClean="0">
                  <a:solidFill>
                    <a:srgbClr val="B1C800"/>
                  </a:solidFill>
                  <a:latin typeface="Calibri" pitchFamily="34" charset="0"/>
                </a:rPr>
                <a:t>Broschüren</a:t>
              </a:r>
            </a:p>
          </p:txBody>
        </p:sp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907252" y="3367559"/>
              <a:ext cx="1551738" cy="21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7545128" y="3367559"/>
              <a:ext cx="1551738" cy="21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2" name="Gruppieren 63"/>
          <p:cNvGrpSpPr/>
          <p:nvPr/>
        </p:nvGrpSpPr>
        <p:grpSpPr>
          <a:xfrm>
            <a:off x="6263087" y="1471428"/>
            <a:ext cx="2582525" cy="2174504"/>
            <a:chOff x="6951463" y="1576204"/>
            <a:chExt cx="2537789" cy="1972256"/>
          </a:xfrm>
        </p:grpSpPr>
        <p:grpSp>
          <p:nvGrpSpPr>
            <p:cNvPr id="43" name="Group 45"/>
            <p:cNvGrpSpPr/>
            <p:nvPr/>
          </p:nvGrpSpPr>
          <p:grpSpPr>
            <a:xfrm>
              <a:off x="6951463" y="1576204"/>
              <a:ext cx="2537789" cy="1972256"/>
              <a:chOff x="587375" y="1801091"/>
              <a:chExt cx="2537789" cy="1972256"/>
            </a:xfrm>
          </p:grpSpPr>
          <p:sp>
            <p:nvSpPr>
              <p:cNvPr id="45" name="Rectangle 18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>
              <a:xfrm>
                <a:off x="587375" y="1801091"/>
                <a:ext cx="2537789" cy="1972256"/>
              </a:xfrm>
              <a:prstGeom prst="rect">
                <a:avLst/>
              </a:prstGeom>
              <a:solidFill>
                <a:srgbClr val="2A3D6D"/>
              </a:solidFill>
              <a:ln w="158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500" dirty="0" err="1" smtClean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46" name="TextBox 2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692727" y="1847273"/>
                <a:ext cx="2235200" cy="25123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buClr>
                    <a:srgbClr val="2A3D6D"/>
                  </a:buClr>
                  <a:buSzPct val="100000"/>
                </a:pPr>
                <a:r>
                  <a:rPr lang="de-DE" sz="1800" b="1" dirty="0" smtClean="0">
                    <a:solidFill>
                      <a:srgbClr val="B1C800"/>
                    </a:solidFill>
                    <a:latin typeface="Calibri" pitchFamily="34" charset="0"/>
                  </a:rPr>
                  <a:t>Interaktive Karte</a:t>
                </a:r>
              </a:p>
            </p:txBody>
          </p:sp>
        </p:grpSp>
        <p:pic>
          <p:nvPicPr>
            <p:cNvPr id="44" name="Picture 8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7130264" y="1911565"/>
              <a:ext cx="2178122" cy="1539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21998204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620DC-6735-4958-957B-D2AC415A1233}" type="slidenum">
              <a:rPr lang="de-DE"/>
              <a:pPr/>
              <a:t>7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quarter" idx="4294967295"/>
          </p:nvPr>
        </p:nvSpPr>
        <p:spPr>
          <a:xfrm>
            <a:off x="4625440" y="2083050"/>
            <a:ext cx="2885848" cy="318418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4355976" y="974843"/>
            <a:ext cx="4680520" cy="51904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47" dirty="0" err="1">
              <a:solidFill>
                <a:schemeClr val="tx1"/>
              </a:solidFill>
            </a:endParaRPr>
          </a:p>
        </p:txBody>
      </p:sp>
      <p:grpSp>
        <p:nvGrpSpPr>
          <p:cNvPr id="11" name="Gruppieren 13"/>
          <p:cNvGrpSpPr>
            <a:grpSpLocks noChangeAspect="1"/>
          </p:cNvGrpSpPr>
          <p:nvPr/>
        </p:nvGrpSpPr>
        <p:grpSpPr>
          <a:xfrm>
            <a:off x="4698754" y="1090801"/>
            <a:ext cx="3994964" cy="3087621"/>
            <a:chOff x="5084346" y="1986061"/>
            <a:chExt cx="3074617" cy="237630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727899">
              <a:off x="6629912" y="2125166"/>
              <a:ext cx="1330854" cy="16828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236560">
              <a:off x="6787516" y="2421160"/>
              <a:ext cx="1330854" cy="16828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294701">
              <a:off x="6828109" y="2679531"/>
              <a:ext cx="1330854" cy="16828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t="2895" r="1096" b="2322"/>
            <a:stretch>
              <a:fillRect/>
            </a:stretch>
          </p:blipFill>
          <p:spPr bwMode="auto">
            <a:xfrm>
              <a:off x="5084346" y="1986061"/>
              <a:ext cx="1722295" cy="231867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feld 15"/>
          <p:cNvSpPr txBox="1"/>
          <p:nvPr/>
        </p:nvSpPr>
        <p:spPr>
          <a:xfrm>
            <a:off x="5004049" y="4759405"/>
            <a:ext cx="3250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Download unter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www.kompetenzzentrum-mikroschadstoffe.de</a:t>
            </a:r>
          </a:p>
        </p:txBody>
      </p:sp>
      <p:sp>
        <p:nvSpPr>
          <p:cNvPr id="17" name="Foliennummernplatzhalter 15"/>
          <p:cNvSpPr txBox="1">
            <a:spLocks/>
          </p:cNvSpPr>
          <p:nvPr/>
        </p:nvSpPr>
        <p:spPr>
          <a:xfrm>
            <a:off x="8615364" y="6552084"/>
            <a:ext cx="519112" cy="23083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99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99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99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99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99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rgbClr val="000099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rgbClr val="000099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rgbClr val="000099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rgbClr val="000099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59A85F7-CB4D-4363-B27D-C306E70C437B}" type="slidenum">
              <a:rPr lang="nl-NL" smtClean="0"/>
              <a:pPr>
                <a:defRPr/>
              </a:pPr>
              <a:t>8</a:t>
            </a:fld>
            <a:endParaRPr lang="nl-NL" dirty="0"/>
          </a:p>
        </p:txBody>
      </p:sp>
      <p:sp>
        <p:nvSpPr>
          <p:cNvPr id="18" name="Rechteck 17"/>
          <p:cNvSpPr/>
          <p:nvPr/>
        </p:nvSpPr>
        <p:spPr>
          <a:xfrm>
            <a:off x="256050" y="1853286"/>
            <a:ext cx="40339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 smtClean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…Initiativen,</a:t>
            </a:r>
          </a:p>
          <a:p>
            <a:pPr algn="l"/>
            <a:r>
              <a:rPr lang="de-DE" dirty="0" smtClean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de-DE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Forschungsprojekten, …Machbarkeitsstudien </a:t>
            </a:r>
            <a:br>
              <a:rPr lang="de-DE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</a:br>
            <a:endParaRPr lang="de-DE" dirty="0">
              <a:solidFill>
                <a:srgbClr val="005DAA"/>
              </a:solidFill>
              <a:latin typeface="+mj-lt"/>
              <a:ea typeface="+mj-ea"/>
              <a:cs typeface="+mj-cs"/>
            </a:endParaRPr>
          </a:p>
          <a:p>
            <a:pPr algn="l"/>
            <a:r>
              <a:rPr lang="de-DE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und </a:t>
            </a:r>
          </a:p>
          <a:p>
            <a:pPr algn="l"/>
            <a:r>
              <a:rPr lang="de-DE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…bereits in Planung, </a:t>
            </a:r>
          </a:p>
          <a:p>
            <a:pPr algn="l"/>
            <a:r>
              <a:rPr lang="de-DE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…Bau bzw. Betrieb </a:t>
            </a:r>
            <a:br>
              <a:rPr lang="de-DE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</a:br>
            <a:r>
              <a:rPr lang="de-DE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/>
            </a:r>
            <a:br>
              <a:rPr lang="de-DE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</a:br>
            <a:r>
              <a:rPr lang="de-DE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befindlichen großtechnischen Anlagen zur </a:t>
            </a:r>
            <a:r>
              <a:rPr lang="de-DE" dirty="0" smtClean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Mikroschadstoff-elimination </a:t>
            </a:r>
            <a:r>
              <a:rPr lang="de-DE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in NRW</a:t>
            </a:r>
            <a:endParaRPr lang="de-DE" dirty="0">
              <a:solidFill>
                <a:srgbClr val="005DAA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78251" y="172878"/>
            <a:ext cx="74882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 i="0">
                <a:solidFill>
                  <a:srgbClr val="005DA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de-DE" sz="2800" kern="0" dirty="0" smtClean="0">
                <a:solidFill>
                  <a:schemeClr val="bg1"/>
                </a:solidFill>
              </a:rPr>
              <a:t>Produkte</a:t>
            </a:r>
            <a:endParaRPr lang="de-DE" sz="2800" kern="0" dirty="0">
              <a:solidFill>
                <a:schemeClr val="bg1"/>
              </a:solidFill>
            </a:endParaRPr>
          </a:p>
        </p:txBody>
      </p:sp>
      <p:sp>
        <p:nvSpPr>
          <p:cNvPr id="22" name="Titel 19"/>
          <p:cNvSpPr txBox="1">
            <a:spLocks/>
          </p:cNvSpPr>
          <p:nvPr/>
        </p:nvSpPr>
        <p:spPr>
          <a:xfrm>
            <a:off x="256050" y="1214396"/>
            <a:ext cx="4453681" cy="44823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005D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Projektsteckbriefe zu …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0366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620DC-6735-4958-957B-D2AC415A1233}" type="slidenum">
              <a:rPr lang="de-DE"/>
              <a:pPr/>
              <a:t>8</a:t>
            </a:fld>
            <a:endParaRPr lang="de-DE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78251" y="172878"/>
            <a:ext cx="74882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 i="0">
                <a:solidFill>
                  <a:srgbClr val="005DA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de-DE" sz="2800" kern="0" dirty="0" smtClean="0">
                <a:solidFill>
                  <a:schemeClr val="bg1"/>
                </a:solidFill>
              </a:rPr>
              <a:t>Produkte</a:t>
            </a:r>
            <a:endParaRPr lang="de-DE" sz="2800" kern="0" dirty="0">
              <a:solidFill>
                <a:schemeClr val="bg1"/>
              </a:solidFill>
            </a:endParaRPr>
          </a:p>
        </p:txBody>
      </p:sp>
      <p:sp>
        <p:nvSpPr>
          <p:cNvPr id="38" name="Textplatzhalter 21"/>
          <p:cNvSpPr txBox="1">
            <a:spLocks/>
          </p:cNvSpPr>
          <p:nvPr/>
        </p:nvSpPr>
        <p:spPr>
          <a:xfrm>
            <a:off x="388131" y="1668877"/>
            <a:ext cx="5226240" cy="326517"/>
          </a:xfrm>
          <a:prstGeom prst="rect">
            <a:avLst/>
          </a:prstGeom>
          <a:solidFill>
            <a:srgbClr val="005DAA">
              <a:lumMod val="75000"/>
            </a:srgbClr>
          </a:solidFill>
        </p:spPr>
        <p:txBody>
          <a:bodyPr lIns="81630" tIns="42448" rIns="81630" bIns="42448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tabLst/>
              <a:defRPr sz="1600" kern="1200" baseline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7045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>
                <a:solidFill>
                  <a:srgbClr val="07045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Arbeitsstand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" name="Textplatzhalter 22"/>
          <p:cNvSpPr txBox="1">
            <a:spLocks/>
          </p:cNvSpPr>
          <p:nvPr/>
        </p:nvSpPr>
        <p:spPr>
          <a:xfrm>
            <a:off x="388131" y="4294283"/>
            <a:ext cx="5226240" cy="326517"/>
          </a:xfrm>
          <a:prstGeom prst="rect">
            <a:avLst/>
          </a:prstGeom>
          <a:solidFill>
            <a:srgbClr val="005DAA">
              <a:lumMod val="75000"/>
            </a:srgbClr>
          </a:solidFill>
        </p:spPr>
        <p:txBody>
          <a:bodyPr lIns="81630" tIns="42448" rIns="81630" bIns="42448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 baseline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7045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>
                <a:solidFill>
                  <a:srgbClr val="07045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" name="Inhaltsplatzhalter 23"/>
          <p:cNvSpPr txBox="1">
            <a:spLocks/>
          </p:cNvSpPr>
          <p:nvPr/>
        </p:nvSpPr>
        <p:spPr>
          <a:xfrm>
            <a:off x="388971" y="2214336"/>
            <a:ext cx="5007119" cy="1436834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5DAA"/>
              </a:buClr>
              <a:buFont typeface="Arial" pitchFamily="34" charset="0"/>
              <a:buChar char="►"/>
              <a:defRPr lang="de-DE" sz="1800" kern="1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5DAA"/>
              </a:buClr>
              <a:buFont typeface="Arial" pitchFamily="34" charset="0"/>
              <a:buChar char="►"/>
              <a:defRPr lang="de-DE" sz="1600" kern="1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3523" indent="-226059" algn="l" defTabSz="813523" rtl="0" eaLnBrk="1" latinLnBrk="0" hangingPunct="1">
              <a:spcBef>
                <a:spcPct val="20000"/>
              </a:spcBef>
              <a:buClr>
                <a:srgbClr val="005DAA"/>
              </a:buClr>
              <a:buFont typeface="Arial" pitchFamily="34" charset="0"/>
              <a:buChar char="►"/>
              <a:defRPr lang="de-DE" sz="1400" kern="1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marR="0" lvl="0" indent="-355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5DAA"/>
              </a:buClr>
              <a:buSzTx/>
              <a:buFont typeface="Arial" pitchFamily="34" charset="0"/>
              <a:buChar char="►"/>
              <a:tabLst/>
              <a:defRPr/>
            </a:pPr>
            <a:r>
              <a:rPr lang="de-DE" sz="2000" dirty="0" smtClean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126 </a:t>
            </a:r>
            <a:r>
              <a:rPr lang="de-DE" sz="2000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Machbarkeitsstudien in NRW (Stand </a:t>
            </a:r>
            <a:r>
              <a:rPr lang="de-DE" sz="2000" dirty="0" smtClean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2018)</a:t>
            </a:r>
            <a:endParaRPr lang="de-DE" sz="2000" dirty="0">
              <a:solidFill>
                <a:srgbClr val="005DAA"/>
              </a:solidFill>
              <a:latin typeface="+mj-lt"/>
              <a:ea typeface="+mj-ea"/>
              <a:cs typeface="+mj-cs"/>
            </a:endParaRPr>
          </a:p>
          <a:p>
            <a:pPr marL="355600" marR="0" lvl="0" indent="-355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5DAA"/>
              </a:buClr>
              <a:buSzTx/>
              <a:buFont typeface="Arial" pitchFamily="34" charset="0"/>
              <a:buChar char="►"/>
              <a:tabLst/>
              <a:defRPr/>
            </a:pPr>
            <a:r>
              <a:rPr lang="de-DE" sz="2000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Tendenz steigend</a:t>
            </a:r>
          </a:p>
          <a:p>
            <a:pPr marL="355600" marR="0" lvl="0" indent="-355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5DAA"/>
              </a:buClr>
              <a:buSzTx/>
              <a:buFont typeface="Arial" pitchFamily="34" charset="0"/>
              <a:buChar char="►"/>
              <a:tabLst/>
              <a:defRPr/>
            </a:pPr>
            <a:r>
              <a:rPr lang="de-DE" sz="2000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Vorgehensweise nicht vergleichbar</a:t>
            </a:r>
          </a:p>
          <a:p>
            <a:pPr marL="628650" marR="0" lvl="1" indent="-2730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5DAA"/>
              </a:buClr>
              <a:buSzTx/>
              <a:buFont typeface="Arial" pitchFamily="34" charset="0"/>
              <a:buChar char="►"/>
              <a:tabLst>
                <a:tab pos="628650" algn="l"/>
              </a:tabLst>
              <a:defRPr/>
            </a:pPr>
            <a:r>
              <a:rPr lang="de-DE" sz="2000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z.B. Kostenberechnung</a:t>
            </a:r>
            <a:endParaRPr lang="de-DE" sz="2000" dirty="0">
              <a:solidFill>
                <a:srgbClr val="005DAA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Inhaltsplatzhalter 24"/>
          <p:cNvSpPr txBox="1">
            <a:spLocks/>
          </p:cNvSpPr>
          <p:nvPr/>
        </p:nvSpPr>
        <p:spPr>
          <a:xfrm>
            <a:off x="388132" y="4639350"/>
            <a:ext cx="5007958" cy="1407653"/>
          </a:xfrm>
          <a:prstGeom prst="rect">
            <a:avLst/>
          </a:prstGeom>
        </p:spPr>
        <p:txBody>
          <a:bodyPr lIns="36000" tIns="36000" rIns="36000" bIns="36000"/>
          <a:lstStyle>
            <a:lvl1pPr marL="361950" indent="-361950" algn="l" defTabSz="914400" rtl="0" eaLnBrk="1" latinLnBrk="0" hangingPunct="1">
              <a:spcBef>
                <a:spcPct val="20000"/>
              </a:spcBef>
              <a:buClr>
                <a:srgbClr val="005DAA"/>
              </a:buClr>
              <a:buFont typeface="Arial" pitchFamily="34" charset="0"/>
              <a:buChar char="►"/>
              <a:defRPr sz="1800" kern="120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5DAA"/>
              </a:buClr>
              <a:buFont typeface="Arial" pitchFamily="34" charset="0"/>
              <a:buChar char="►"/>
              <a:defRPr lang="de-DE" sz="1600" kern="1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3523" indent="-226059" algn="l" defTabSz="813523" rtl="0" eaLnBrk="1" latinLnBrk="0" hangingPunct="1">
              <a:spcBef>
                <a:spcPct val="20000"/>
              </a:spcBef>
              <a:buClr>
                <a:srgbClr val="005DAA"/>
              </a:buClr>
              <a:buFont typeface="Arial" pitchFamily="34" charset="0"/>
              <a:buChar char="►"/>
              <a:defRPr lang="de-DE" sz="1400" kern="1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7650" indent="-273050" fontAlgn="auto">
              <a:spcAft>
                <a:spcPts val="600"/>
              </a:spcAft>
              <a:tabLst>
                <a:tab pos="628650" algn="l"/>
              </a:tabLst>
            </a:pPr>
            <a:r>
              <a:rPr lang="de-DE" sz="2200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Vergleichbarkeit der Machbarkeitsstudien ermöglichen</a:t>
            </a:r>
            <a:endParaRPr lang="de-DE" sz="2200" dirty="0">
              <a:solidFill>
                <a:srgbClr val="005DAA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itel 19"/>
          <p:cNvSpPr txBox="1">
            <a:spLocks/>
          </p:cNvSpPr>
          <p:nvPr/>
        </p:nvSpPr>
        <p:spPr>
          <a:xfrm>
            <a:off x="334343" y="1000795"/>
            <a:ext cx="4453681" cy="44823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005D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DAA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Machbarkeitsstudien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3" name="Inhaltsplatzhalter 20"/>
          <p:cNvSpPr txBox="1">
            <a:spLocks/>
          </p:cNvSpPr>
          <p:nvPr/>
        </p:nvSpPr>
        <p:spPr>
          <a:xfrm>
            <a:off x="5806985" y="1861464"/>
            <a:ext cx="3658411" cy="3821427"/>
          </a:xfrm>
          <a:prstGeom prst="rect">
            <a:avLst/>
          </a:prstGeom>
        </p:spPr>
        <p:txBody>
          <a:bodyPr lIns="36000" tIns="36000" rIns="36000" bIns="36000"/>
          <a:lstStyle/>
          <a:p>
            <a:pPr marL="361950" indent="-361950" algn="l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5DAA"/>
              </a:buClr>
              <a:buFont typeface="Arial" pitchFamily="34" charset="0"/>
              <a:buChar char="►"/>
              <a:defRPr/>
            </a:pPr>
            <a:endParaRPr lang="de-DE" sz="1800" dirty="0">
              <a:solidFill>
                <a:srgbClr val="005DAA">
                  <a:lumMod val="50000"/>
                </a:srgbClr>
              </a:solidFill>
              <a:cs typeface="Arial" pitchFamily="34" charset="0"/>
            </a:endParaRPr>
          </a:p>
        </p:txBody>
      </p:sp>
      <p:pic>
        <p:nvPicPr>
          <p:cNvPr id="44" name="Grafik 43" descr="Machbarkeit_Tit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367330"/>
            <a:ext cx="3759191" cy="456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3854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620DC-6735-4958-957B-D2AC415A1233}" type="slidenum">
              <a:rPr lang="de-DE"/>
              <a:pPr/>
              <a:t>9</a:t>
            </a:fld>
            <a:endParaRPr lang="de-DE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78251" y="172878"/>
            <a:ext cx="748823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100" b="1" i="0">
                <a:solidFill>
                  <a:srgbClr val="005DA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de-DE" sz="2800" kern="0" dirty="0" smtClean="0">
                <a:solidFill>
                  <a:schemeClr val="bg1"/>
                </a:solidFill>
              </a:rPr>
              <a:t>Produkte</a:t>
            </a:r>
            <a:endParaRPr lang="de-DE" sz="2800" kern="0" dirty="0">
              <a:solidFill>
                <a:schemeClr val="bg1"/>
              </a:solidFill>
            </a:endParaRPr>
          </a:p>
        </p:txBody>
      </p:sp>
      <p:sp>
        <p:nvSpPr>
          <p:cNvPr id="38" name="Textplatzhalter 21"/>
          <p:cNvSpPr txBox="1">
            <a:spLocks/>
          </p:cNvSpPr>
          <p:nvPr/>
        </p:nvSpPr>
        <p:spPr>
          <a:xfrm>
            <a:off x="388131" y="1668877"/>
            <a:ext cx="5226240" cy="326517"/>
          </a:xfrm>
          <a:prstGeom prst="rect">
            <a:avLst/>
          </a:prstGeom>
          <a:solidFill>
            <a:srgbClr val="005DAA">
              <a:lumMod val="75000"/>
            </a:srgbClr>
          </a:solidFill>
        </p:spPr>
        <p:txBody>
          <a:bodyPr lIns="81630" tIns="42448" rIns="81630" bIns="42448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tabLst/>
              <a:defRPr sz="1600" kern="1200" baseline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7045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>
                <a:solidFill>
                  <a:srgbClr val="07045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Arbeitsstand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" name="Textplatzhalter 22"/>
          <p:cNvSpPr txBox="1">
            <a:spLocks/>
          </p:cNvSpPr>
          <p:nvPr/>
        </p:nvSpPr>
        <p:spPr>
          <a:xfrm>
            <a:off x="388131" y="4806126"/>
            <a:ext cx="5226240" cy="326517"/>
          </a:xfrm>
          <a:prstGeom prst="rect">
            <a:avLst/>
          </a:prstGeom>
          <a:solidFill>
            <a:srgbClr val="005DAA">
              <a:lumMod val="75000"/>
            </a:srgbClr>
          </a:solidFill>
        </p:spPr>
        <p:txBody>
          <a:bodyPr lIns="81630" tIns="42448" rIns="81630" bIns="42448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1600" kern="1200" baseline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7045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>
                <a:solidFill>
                  <a:srgbClr val="07045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" name="Inhaltsplatzhalter 23"/>
          <p:cNvSpPr txBox="1">
            <a:spLocks/>
          </p:cNvSpPr>
          <p:nvPr/>
        </p:nvSpPr>
        <p:spPr>
          <a:xfrm>
            <a:off x="388971" y="2214336"/>
            <a:ext cx="5007119" cy="1436834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5DAA"/>
              </a:buClr>
              <a:buFont typeface="Arial" pitchFamily="34" charset="0"/>
              <a:buChar char="►"/>
              <a:defRPr lang="de-DE" sz="1800" kern="1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5DAA"/>
              </a:buClr>
              <a:buFont typeface="Arial" pitchFamily="34" charset="0"/>
              <a:buChar char="►"/>
              <a:defRPr lang="de-DE" sz="1600" kern="1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3523" indent="-226059" algn="l" defTabSz="813523" rtl="0" eaLnBrk="1" latinLnBrk="0" hangingPunct="1">
              <a:spcBef>
                <a:spcPct val="20000"/>
              </a:spcBef>
              <a:buClr>
                <a:srgbClr val="005DAA"/>
              </a:buClr>
              <a:buFont typeface="Arial" pitchFamily="34" charset="0"/>
              <a:buChar char="►"/>
              <a:defRPr lang="de-DE" sz="1400" kern="1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7650" indent="-273050" fontAlgn="auto">
              <a:spcAft>
                <a:spcPts val="600"/>
              </a:spcAft>
              <a:tabLst>
                <a:tab pos="628650" algn="l"/>
              </a:tabLst>
            </a:pPr>
            <a:r>
              <a:rPr lang="de-DE" sz="2200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6 Anlagen in Betrieb</a:t>
            </a:r>
          </a:p>
          <a:p>
            <a:pPr marL="247650" indent="-273050" fontAlgn="auto">
              <a:spcAft>
                <a:spcPts val="600"/>
              </a:spcAft>
              <a:tabLst>
                <a:tab pos="628650" algn="l"/>
              </a:tabLst>
            </a:pPr>
            <a:r>
              <a:rPr lang="de-DE" sz="2200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1 Anlagen im Bau</a:t>
            </a:r>
          </a:p>
          <a:p>
            <a:pPr marL="247650" indent="-273050" fontAlgn="auto">
              <a:spcAft>
                <a:spcPts val="600"/>
              </a:spcAft>
              <a:tabLst>
                <a:tab pos="628650" algn="l"/>
              </a:tabLst>
            </a:pPr>
            <a:r>
              <a:rPr lang="de-DE" sz="2200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8 Anlagen in Planung</a:t>
            </a:r>
          </a:p>
          <a:p>
            <a:pPr marL="247650" indent="-273050" fontAlgn="auto">
              <a:spcAft>
                <a:spcPts val="600"/>
              </a:spcAft>
              <a:tabLst>
                <a:tab pos="628650" algn="l"/>
              </a:tabLst>
            </a:pPr>
            <a:r>
              <a:rPr lang="de-DE" sz="2200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Mehrere Machbarkeitsstudien</a:t>
            </a:r>
          </a:p>
          <a:p>
            <a:pPr marL="247650" indent="-273050" fontAlgn="auto">
              <a:spcAft>
                <a:spcPts val="600"/>
              </a:spcAft>
              <a:tabLst>
                <a:tab pos="628650" algn="l"/>
              </a:tabLst>
            </a:pPr>
            <a:r>
              <a:rPr lang="de-DE" sz="2200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Forschungsprojekte</a:t>
            </a:r>
          </a:p>
        </p:txBody>
      </p:sp>
      <p:sp>
        <p:nvSpPr>
          <p:cNvPr id="41" name="Inhaltsplatzhalter 24"/>
          <p:cNvSpPr txBox="1">
            <a:spLocks/>
          </p:cNvSpPr>
          <p:nvPr/>
        </p:nvSpPr>
        <p:spPr>
          <a:xfrm>
            <a:off x="349873" y="5338428"/>
            <a:ext cx="5007958" cy="1407653"/>
          </a:xfrm>
          <a:prstGeom prst="rect">
            <a:avLst/>
          </a:prstGeom>
        </p:spPr>
        <p:txBody>
          <a:bodyPr lIns="36000" tIns="36000" rIns="36000" bIns="36000"/>
          <a:lstStyle>
            <a:lvl1pPr marL="361950" indent="-361950" algn="l" defTabSz="914400" rtl="0" eaLnBrk="1" latinLnBrk="0" hangingPunct="1">
              <a:spcBef>
                <a:spcPct val="20000"/>
              </a:spcBef>
              <a:buClr>
                <a:srgbClr val="005DAA"/>
              </a:buClr>
              <a:buFont typeface="Arial" pitchFamily="34" charset="0"/>
              <a:buChar char="►"/>
              <a:defRPr sz="1800" kern="120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5DAA"/>
              </a:buClr>
              <a:buFont typeface="Arial" pitchFamily="34" charset="0"/>
              <a:buChar char="►"/>
              <a:defRPr lang="de-DE" sz="1600" kern="1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13523" indent="-226059" algn="l" defTabSz="813523" rtl="0" eaLnBrk="1" latinLnBrk="0" hangingPunct="1">
              <a:spcBef>
                <a:spcPct val="20000"/>
              </a:spcBef>
              <a:buClr>
                <a:srgbClr val="005DAA"/>
              </a:buClr>
              <a:buFont typeface="Arial" pitchFamily="34" charset="0"/>
              <a:buChar char="►"/>
              <a:defRPr lang="de-DE" sz="1400" kern="1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rgbClr val="07045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7650" indent="-273050" fontAlgn="auto">
              <a:spcAft>
                <a:spcPts val="600"/>
              </a:spcAft>
              <a:tabLst>
                <a:tab pos="628650" algn="l"/>
              </a:tabLst>
            </a:pPr>
            <a:r>
              <a:rPr lang="de-DE" sz="2200" dirty="0">
                <a:solidFill>
                  <a:srgbClr val="005DAA"/>
                </a:solidFill>
                <a:latin typeface="+mj-lt"/>
                <a:ea typeface="+mj-ea"/>
                <a:cs typeface="+mj-cs"/>
              </a:rPr>
              <a:t>Vergleichbarkeit der Machbarkeitsstudien ermöglichen</a:t>
            </a:r>
            <a:endParaRPr lang="de-DE" sz="2200" dirty="0">
              <a:solidFill>
                <a:srgbClr val="005DAA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itel 19"/>
          <p:cNvSpPr txBox="1">
            <a:spLocks/>
          </p:cNvSpPr>
          <p:nvPr/>
        </p:nvSpPr>
        <p:spPr>
          <a:xfrm>
            <a:off x="334343" y="1000795"/>
            <a:ext cx="7406009" cy="44823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005D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de-DE" dirty="0"/>
              <a:t>Arbeitspapier zur Auslegung der 4. Stufe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3" name="Inhaltsplatzhalter 20"/>
          <p:cNvSpPr txBox="1">
            <a:spLocks/>
          </p:cNvSpPr>
          <p:nvPr/>
        </p:nvSpPr>
        <p:spPr>
          <a:xfrm>
            <a:off x="5806985" y="1861464"/>
            <a:ext cx="3658411" cy="3821427"/>
          </a:xfrm>
          <a:prstGeom prst="rect">
            <a:avLst/>
          </a:prstGeom>
        </p:spPr>
        <p:txBody>
          <a:bodyPr lIns="36000" tIns="36000" rIns="36000" bIns="36000"/>
          <a:lstStyle/>
          <a:p>
            <a:pPr marL="361950" indent="-361950" algn="l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5DAA"/>
              </a:buClr>
              <a:buFont typeface="Arial" pitchFamily="34" charset="0"/>
              <a:buChar char="►"/>
              <a:defRPr/>
            </a:pPr>
            <a:endParaRPr lang="de-DE" sz="1800" dirty="0">
              <a:solidFill>
                <a:srgbClr val="005DAA">
                  <a:lumMod val="50000"/>
                </a:srgbClr>
              </a:solidFill>
              <a:cs typeface="Arial" pitchFamily="34" charset="0"/>
            </a:endParaRPr>
          </a:p>
        </p:txBody>
      </p:sp>
      <p:pic>
        <p:nvPicPr>
          <p:cNvPr id="13" name="Grafik 12" descr="Dimensionierung_Tit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31" y="1622910"/>
            <a:ext cx="4182721" cy="44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0092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Kh9ogEgEK6zjWADbtjC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mBJQNJj206cfwzOoSCH6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vR._cqii0yfVQzEBjC9d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Kh9ogEgEK6zjWADbtjC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Y9nlw86BU6z77aWJkQjh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Kh9ogEgEK6zjWADbtjC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Y9nlw86BU6z77aWJkQjh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9UFezjwZUapgb_RyDGm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9UFezjwZUapgb_RyDGmJ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9UFezjwZUapgb_RyDGmJ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9UFezjwZUapgb_RyDGmJ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Y9nlw86BU6z77aWJkQjh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9UFezjwZUapgb_RyDGmJ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xNlPWTWkiPEP1GYiU8s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ZQWuSs7_Ue_Nszw9mwnS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xNlPWTWkiPEP1GYiU8s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jhG7naYGkOA5cPd05Qv8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SpmAwUNx0eBGqBZkLpYz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ZQWuSs7_Ue_Nszw9mwnS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xNlPWTWkiPEP1GYiU8sg"/>
</p:tagLst>
</file>

<file path=ppt/theme/theme1.xml><?xml version="1.0" encoding="utf-8"?>
<a:theme xmlns:a="http://schemas.openxmlformats.org/drawingml/2006/main" name="Vortragsvorlage_deutsch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Vortragsvorlage_deuts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Vortragsvorlage_deutsc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vorlage_deutsc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svorlage_deutsc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vorlage_deutsc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vorlage_deutsc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vorlage_deutsc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vorlage_deutsc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WW Master Inhalt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WW Präsentation 2016 englisch.potx" id="{6B93DE74-0061-4381-B0FB-005A5EA9A5E2}" vid="{703CF0A1-51CB-45BE-B8E4-AC9C8116CCED}"/>
    </a:ext>
  </a:extLst>
</a:theme>
</file>

<file path=ppt/theme/theme3.xml><?xml version="1.0" encoding="utf-8"?>
<a:theme xmlns:a="http://schemas.openxmlformats.org/drawingml/2006/main" name="1_IWW Master Inhalt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WW Präsentation 2016 englisch.potx" id="{6B93DE74-0061-4381-B0FB-005A5EA9A5E2}" vid="{703CF0A1-51CB-45BE-B8E4-AC9C8116CCED}"/>
    </a:ext>
  </a:extLst>
</a:theme>
</file>

<file path=ppt/theme/theme4.xml><?xml version="1.0" encoding="utf-8"?>
<a:theme xmlns:a="http://schemas.openxmlformats.org/drawingml/2006/main" name="1_IWW_deutsch5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cap="flat">
          <a:noFill/>
          <a:prstDash val="sysDot"/>
        </a:ln>
        <a:effectLst/>
        <a:extLst>
          <a:ext uri="{C572A759-6A51-4108-AA02-DFA0A04FC94B}">
            <ma14:wrappingTextBoxFlag xmlns:ma14="http://schemas.microsoft.com/office/mac/drawingml/2011/main" xmlns="" val="1"/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/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2019_IWW-Praesentation deutsch.pptx" id="{37164433-F096-4163-A9E8-D4611FD922D2}" vid="{C9D62D6B-A424-4777-8CEA-2FDDF16C1108}"/>
    </a:ext>
  </a:extLst>
</a:theme>
</file>

<file path=ppt/theme/theme5.xml><?xml version="1.0" encoding="utf-8"?>
<a:theme xmlns:a="http://schemas.openxmlformats.org/drawingml/2006/main" name="12_IWW Master Abschluss">
  <a:themeElements>
    <a:clrScheme name="IWW Farbwelt">
      <a:dk1>
        <a:srgbClr val="004264"/>
      </a:dk1>
      <a:lt1>
        <a:sysClr val="window" lastClr="FFFFFF"/>
      </a:lt1>
      <a:dk2>
        <a:srgbClr val="004264"/>
      </a:dk2>
      <a:lt2>
        <a:srgbClr val="E1EEFB"/>
      </a:lt2>
      <a:accent1>
        <a:srgbClr val="2E5EA4"/>
      </a:accent1>
      <a:accent2>
        <a:srgbClr val="D89427"/>
      </a:accent2>
      <a:accent3>
        <a:srgbClr val="0660B1"/>
      </a:accent3>
      <a:accent4>
        <a:srgbClr val="288AC5"/>
      </a:accent4>
      <a:accent5>
        <a:srgbClr val="96C8F0"/>
      </a:accent5>
      <a:accent6>
        <a:srgbClr val="E78E23"/>
      </a:accent6>
      <a:hlink>
        <a:srgbClr val="E16E22"/>
      </a:hlink>
      <a:folHlink>
        <a:srgbClr val="0042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_IWW-Praesentation deutsch.pptx" id="{37164433-F096-4163-A9E8-D4611FD922D2}" vid="{62F0A8C6-ACF4-4C22-AF40-55C1B4DEC8AF}"/>
    </a:ext>
  </a:extLst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Vortragsvorlage_deutsch</Template>
  <TotalTime>0</TotalTime>
  <Words>662</Words>
  <Application>Microsoft Office PowerPoint</Application>
  <PresentationFormat>Bildschirmpräsentation (4:3)</PresentationFormat>
  <Paragraphs>256</Paragraphs>
  <Slides>26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5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41" baseType="lpstr">
      <vt:lpstr>ＭＳ Ｐゴシック</vt:lpstr>
      <vt:lpstr>Arial</vt:lpstr>
      <vt:lpstr>Calibri</vt:lpstr>
      <vt:lpstr>Courier New</vt:lpstr>
      <vt:lpstr>Georgia</vt:lpstr>
      <vt:lpstr>Lucida Grande</vt:lpstr>
      <vt:lpstr>Symbol</vt:lpstr>
      <vt:lpstr>Tahoma</vt:lpstr>
      <vt:lpstr>Wingdings</vt:lpstr>
      <vt:lpstr>Vortragsvorlage_deutsch</vt:lpstr>
      <vt:lpstr>IWW Master Inhalt</vt:lpstr>
      <vt:lpstr>1_IWW Master Inhalt</vt:lpstr>
      <vt:lpstr>1_IWW_deutsch5</vt:lpstr>
      <vt:lpstr>12_IWW Master Abschluss</vt:lpstr>
      <vt:lpstr>Arbeitsblatt</vt:lpstr>
      <vt:lpstr>PowerPoint-Präsentation</vt:lpstr>
      <vt:lpstr>Hintergrund und Übersicht</vt:lpstr>
      <vt:lpstr>Konsortium</vt:lpstr>
      <vt:lpstr>Übersicht und Einbindung KOM-M</vt:lpstr>
      <vt:lpstr>Aufgaben (Auszug)</vt:lpstr>
      <vt:lpstr>Produkte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Auswertungen zum Vorkommen von Mikroschadstoffen in NRW</vt:lpstr>
      <vt:lpstr>PowerPoint-Präsentation</vt:lpstr>
      <vt:lpstr>PowerPoint-Präsentation</vt:lpstr>
      <vt:lpstr>Stufen konventioneller kommunaler Kläranlagen</vt:lpstr>
      <vt:lpstr>Weitergehende Abwasserreinigung</vt:lpstr>
      <vt:lpstr>Weitergehende Abwasserreinigung</vt:lpstr>
      <vt:lpstr>Etablierte Verfahren der weitergehenden Abwasserreinigung</vt:lpstr>
      <vt:lpstr>PowerPoint-Präsentation</vt:lpstr>
      <vt:lpstr>PAK-Prozesse</vt:lpstr>
      <vt:lpstr>GAK-Prozesse</vt:lpstr>
      <vt:lpstr>PowerPoint-Präsentation</vt:lpstr>
      <vt:lpstr>PowerPoint-Präsentation</vt:lpstr>
      <vt:lpstr>Implementierung:  Status quo in NRW</vt:lpstr>
      <vt:lpstr>PowerPoint-Präsentation</vt:lpstr>
    </vt:vector>
  </TitlesOfParts>
  <Company>IWW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Dr. Nahrstedt, IWW</dc:creator>
  <cp:lastModifiedBy>Tim aus der Beek</cp:lastModifiedBy>
  <cp:revision>573</cp:revision>
  <cp:lastPrinted>2003-05-07T11:54:11Z</cp:lastPrinted>
  <dcterms:created xsi:type="dcterms:W3CDTF">2003-07-24T12:03:03Z</dcterms:created>
  <dcterms:modified xsi:type="dcterms:W3CDTF">2019-09-30T18:54:23Z</dcterms:modified>
</cp:coreProperties>
</file>