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795" r:id="rId2"/>
    <p:sldMasterId id="2147483799" r:id="rId3"/>
    <p:sldMasterId id="2147483805" r:id="rId4"/>
    <p:sldMasterId id="2147483811" r:id="rId5"/>
    <p:sldMasterId id="2147483817" r:id="rId6"/>
    <p:sldMasterId id="2147483823" r:id="rId7"/>
    <p:sldMasterId id="2147483829" r:id="rId8"/>
    <p:sldMasterId id="2147483840" r:id="rId9"/>
    <p:sldMasterId id="2147483845" r:id="rId10"/>
    <p:sldMasterId id="2147483850" r:id="rId11"/>
  </p:sldMasterIdLst>
  <p:notesMasterIdLst>
    <p:notesMasterId r:id="rId29"/>
  </p:notesMasterIdLst>
  <p:handoutMasterIdLst>
    <p:handoutMasterId r:id="rId30"/>
  </p:handoutMasterIdLst>
  <p:sldIdLst>
    <p:sldId id="335" r:id="rId12"/>
    <p:sldId id="373" r:id="rId13"/>
    <p:sldId id="374" r:id="rId14"/>
    <p:sldId id="375" r:id="rId15"/>
    <p:sldId id="376" r:id="rId16"/>
    <p:sldId id="378" r:id="rId17"/>
    <p:sldId id="377" r:id="rId18"/>
    <p:sldId id="380" r:id="rId19"/>
    <p:sldId id="379" r:id="rId20"/>
    <p:sldId id="381" r:id="rId21"/>
    <p:sldId id="382" r:id="rId22"/>
    <p:sldId id="383" r:id="rId23"/>
    <p:sldId id="384" r:id="rId24"/>
    <p:sldId id="386" r:id="rId25"/>
    <p:sldId id="387" r:id="rId26"/>
    <p:sldId id="385" r:id="rId27"/>
    <p:sldId id="337" r:id="rId28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n" id="{DB61B248-710B-0149-B322-6EFEAFA3CB20}">
          <p14:sldIdLst>
            <p14:sldId id="335"/>
          </p14:sldIdLst>
        </p14:section>
        <p14:section name="Inhaltsfolien" id="{F9B0F18F-C422-2340-A241-5AFA96F0D71B}">
          <p14:sldIdLst>
            <p14:sldId id="373"/>
            <p14:sldId id="374"/>
            <p14:sldId id="375"/>
            <p14:sldId id="376"/>
            <p14:sldId id="378"/>
            <p14:sldId id="377"/>
            <p14:sldId id="380"/>
            <p14:sldId id="379"/>
            <p14:sldId id="381"/>
            <p14:sldId id="382"/>
            <p14:sldId id="383"/>
            <p14:sldId id="384"/>
            <p14:sldId id="386"/>
            <p14:sldId id="387"/>
            <p14:sldId id="385"/>
          </p14:sldIdLst>
        </p14:section>
        <p14:section name="Abschlussfolien" id="{1F92DFBC-9E88-B84B-A876-916FECDD958F}">
          <p14:sldIdLst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55">
          <p15:clr>
            <a:srgbClr val="A4A3A4"/>
          </p15:clr>
        </p15:guide>
        <p15:guide id="2" pos="54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ne Bonorden" initials="SB" lastIdx="12" clrIdx="0">
    <p:extLst>
      <p:ext uri="{19B8F6BF-5375-455C-9EA6-DF929625EA0E}">
        <p15:presenceInfo xmlns:p15="http://schemas.microsoft.com/office/powerpoint/2012/main" userId="Susanne Bonorden" providerId="None"/>
      </p:ext>
    </p:extLst>
  </p:cmAuthor>
  <p:cmAuthor id="2" name="Wolf Merkel" initials="WM" lastIdx="1" clrIdx="1">
    <p:extLst>
      <p:ext uri="{19B8F6BF-5375-455C-9EA6-DF929625EA0E}">
        <p15:presenceInfo xmlns:p15="http://schemas.microsoft.com/office/powerpoint/2012/main" userId="Wolf Merkel" providerId="None"/>
      </p:ext>
    </p:extLst>
  </p:cmAuthor>
  <p:cmAuthor id="3" name="Susanne Bonorden" initials="SB [2]" lastIdx="32" clrIdx="2">
    <p:extLst>
      <p:ext uri="{19B8F6BF-5375-455C-9EA6-DF929625EA0E}">
        <p15:presenceInfo xmlns:p15="http://schemas.microsoft.com/office/powerpoint/2012/main" userId="S-1-5-21-4144324718-2848790307-3888702956-85003" providerId="AD"/>
      </p:ext>
    </p:extLst>
  </p:cmAuthor>
  <p:cmAuthor id="4" name="Wolf Merkel" initials="WM [2]" lastIdx="11" clrIdx="3">
    <p:extLst>
      <p:ext uri="{19B8F6BF-5375-455C-9EA6-DF929625EA0E}">
        <p15:presenceInfo xmlns:p15="http://schemas.microsoft.com/office/powerpoint/2012/main" userId="S-1-5-21-4144324718-2848790307-3888702956-91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9775D"/>
    <a:srgbClr val="000000"/>
    <a:srgbClr val="4C4C4C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84871" autoAdjust="0"/>
  </p:normalViewPr>
  <p:slideViewPr>
    <p:cSldViewPr snapToGrid="0" snapToObjects="1">
      <p:cViewPr varScale="1">
        <p:scale>
          <a:sx n="112" d="100"/>
          <a:sy n="112" d="100"/>
        </p:scale>
        <p:origin x="1650" y="108"/>
      </p:cViewPr>
      <p:guideLst>
        <p:guide orient="horz" pos="3955"/>
        <p:guide pos="5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3E62F65C-9BB3-3840-91EA-A1AF091AFBB6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6411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4BE2F9BB-24CB-F548-B690-E08AA6A432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608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9C89C772-C402-4749-BA91-850E8D505F7D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33" tIns="45716" rIns="91433" bIns="45716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1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69BC7E77-030D-A540-B4A5-7B0E11BFA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010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7E77-030D-A540-B4A5-7B0E11BFA00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97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3290" y="1023471"/>
            <a:ext cx="8476389" cy="5177117"/>
          </a:xfrm>
        </p:spPr>
        <p:txBody>
          <a:bodyPr/>
          <a:lstStyle>
            <a:lvl1pPr>
              <a:lnSpc>
                <a:spcPct val="200000"/>
              </a:lnSpc>
              <a:defRPr baseline="0"/>
            </a:lvl1pPr>
          </a:lstStyle>
          <a:p>
            <a:pPr lvl="0"/>
            <a:r>
              <a:rPr lang="de-DE" dirty="0" smtClean="0"/>
              <a:t>Punkt 1</a:t>
            </a:r>
          </a:p>
          <a:p>
            <a:pPr lvl="0"/>
            <a:r>
              <a:rPr lang="de-DE" dirty="0" smtClean="0"/>
              <a:t>Punkt 2</a:t>
            </a:r>
          </a:p>
          <a:p>
            <a:pPr lvl="0"/>
            <a:r>
              <a:rPr lang="de-DE" dirty="0" smtClean="0"/>
              <a:t>Punkt 3</a:t>
            </a:r>
          </a:p>
          <a:p>
            <a:pPr lvl="0"/>
            <a:r>
              <a:rPr lang="de-DE" dirty="0" smtClean="0"/>
              <a:t>Punkt 4</a:t>
            </a:r>
          </a:p>
        </p:txBody>
      </p:sp>
      <p:sp>
        <p:nvSpPr>
          <p:cNvPr id="5" name="Titelplatzhalter 2"/>
          <p:cNvSpPr>
            <a:spLocks noGrp="1"/>
          </p:cNvSpPr>
          <p:nvPr>
            <p:ph type="title" hasCustomPrompt="1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Übersicht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4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Biebesheim/2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 txBox="1">
            <a:spLocks/>
          </p:cNvSpPr>
          <p:nvPr userDrawn="1"/>
        </p:nvSpPr>
        <p:spPr>
          <a:xfrm>
            <a:off x="1044575" y="3236913"/>
            <a:ext cx="3513003" cy="2341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Wasser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Beratungs- und Entwicklungsgesellschaft mbH </a:t>
            </a:r>
          </a:p>
          <a:p>
            <a:pPr>
              <a:defRPr/>
            </a:pPr>
            <a:endParaRPr lang="de-DE" sz="1200" dirty="0" smtClean="0">
              <a:solidFill>
                <a:srgbClr val="004264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Justus-von-Liebig-Str. 10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46584 </a:t>
            </a:r>
            <a:r>
              <a:rPr lang="de-DE" sz="1200" dirty="0" err="1" smtClean="0">
                <a:solidFill>
                  <a:srgbClr val="000000"/>
                </a:solidFill>
                <a:latin typeface="Arial"/>
                <a:cs typeface="Arial"/>
              </a:rPr>
              <a:t>Biebesheim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 am Rhein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Telefon: +49 (0) 69 25490-8001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Fax: +49 (0) 69 25490-8009</a:t>
            </a:r>
          </a:p>
          <a:p>
            <a:pPr>
              <a:defRPr/>
            </a:pPr>
            <a:endParaRPr lang="de-DE" sz="1200" dirty="0" smtClean="0">
              <a:solidFill>
                <a:srgbClr val="004264"/>
              </a:solidFill>
              <a:latin typeface="Arial"/>
              <a:cs typeface="Arial"/>
            </a:endParaRP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6931777" y="5270630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4874377" y="5269042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4874378" y="5582448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err="1" smtClean="0"/>
              <a:t>name.nachname@email.de</a:t>
            </a:r>
            <a:endParaRPr lang="de-DE" dirty="0" smtClean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6931777" y="5592629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err="1" smtClean="0"/>
              <a:t>name.nachname@email.de</a:t>
            </a:r>
            <a:endParaRPr lang="de-DE" dirty="0" smtClean="0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9"/>
          </p:nvPr>
        </p:nvSpPr>
        <p:spPr>
          <a:xfrm>
            <a:off x="6881726" y="3016140"/>
            <a:ext cx="1909849" cy="2200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22"/>
          </p:nvPr>
        </p:nvSpPr>
        <p:spPr>
          <a:xfrm>
            <a:off x="4824326" y="3016540"/>
            <a:ext cx="1909849" cy="2200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DE" dirty="0"/>
          </a:p>
        </p:txBody>
      </p:sp>
      <p:pic>
        <p:nvPicPr>
          <p:cNvPr id="12" name="Bild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575" y="2550515"/>
            <a:ext cx="1079500" cy="45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70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56513" y="6684963"/>
            <a:ext cx="207962" cy="1222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6B522-713B-4DB3-898F-00118A191BA0}" type="slidenum">
              <a:rPr lang="de-DE">
                <a:solidFill>
                  <a:srgbClr val="004264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42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 Bilder, Pf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7"/>
          <p:cNvSpPr>
            <a:spLocks noGrp="1"/>
          </p:cNvSpPr>
          <p:nvPr>
            <p:ph type="pic" sz="quarter" idx="16"/>
          </p:nvPr>
        </p:nvSpPr>
        <p:spPr>
          <a:xfrm>
            <a:off x="401622" y="1135378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16" name="Bildplatzhalter 7"/>
          <p:cNvSpPr>
            <a:spLocks noGrp="1"/>
          </p:cNvSpPr>
          <p:nvPr>
            <p:ph type="pic" sz="quarter" idx="17"/>
          </p:nvPr>
        </p:nvSpPr>
        <p:spPr>
          <a:xfrm>
            <a:off x="2219215" y="1135378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18"/>
          </p:nvPr>
        </p:nvSpPr>
        <p:spPr>
          <a:xfrm>
            <a:off x="4036808" y="1135378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19"/>
          </p:nvPr>
        </p:nvSpPr>
        <p:spPr>
          <a:xfrm>
            <a:off x="5862790" y="1135379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69" name="Bildplatzhalter 7"/>
          <p:cNvSpPr>
            <a:spLocks noGrp="1"/>
          </p:cNvSpPr>
          <p:nvPr>
            <p:ph type="pic" sz="quarter" idx="20"/>
          </p:nvPr>
        </p:nvSpPr>
        <p:spPr>
          <a:xfrm>
            <a:off x="401622" y="2675022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70" name="Bildplatzhalter 7"/>
          <p:cNvSpPr>
            <a:spLocks noGrp="1"/>
          </p:cNvSpPr>
          <p:nvPr>
            <p:ph type="pic" sz="quarter" idx="21"/>
          </p:nvPr>
        </p:nvSpPr>
        <p:spPr>
          <a:xfrm>
            <a:off x="2219215" y="2675022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71" name="Bildplatzhalter 7"/>
          <p:cNvSpPr>
            <a:spLocks noGrp="1"/>
          </p:cNvSpPr>
          <p:nvPr>
            <p:ph type="pic" sz="quarter" idx="22"/>
          </p:nvPr>
        </p:nvSpPr>
        <p:spPr>
          <a:xfrm>
            <a:off x="4036808" y="2675022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72" name="Bildplatzhalter 7"/>
          <p:cNvSpPr>
            <a:spLocks noGrp="1"/>
          </p:cNvSpPr>
          <p:nvPr>
            <p:ph type="pic" sz="quarter" idx="23"/>
          </p:nvPr>
        </p:nvSpPr>
        <p:spPr>
          <a:xfrm>
            <a:off x="5862790" y="2675023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77" name="Bildplatzhalter 7"/>
          <p:cNvSpPr>
            <a:spLocks noGrp="1"/>
          </p:cNvSpPr>
          <p:nvPr>
            <p:ph type="pic" sz="quarter" idx="24"/>
          </p:nvPr>
        </p:nvSpPr>
        <p:spPr>
          <a:xfrm>
            <a:off x="401622" y="4211260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78" name="Bildplatzhalter 7"/>
          <p:cNvSpPr>
            <a:spLocks noGrp="1"/>
          </p:cNvSpPr>
          <p:nvPr>
            <p:ph type="pic" sz="quarter" idx="25"/>
          </p:nvPr>
        </p:nvSpPr>
        <p:spPr>
          <a:xfrm>
            <a:off x="2219215" y="4211260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79" name="Bildplatzhalter 7"/>
          <p:cNvSpPr>
            <a:spLocks noGrp="1"/>
          </p:cNvSpPr>
          <p:nvPr>
            <p:ph type="pic" sz="quarter" idx="26"/>
          </p:nvPr>
        </p:nvSpPr>
        <p:spPr>
          <a:xfrm>
            <a:off x="4036808" y="4211260"/>
            <a:ext cx="1795956" cy="11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27" name="Titelplatzhalter 2"/>
          <p:cNvSpPr>
            <a:spLocks noGrp="1"/>
          </p:cNvSpPr>
          <p:nvPr>
            <p:ph type="title" hasCustomPrompt="1"/>
          </p:nvPr>
        </p:nvSpPr>
        <p:spPr>
          <a:xfrm>
            <a:off x="419284" y="124198"/>
            <a:ext cx="7164000" cy="5469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Richtungspfeil 13"/>
          <p:cNvSpPr/>
          <p:nvPr userDrawn="1"/>
        </p:nvSpPr>
        <p:spPr>
          <a:xfrm flipH="1">
            <a:off x="6333102" y="4478968"/>
            <a:ext cx="2808000" cy="768399"/>
          </a:xfrm>
          <a:prstGeom prst="homePlate">
            <a:avLst>
              <a:gd name="adj" fmla="val 26704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7"/>
          </p:nvPr>
        </p:nvSpPr>
        <p:spPr>
          <a:xfrm>
            <a:off x="6610525" y="4631408"/>
            <a:ext cx="2530300" cy="502654"/>
          </a:xfrm>
        </p:spPr>
        <p:txBody>
          <a:bodyPr lIns="36000"/>
          <a:lstStyle>
            <a:lvl1pPr marL="0" indent="0" algn="l">
              <a:buNone/>
              <a:defRPr sz="1200" b="0">
                <a:solidFill>
                  <a:schemeClr val="bg1"/>
                </a:solidFill>
              </a:defRPr>
            </a:lvl1pPr>
            <a:lvl2pPr algn="l">
              <a:defRPr sz="1200" b="0">
                <a:solidFill>
                  <a:schemeClr val="bg1"/>
                </a:solidFill>
              </a:defRPr>
            </a:lvl2pPr>
            <a:lvl3pPr algn="l">
              <a:defRPr sz="1200" b="0">
                <a:solidFill>
                  <a:schemeClr val="bg1"/>
                </a:solidFill>
              </a:defRPr>
            </a:lvl3pPr>
            <a:lvl4pPr algn="l">
              <a:defRPr sz="1200" b="0">
                <a:solidFill>
                  <a:schemeClr val="bg1"/>
                </a:solidFill>
              </a:defRPr>
            </a:lvl4pPr>
            <a:lvl5pPr algn="l">
              <a:defRPr sz="1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8"/>
          </p:nvPr>
        </p:nvSpPr>
        <p:spPr>
          <a:xfrm>
            <a:off x="402322" y="3865165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30"/>
          </p:nvPr>
        </p:nvSpPr>
        <p:spPr>
          <a:xfrm>
            <a:off x="2220398" y="3866562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31"/>
          </p:nvPr>
        </p:nvSpPr>
        <p:spPr>
          <a:xfrm>
            <a:off x="4039135" y="3865249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32"/>
          </p:nvPr>
        </p:nvSpPr>
        <p:spPr>
          <a:xfrm>
            <a:off x="5860946" y="3865175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4" name="Textplatzhalter 4"/>
          <p:cNvSpPr>
            <a:spLocks noGrp="1"/>
          </p:cNvSpPr>
          <p:nvPr>
            <p:ph type="body" sz="quarter" idx="33"/>
          </p:nvPr>
        </p:nvSpPr>
        <p:spPr>
          <a:xfrm>
            <a:off x="400898" y="2331375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34"/>
          </p:nvPr>
        </p:nvSpPr>
        <p:spPr>
          <a:xfrm>
            <a:off x="2218974" y="2332772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6" name="Textplatzhalter 4"/>
          <p:cNvSpPr>
            <a:spLocks noGrp="1"/>
          </p:cNvSpPr>
          <p:nvPr>
            <p:ph type="body" sz="quarter" idx="35"/>
          </p:nvPr>
        </p:nvSpPr>
        <p:spPr>
          <a:xfrm>
            <a:off x="4037711" y="2331459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7" name="Textplatzhalter 4"/>
          <p:cNvSpPr>
            <a:spLocks noGrp="1"/>
          </p:cNvSpPr>
          <p:nvPr>
            <p:ph type="body" sz="quarter" idx="36"/>
          </p:nvPr>
        </p:nvSpPr>
        <p:spPr>
          <a:xfrm>
            <a:off x="5859522" y="2331385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8" name="Textplatzhalter 4"/>
          <p:cNvSpPr>
            <a:spLocks noGrp="1"/>
          </p:cNvSpPr>
          <p:nvPr>
            <p:ph type="body" sz="quarter" idx="37"/>
          </p:nvPr>
        </p:nvSpPr>
        <p:spPr>
          <a:xfrm>
            <a:off x="402323" y="5407581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9" name="Textplatzhalter 4"/>
          <p:cNvSpPr>
            <a:spLocks noGrp="1"/>
          </p:cNvSpPr>
          <p:nvPr>
            <p:ph type="body" sz="quarter" idx="38"/>
          </p:nvPr>
        </p:nvSpPr>
        <p:spPr>
          <a:xfrm>
            <a:off x="2220399" y="5408978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40" name="Textplatzhalter 4"/>
          <p:cNvSpPr>
            <a:spLocks noGrp="1"/>
          </p:cNvSpPr>
          <p:nvPr>
            <p:ph type="body" sz="quarter" idx="39"/>
          </p:nvPr>
        </p:nvSpPr>
        <p:spPr>
          <a:xfrm>
            <a:off x="4039136" y="5407665"/>
            <a:ext cx="1776413" cy="271462"/>
          </a:xfrm>
        </p:spPr>
        <p:txBody>
          <a:bodyPr lIns="36000" rIns="36000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92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/Bild/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93291" y="1023471"/>
            <a:ext cx="8484009" cy="82940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Textplatzhalter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412414" y="2113016"/>
            <a:ext cx="3228444" cy="3411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-6919" y="4438748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4</a:t>
            </a:r>
            <a:endParaRPr lang="de-DE" dirty="0"/>
          </a:p>
        </p:txBody>
      </p:sp>
      <p:sp>
        <p:nvSpPr>
          <p:cNvPr id="10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840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26" name="Textplatzhalt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-6919" y="3663504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-6919" y="2888260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2</a:t>
            </a:r>
            <a:endParaRPr lang="de-DE" dirty="0"/>
          </a:p>
        </p:txBody>
      </p:sp>
      <p:sp>
        <p:nvSpPr>
          <p:cNvPr id="28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-6919" y="2113016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815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7275" y="2157755"/>
            <a:ext cx="7365896" cy="47950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6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006767" y="2827192"/>
            <a:ext cx="3416404" cy="19520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1057275" y="3537310"/>
            <a:ext cx="3515152" cy="17753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1500" b="1" i="0">
                <a:latin typeface="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057275" y="2827192"/>
            <a:ext cx="3514725" cy="62135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057702" y="5374390"/>
            <a:ext cx="3514725" cy="62135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460350" y="4818692"/>
            <a:ext cx="2335805" cy="281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9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Teamvorstellung &lt;Bereich&gt;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3291" y="972235"/>
            <a:ext cx="1044000" cy="1296000"/>
          </a:xfrm>
        </p:spPr>
        <p:txBody>
          <a:bodyPr/>
          <a:lstStyle>
            <a:lvl1pPr marL="0" indent="0">
              <a:buNone/>
              <a:defRPr sz="1000" b="1" baseline="0"/>
            </a:lvl1pPr>
          </a:lstStyle>
          <a:p>
            <a:r>
              <a:rPr lang="de-DE" dirty="0" smtClean="0"/>
              <a:t>Bild</a:t>
            </a:r>
            <a:br>
              <a:rPr lang="de-DE" dirty="0" smtClean="0"/>
            </a:br>
            <a:r>
              <a:rPr lang="de-DE" dirty="0" smtClean="0"/>
              <a:t>&lt; Linksklick- Datei öffnen &gt;</a:t>
            </a:r>
            <a:br>
              <a:rPr lang="de-DE" dirty="0" smtClean="0"/>
            </a:br>
            <a:r>
              <a:rPr lang="de-DE" dirty="0" smtClean="0"/>
              <a:t>oder</a:t>
            </a:r>
            <a:br>
              <a:rPr lang="de-DE" dirty="0" smtClean="0"/>
            </a:br>
            <a:r>
              <a:rPr lang="de-DE" dirty="0" smtClean="0"/>
              <a:t>&lt; Rechtsklick – Einfügen &gt;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1529831" y="1450408"/>
            <a:ext cx="2952000" cy="1080000"/>
          </a:xfrm>
        </p:spPr>
        <p:txBody>
          <a:bodyPr lIns="36000" tIns="36000" rIns="36000" bIns="36000"/>
          <a:lstStyle>
            <a:lvl1pPr marL="176213" indent="-176213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b="0">
                <a:latin typeface="Georgia" panose="02040502050405020303" pitchFamily="18" charset="0"/>
              </a:defRPr>
            </a:lvl1pPr>
            <a:lvl2pPr marL="268288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529831" y="972235"/>
            <a:ext cx="2952000" cy="468000"/>
          </a:xfrm>
          <a:solidFill>
            <a:schemeClr val="accent3">
              <a:lumMod val="75000"/>
            </a:schemeClr>
          </a:solidFill>
        </p:spPr>
        <p:txBody>
          <a:bodyPr lIns="36000" tIns="36000" rIns="36000" bIns="36000"/>
          <a:lstStyle>
            <a:lvl1pPr marL="92075" indent="-92075">
              <a:buClr>
                <a:schemeClr val="accent3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400" b="1">
                <a:solidFill>
                  <a:schemeClr val="bg1"/>
                </a:solidFill>
                <a:latin typeface="+mn-lt"/>
              </a:defRPr>
            </a:lvl1pPr>
            <a:lvl2pPr marL="92075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i="1">
                <a:solidFill>
                  <a:schemeClr val="bg1"/>
                </a:solidFill>
                <a:latin typeface="+mn-lt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393291" y="2754235"/>
            <a:ext cx="1044000" cy="1296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 smtClean="0"/>
              <a:t>Bild</a:t>
            </a:r>
            <a:br>
              <a:rPr lang="de-DE" dirty="0" smtClean="0"/>
            </a:br>
            <a:r>
              <a:rPr lang="de-DE" dirty="0" smtClean="0"/>
              <a:t>&lt; Linksklick- Datei öffnen &gt;</a:t>
            </a:r>
            <a:br>
              <a:rPr lang="de-DE" dirty="0" smtClean="0"/>
            </a:br>
            <a:r>
              <a:rPr lang="de-DE" dirty="0" smtClean="0"/>
              <a:t>oder</a:t>
            </a:r>
            <a:br>
              <a:rPr lang="de-DE" dirty="0" smtClean="0"/>
            </a:br>
            <a:r>
              <a:rPr lang="de-DE" dirty="0" smtClean="0"/>
              <a:t>&lt; Rechtsklick – Einfügen &gt;</a:t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529831" y="3240797"/>
            <a:ext cx="2952000" cy="1080000"/>
          </a:xfrm>
        </p:spPr>
        <p:txBody>
          <a:bodyPr lIns="36000" tIns="36000" rIns="36000" bIns="36000"/>
          <a:lstStyle>
            <a:lvl1pPr marL="176213" indent="-176213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b="0">
                <a:latin typeface="Georgia" panose="02040502050405020303" pitchFamily="18" charset="0"/>
              </a:defRPr>
            </a:lvl1pPr>
            <a:lvl2pPr marL="268288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529831" y="2754235"/>
            <a:ext cx="2952000" cy="468000"/>
          </a:xfrm>
          <a:solidFill>
            <a:schemeClr val="accent3">
              <a:lumMod val="75000"/>
            </a:schemeClr>
          </a:solidFill>
        </p:spPr>
        <p:txBody>
          <a:bodyPr lIns="36000" tIns="36000" rIns="36000" bIns="36000"/>
          <a:lstStyle>
            <a:lvl1pPr marL="92075" indent="-92075">
              <a:buClr>
                <a:schemeClr val="accent3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400" b="1">
                <a:solidFill>
                  <a:schemeClr val="bg1"/>
                </a:solidFill>
                <a:latin typeface="+mn-lt"/>
              </a:defRPr>
            </a:lvl1pPr>
            <a:lvl2pPr marL="92075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i="1">
                <a:solidFill>
                  <a:schemeClr val="bg1"/>
                </a:solidFill>
                <a:latin typeface="+mn-lt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16" hasCustomPrompt="1"/>
          </p:nvPr>
        </p:nvSpPr>
        <p:spPr>
          <a:xfrm>
            <a:off x="393291" y="4554411"/>
            <a:ext cx="1044000" cy="129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130000"/>
              <a:buFont typeface="Lucida Grande"/>
              <a:buNone/>
              <a:tabLst/>
              <a:defRPr sz="10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130000"/>
              <a:buFont typeface="Lucida Grande"/>
              <a:buNone/>
              <a:tabLst/>
              <a:defRPr/>
            </a:pPr>
            <a:r>
              <a:rPr lang="de-DE" dirty="0" smtClean="0"/>
              <a:t>Bild</a:t>
            </a:r>
            <a:br>
              <a:rPr lang="de-DE" dirty="0" smtClean="0"/>
            </a:br>
            <a:r>
              <a:rPr lang="de-DE" dirty="0" smtClean="0"/>
              <a:t>&lt; Linksklick- Datei öffnen &gt;</a:t>
            </a:r>
            <a:br>
              <a:rPr lang="de-DE" dirty="0" smtClean="0"/>
            </a:br>
            <a:r>
              <a:rPr lang="de-DE" dirty="0" smtClean="0"/>
              <a:t>oder</a:t>
            </a:r>
            <a:br>
              <a:rPr lang="de-DE" dirty="0" smtClean="0"/>
            </a:br>
            <a:r>
              <a:rPr lang="de-DE" dirty="0" smtClean="0"/>
              <a:t>&lt; Rechtsklick – Einfügen &gt;</a:t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1529831" y="5040973"/>
            <a:ext cx="2952000" cy="1080000"/>
          </a:xfrm>
        </p:spPr>
        <p:txBody>
          <a:bodyPr lIns="36000" tIns="36000" rIns="36000" bIns="36000"/>
          <a:lstStyle>
            <a:lvl1pPr marL="176213" indent="-176213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b="0">
                <a:latin typeface="Georgia" panose="02040502050405020303" pitchFamily="18" charset="0"/>
              </a:defRPr>
            </a:lvl1pPr>
            <a:lvl2pPr marL="268288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1529831" y="4554411"/>
            <a:ext cx="2952000" cy="468000"/>
          </a:xfrm>
          <a:solidFill>
            <a:schemeClr val="accent3">
              <a:lumMod val="75000"/>
            </a:schemeClr>
          </a:solidFill>
        </p:spPr>
        <p:txBody>
          <a:bodyPr lIns="36000" tIns="36000" rIns="36000" bIns="36000"/>
          <a:lstStyle>
            <a:lvl1pPr marL="92075" indent="-92075">
              <a:buClr>
                <a:schemeClr val="accent3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400" b="1">
                <a:solidFill>
                  <a:schemeClr val="bg1"/>
                </a:solidFill>
                <a:latin typeface="+mn-lt"/>
              </a:defRPr>
            </a:lvl1pPr>
            <a:lvl2pPr marL="92075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i="1">
                <a:solidFill>
                  <a:schemeClr val="bg1"/>
                </a:solidFill>
                <a:latin typeface="+mn-lt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0" name="Bildplatzhalt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07298" y="972235"/>
            <a:ext cx="1044000" cy="1296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 smtClean="0"/>
              <a:t>Bild</a:t>
            </a:r>
            <a:br>
              <a:rPr lang="de-DE" dirty="0" smtClean="0"/>
            </a:br>
            <a:r>
              <a:rPr lang="de-DE" dirty="0" smtClean="0"/>
              <a:t>&lt; Linksklick- Datei öffnen &gt;</a:t>
            </a:r>
            <a:br>
              <a:rPr lang="de-DE" dirty="0" smtClean="0"/>
            </a:br>
            <a:r>
              <a:rPr lang="de-DE" dirty="0" smtClean="0"/>
              <a:t>oder</a:t>
            </a:r>
            <a:br>
              <a:rPr lang="de-DE" dirty="0" smtClean="0"/>
            </a:br>
            <a:r>
              <a:rPr lang="de-DE" dirty="0" smtClean="0"/>
              <a:t>&lt; Rechtsklick – Einfügen &gt;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5943838" y="1450408"/>
            <a:ext cx="2952000" cy="1080000"/>
          </a:xfrm>
        </p:spPr>
        <p:txBody>
          <a:bodyPr lIns="36000" tIns="36000" rIns="36000" bIns="36000"/>
          <a:lstStyle>
            <a:lvl1pPr marL="176213" indent="-176213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b="0">
                <a:latin typeface="Georgia" panose="02040502050405020303" pitchFamily="18" charset="0"/>
              </a:defRPr>
            </a:lvl1pPr>
            <a:lvl2pPr marL="268288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5943838" y="972235"/>
            <a:ext cx="2952000" cy="468000"/>
          </a:xfrm>
          <a:solidFill>
            <a:schemeClr val="accent3">
              <a:lumMod val="75000"/>
            </a:schemeClr>
          </a:solidFill>
        </p:spPr>
        <p:txBody>
          <a:bodyPr lIns="36000" tIns="36000" rIns="36000" bIns="36000"/>
          <a:lstStyle>
            <a:lvl1pPr marL="92075" indent="-92075">
              <a:buClr>
                <a:schemeClr val="accent3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400" b="1">
                <a:solidFill>
                  <a:schemeClr val="bg1"/>
                </a:solidFill>
                <a:latin typeface="+mn-lt"/>
              </a:defRPr>
            </a:lvl1pPr>
            <a:lvl2pPr marL="92075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i="1">
                <a:solidFill>
                  <a:schemeClr val="bg1"/>
                </a:solidFill>
                <a:latin typeface="+mn-lt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3" name="Bildplatzhalter 3"/>
          <p:cNvSpPr>
            <a:spLocks noGrp="1"/>
          </p:cNvSpPr>
          <p:nvPr>
            <p:ph type="pic" sz="quarter" idx="22" hasCustomPrompt="1"/>
          </p:nvPr>
        </p:nvSpPr>
        <p:spPr>
          <a:xfrm>
            <a:off x="4807298" y="2754235"/>
            <a:ext cx="1044000" cy="1296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 smtClean="0"/>
              <a:t>Bild</a:t>
            </a:r>
            <a:br>
              <a:rPr lang="de-DE" dirty="0" smtClean="0"/>
            </a:br>
            <a:r>
              <a:rPr lang="de-DE" dirty="0" smtClean="0"/>
              <a:t>&lt; Linksklick- Datei öffnen &gt;</a:t>
            </a:r>
            <a:br>
              <a:rPr lang="de-DE" dirty="0" smtClean="0"/>
            </a:br>
            <a:r>
              <a:rPr lang="de-DE" dirty="0" smtClean="0"/>
              <a:t>oder</a:t>
            </a:r>
            <a:br>
              <a:rPr lang="de-DE" dirty="0" smtClean="0"/>
            </a:br>
            <a:r>
              <a:rPr lang="de-DE" dirty="0" smtClean="0"/>
              <a:t>&lt; Rechtsklick – Einfügen &gt;</a:t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5943838" y="3240797"/>
            <a:ext cx="2952000" cy="1080000"/>
          </a:xfrm>
        </p:spPr>
        <p:txBody>
          <a:bodyPr lIns="36000" tIns="36000" rIns="36000" bIns="36000"/>
          <a:lstStyle>
            <a:lvl1pPr marL="176213" indent="-176213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b="0">
                <a:latin typeface="Georgia" panose="02040502050405020303" pitchFamily="18" charset="0"/>
              </a:defRPr>
            </a:lvl1pPr>
            <a:lvl2pPr marL="268288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5943838" y="2754235"/>
            <a:ext cx="2952000" cy="468000"/>
          </a:xfrm>
          <a:solidFill>
            <a:schemeClr val="accent3">
              <a:lumMod val="75000"/>
            </a:schemeClr>
          </a:solidFill>
        </p:spPr>
        <p:txBody>
          <a:bodyPr lIns="36000" tIns="36000" rIns="36000" bIns="36000"/>
          <a:lstStyle>
            <a:lvl1pPr marL="92075" indent="-92075">
              <a:buClr>
                <a:schemeClr val="accent3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400" b="1">
                <a:solidFill>
                  <a:schemeClr val="bg1"/>
                </a:solidFill>
                <a:latin typeface="+mn-lt"/>
              </a:defRPr>
            </a:lvl1pPr>
            <a:lvl2pPr marL="92075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i="1">
                <a:solidFill>
                  <a:schemeClr val="bg1"/>
                </a:solidFill>
                <a:latin typeface="+mn-lt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6" name="Bildplatzhalter 3"/>
          <p:cNvSpPr>
            <a:spLocks noGrp="1"/>
          </p:cNvSpPr>
          <p:nvPr>
            <p:ph type="pic" sz="quarter" idx="25" hasCustomPrompt="1"/>
          </p:nvPr>
        </p:nvSpPr>
        <p:spPr>
          <a:xfrm>
            <a:off x="4807298" y="4554411"/>
            <a:ext cx="1044000" cy="129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130000"/>
              <a:buFont typeface="Lucida Grande"/>
              <a:buNone/>
              <a:tabLst/>
              <a:defRPr sz="10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130000"/>
              <a:buFont typeface="Lucida Grande"/>
              <a:buNone/>
              <a:tabLst/>
              <a:defRPr/>
            </a:pPr>
            <a:r>
              <a:rPr lang="de-DE" dirty="0" smtClean="0"/>
              <a:t>Bild</a:t>
            </a:r>
            <a:br>
              <a:rPr lang="de-DE" dirty="0" smtClean="0"/>
            </a:br>
            <a:r>
              <a:rPr lang="de-DE" dirty="0" smtClean="0"/>
              <a:t>&lt; Linksklick- Datei öffnen &gt;</a:t>
            </a:r>
            <a:br>
              <a:rPr lang="de-DE" dirty="0" smtClean="0"/>
            </a:br>
            <a:r>
              <a:rPr lang="de-DE" dirty="0" smtClean="0"/>
              <a:t>oder</a:t>
            </a:r>
            <a:br>
              <a:rPr lang="de-DE" dirty="0" smtClean="0"/>
            </a:br>
            <a:r>
              <a:rPr lang="de-DE" dirty="0" smtClean="0"/>
              <a:t>&lt; Rechtsklick – Einfügen &gt;</a:t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</p:txBody>
      </p:sp>
      <p:sp>
        <p:nvSpPr>
          <p:cNvPr id="27" name="Textplatzhalter 7"/>
          <p:cNvSpPr>
            <a:spLocks noGrp="1"/>
          </p:cNvSpPr>
          <p:nvPr>
            <p:ph type="body" sz="quarter" idx="26"/>
          </p:nvPr>
        </p:nvSpPr>
        <p:spPr>
          <a:xfrm>
            <a:off x="5943838" y="5040973"/>
            <a:ext cx="2952000" cy="1080000"/>
          </a:xfrm>
        </p:spPr>
        <p:txBody>
          <a:bodyPr lIns="36000" tIns="36000" rIns="36000" bIns="36000"/>
          <a:lstStyle>
            <a:lvl1pPr marL="176213" indent="-176213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b="0">
                <a:latin typeface="Georgia" panose="02040502050405020303" pitchFamily="18" charset="0"/>
              </a:defRPr>
            </a:lvl1pPr>
            <a:lvl2pPr marL="268288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27"/>
          </p:nvPr>
        </p:nvSpPr>
        <p:spPr>
          <a:xfrm>
            <a:off x="5943838" y="4554411"/>
            <a:ext cx="2952000" cy="468000"/>
          </a:xfrm>
          <a:solidFill>
            <a:schemeClr val="accent3">
              <a:lumMod val="75000"/>
            </a:schemeClr>
          </a:solidFill>
        </p:spPr>
        <p:txBody>
          <a:bodyPr lIns="36000" tIns="36000" rIns="36000" bIns="36000"/>
          <a:lstStyle>
            <a:lvl1pPr marL="92075" indent="-92075">
              <a:buClr>
                <a:schemeClr val="accent3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400" b="1">
                <a:solidFill>
                  <a:schemeClr val="bg1"/>
                </a:solidFill>
                <a:latin typeface="+mn-lt"/>
              </a:defRPr>
            </a:lvl1pPr>
            <a:lvl2pPr marL="92075" indent="-92075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 i="1">
                <a:solidFill>
                  <a:schemeClr val="bg1"/>
                </a:solidFill>
                <a:latin typeface="+mn-lt"/>
              </a:defRPr>
            </a:lvl2pPr>
            <a:lvl3pPr marL="108000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3pPr>
            <a:lvl4pPr marL="136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4pPr>
            <a:lvl5pPr marL="21145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100">
                <a:latin typeface="Georgia" panose="02040502050405020303" pitchFamily="18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332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3290" y="1023471"/>
            <a:ext cx="8476389" cy="5177117"/>
          </a:xfrm>
        </p:spPr>
        <p:txBody>
          <a:bodyPr/>
          <a:lstStyle>
            <a:lvl1pPr>
              <a:lnSpc>
                <a:spcPct val="200000"/>
              </a:lnSpc>
              <a:defRPr baseline="0"/>
            </a:lvl1pPr>
          </a:lstStyle>
          <a:p>
            <a:pPr lvl="0"/>
            <a:r>
              <a:rPr lang="de-DE" dirty="0" smtClean="0"/>
              <a:t>Punkt 1</a:t>
            </a:r>
          </a:p>
          <a:p>
            <a:pPr lvl="0"/>
            <a:r>
              <a:rPr lang="de-DE" dirty="0" smtClean="0"/>
              <a:t>Punkt 2</a:t>
            </a:r>
          </a:p>
          <a:p>
            <a:pPr lvl="0"/>
            <a:r>
              <a:rPr lang="de-DE" dirty="0" smtClean="0"/>
              <a:t>Punkt 3</a:t>
            </a:r>
          </a:p>
          <a:p>
            <a:pPr lvl="0"/>
            <a:r>
              <a:rPr lang="de-DE" dirty="0" smtClean="0"/>
              <a:t>Punkt 4</a:t>
            </a:r>
          </a:p>
        </p:txBody>
      </p:sp>
      <p:sp>
        <p:nvSpPr>
          <p:cNvPr id="5" name="Titelplatzhalter 2"/>
          <p:cNvSpPr>
            <a:spLocks noGrp="1"/>
          </p:cNvSpPr>
          <p:nvPr>
            <p:ph type="title" hasCustomPrompt="1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Übersicht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2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idx="1"/>
          </p:nvPr>
        </p:nvSpPr>
        <p:spPr>
          <a:xfrm>
            <a:off x="393292" y="1023471"/>
            <a:ext cx="8471308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89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4709044" y="1023470"/>
            <a:ext cx="4155555" cy="51771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1500" b="1" i="0">
                <a:latin typeface="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93293" y="1023470"/>
            <a:ext cx="4166007" cy="5177117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83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0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idx="1"/>
          </p:nvPr>
        </p:nvSpPr>
        <p:spPr>
          <a:xfrm>
            <a:off x="393292" y="1023471"/>
            <a:ext cx="8471308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17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3290" y="1023471"/>
            <a:ext cx="8476389" cy="5177117"/>
          </a:xfrm>
        </p:spPr>
        <p:txBody>
          <a:bodyPr/>
          <a:lstStyle>
            <a:lvl1pPr>
              <a:lnSpc>
                <a:spcPct val="200000"/>
              </a:lnSpc>
              <a:defRPr baseline="0"/>
            </a:lvl1pPr>
          </a:lstStyle>
          <a:p>
            <a:pPr lvl="0"/>
            <a:r>
              <a:rPr lang="de-DE" dirty="0" smtClean="0"/>
              <a:t>Punkt 1</a:t>
            </a:r>
          </a:p>
          <a:p>
            <a:pPr lvl="0"/>
            <a:r>
              <a:rPr lang="de-DE" dirty="0" smtClean="0"/>
              <a:t>Punkt 2</a:t>
            </a:r>
          </a:p>
          <a:p>
            <a:pPr lvl="0"/>
            <a:r>
              <a:rPr lang="de-DE" dirty="0" smtClean="0"/>
              <a:t>Punkt 3</a:t>
            </a:r>
          </a:p>
          <a:p>
            <a:pPr lvl="0"/>
            <a:r>
              <a:rPr lang="de-DE" dirty="0" smtClean="0"/>
              <a:t>Punkt 4</a:t>
            </a:r>
          </a:p>
        </p:txBody>
      </p:sp>
      <p:sp>
        <p:nvSpPr>
          <p:cNvPr id="5" name="Titelplatzhalter 2"/>
          <p:cNvSpPr>
            <a:spLocks noGrp="1"/>
          </p:cNvSpPr>
          <p:nvPr>
            <p:ph type="title" hasCustomPrompt="1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Übersicht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51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idx="1"/>
          </p:nvPr>
        </p:nvSpPr>
        <p:spPr>
          <a:xfrm>
            <a:off x="393292" y="1023471"/>
            <a:ext cx="8471308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11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4709044" y="1023470"/>
            <a:ext cx="4155555" cy="51771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1500" b="1" i="0">
                <a:latin typeface="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93293" y="1023470"/>
            <a:ext cx="4166007" cy="5177117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84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7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 userDrawn="1"/>
        </p:nvCxnSpPr>
        <p:spPr>
          <a:xfrm>
            <a:off x="-9032" y="1204913"/>
            <a:ext cx="918954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6119813" y="728664"/>
            <a:ext cx="53975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8039" tIns="44020" rIns="88039" bIns="4402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0ACF2BE-D0CD-4F77-92F4-5C23A7F91272}" type="slidenum">
              <a:rPr lang="de-DE" sz="14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3291" y="1023472"/>
            <a:ext cx="8026810" cy="5177117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78E23"/>
              </a:buClr>
              <a:buSzPct val="130000"/>
              <a:buFont typeface="Lucida Grande"/>
              <a:buChar char="■"/>
              <a:tabLst/>
              <a:defRPr sz="1800" baseline="0"/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78E23"/>
              </a:buClr>
              <a:buSzPct val="130000"/>
              <a:buFont typeface="Lucida Grande"/>
              <a:buChar char="■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Punkt 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78E23"/>
              </a:buClr>
              <a:buSzPct val="130000"/>
              <a:buFont typeface="Lucida Grande"/>
              <a:buChar char="■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Punkt 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78E23"/>
              </a:buClr>
              <a:buSzPct val="130000"/>
              <a:buFont typeface="Lucida Grande"/>
              <a:buChar char="■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Punkt 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78E23"/>
              </a:buClr>
              <a:buSzPct val="130000"/>
              <a:buFont typeface="Lucida Grande"/>
              <a:buChar char="■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Punkt 4</a:t>
            </a:r>
          </a:p>
        </p:txBody>
      </p:sp>
      <p:sp>
        <p:nvSpPr>
          <p:cNvPr id="5" name="Titelplatzhalter 2"/>
          <p:cNvSpPr>
            <a:spLocks noGrp="1"/>
          </p:cNvSpPr>
          <p:nvPr>
            <p:ph type="title"/>
          </p:nvPr>
        </p:nvSpPr>
        <p:spPr>
          <a:xfrm>
            <a:off x="393293" y="182922"/>
            <a:ext cx="8043557" cy="4070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667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idx="1"/>
          </p:nvPr>
        </p:nvSpPr>
        <p:spPr>
          <a:xfrm>
            <a:off x="393292" y="1023472"/>
            <a:ext cx="8471308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78E23"/>
              </a:buClr>
              <a:buSzPct val="130000"/>
              <a:buFont typeface="Lucida Grande"/>
              <a:buChar char="■"/>
              <a:tabLst/>
              <a:defRPr/>
            </a:lvl1pPr>
            <a:lvl2pPr marL="8001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2pPr>
            <a:lvl3pPr marL="10800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Lucida Grande"/>
              <a:buChar char="►"/>
              <a:tabLst/>
              <a:defRPr/>
            </a:lvl3pPr>
            <a:lvl4pPr marL="10800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4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78E23"/>
              </a:buClr>
              <a:buSzPct val="130000"/>
              <a:buFont typeface="Lucida Grande"/>
              <a:buChar char="■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Mastertextformat bearbeiten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Zweite Ebene</a:t>
            </a:r>
          </a:p>
          <a:p>
            <a:pPr marL="108000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Lucida Grande"/>
              <a:buChar char="►"/>
              <a:tabLst/>
              <a:defRPr/>
            </a:pPr>
            <a:r>
              <a:rPr kumimoji="0" lang="de-DE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Dritte Ebene</a:t>
            </a:r>
          </a:p>
          <a:p>
            <a:pPr marL="1080000" marR="0" lvl="3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Vierte Ebene</a:t>
            </a:r>
          </a:p>
          <a:p>
            <a:pPr marL="1080000" marR="0" lvl="3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Fünfte Ebene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rgbClr val="00426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3" y="182922"/>
            <a:ext cx="8043557" cy="4070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6959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4709046" y="1023471"/>
            <a:ext cx="4155555" cy="51771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1500" b="1" i="0">
                <a:latin typeface="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93295" y="1023471"/>
            <a:ext cx="4166007" cy="5177117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78E23"/>
              </a:buClr>
              <a:buSzPct val="130000"/>
              <a:buFont typeface="Lucida Grande"/>
              <a:buChar char="■"/>
              <a:tabLst/>
              <a:defRPr sz="1800"/>
            </a:lvl1pPr>
            <a:lvl2pPr marL="8001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2pPr>
            <a:lvl3pPr marL="10800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Lucida Grande"/>
              <a:buChar char="►"/>
              <a:tabLst/>
              <a:defRPr/>
            </a:lvl3pPr>
            <a:lvl4pPr marL="10800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4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78E23"/>
              </a:buClr>
              <a:buSzPct val="130000"/>
              <a:buFont typeface="Lucida Grande"/>
              <a:buChar char="■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Mastertextformat bearbeiten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Zweite Ebene</a:t>
            </a:r>
          </a:p>
          <a:p>
            <a:pPr marL="108000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Lucida Grande"/>
              <a:buChar char="►"/>
              <a:tabLst/>
              <a:defRPr/>
            </a:pPr>
            <a:r>
              <a:rPr kumimoji="0" lang="de-DE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Dritte Ebene</a:t>
            </a:r>
          </a:p>
          <a:p>
            <a:pPr marL="1080000" marR="0" lvl="3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Vierte Ebene</a:t>
            </a:r>
          </a:p>
          <a:p>
            <a:pPr marL="1080000" marR="0" lvl="3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Fünfte Ebene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rgbClr val="00426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3" y="182922"/>
            <a:ext cx="8043557" cy="4070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78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/Bild/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93293" y="1023471"/>
            <a:ext cx="8484009" cy="82940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Praxisnähe und Anwendungsorientierung in unseren Qualifikations- und Weiterbildungsangeboten: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194300" y="2113017"/>
            <a:ext cx="3228444" cy="3411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0" name="Titelplatzhalter 2"/>
          <p:cNvSpPr>
            <a:spLocks noGrp="1"/>
          </p:cNvSpPr>
          <p:nvPr>
            <p:ph type="title"/>
          </p:nvPr>
        </p:nvSpPr>
        <p:spPr>
          <a:xfrm>
            <a:off x="393293" y="182922"/>
            <a:ext cx="8043557" cy="4070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393292" y="2113017"/>
            <a:ext cx="3772512" cy="4123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1</a:t>
            </a:r>
            <a:endParaRPr lang="de-DE" dirty="0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93292" y="3007390"/>
            <a:ext cx="3772512" cy="4123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2</a:t>
            </a:r>
            <a:endParaRPr lang="de-DE" dirty="0"/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393292" y="3905915"/>
            <a:ext cx="3772512" cy="4123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93292" y="4815542"/>
            <a:ext cx="3772512" cy="4123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951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3" y="182922"/>
            <a:ext cx="8471309" cy="4070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295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4709044" y="1023470"/>
            <a:ext cx="4155555" cy="51771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1500" b="1" i="0">
                <a:latin typeface="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93293" y="1023470"/>
            <a:ext cx="4166007" cy="5177117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80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5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45835" y="5280498"/>
            <a:ext cx="4487161" cy="117570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>
                <a:solidFill>
                  <a:srgbClr val="666666"/>
                </a:solidFill>
                <a:latin typeface="Georgia"/>
              </a:defRPr>
            </a:lvl1pPr>
          </a:lstStyle>
          <a:p>
            <a:pPr lvl="0"/>
            <a:r>
              <a:rPr lang="de-DE" dirty="0" smtClean="0"/>
              <a:t>Vortragende/</a:t>
            </a:r>
            <a:r>
              <a:rPr lang="de-DE" dirty="0" err="1" smtClean="0"/>
              <a:t>r</a:t>
            </a:r>
            <a:r>
              <a:rPr lang="de-DE" dirty="0" smtClean="0"/>
              <a:t> 1</a:t>
            </a: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smtClean="0"/>
              <a:t>Vortragende/</a:t>
            </a:r>
            <a:r>
              <a:rPr lang="de-DE" dirty="0" err="1" smtClean="0"/>
              <a:t>r</a:t>
            </a:r>
            <a:r>
              <a:rPr lang="de-DE" dirty="0" smtClean="0"/>
              <a:t> 2</a:t>
            </a: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smtClean="0"/>
              <a:t>Vortragende/</a:t>
            </a:r>
            <a:r>
              <a:rPr lang="de-DE" dirty="0" err="1" smtClean="0"/>
              <a:t>r</a:t>
            </a:r>
            <a:r>
              <a:rPr lang="de-DE" dirty="0" smtClean="0"/>
              <a:t> 3</a:t>
            </a:r>
          </a:p>
          <a:p>
            <a:pPr lvl="0"/>
            <a:endParaRPr lang="de-DE" dirty="0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45835" y="4381113"/>
            <a:ext cx="6985365" cy="8030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200">
                <a:solidFill>
                  <a:schemeClr val="tx1"/>
                </a:solidFill>
                <a:latin typeface="Georgia"/>
              </a:defRPr>
            </a:lvl1pPr>
          </a:lstStyle>
          <a:p>
            <a:pPr lvl="0"/>
            <a:r>
              <a:rPr lang="de-DE" dirty="0" smtClean="0"/>
              <a:t>Tagungsname/Kundenname</a:t>
            </a:r>
          </a:p>
          <a:p>
            <a:pPr lvl="0"/>
            <a:r>
              <a:rPr lang="de-DE" dirty="0" smtClean="0"/>
              <a:t>Ort, Datum</a:t>
            </a:r>
            <a:endParaRPr lang="de-DE" dirty="0"/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45835" y="2686659"/>
            <a:ext cx="6985365" cy="635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5000"/>
              </a:lnSpc>
              <a:buNone/>
              <a:defRPr sz="25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smtClean="0"/>
              <a:t>Vortragstitel</a:t>
            </a:r>
          </a:p>
        </p:txBody>
      </p:sp>
      <p:sp>
        <p:nvSpPr>
          <p:cNvPr id="29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45296" y="3336989"/>
            <a:ext cx="6985904" cy="980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100"/>
              </a:lnSpc>
              <a:buNone/>
              <a:defRPr sz="2500" b="1" cap="all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smtClean="0"/>
              <a:t>Untertitelzeile</a:t>
            </a:r>
          </a:p>
          <a:p>
            <a:pPr lvl="0"/>
            <a:r>
              <a:rPr lang="de-DE" dirty="0" smtClean="0"/>
              <a:t>Über zwei </a:t>
            </a:r>
            <a:r>
              <a:rPr lang="de-DE" dirty="0" err="1" smtClean="0"/>
              <a:t>zeilen</a:t>
            </a:r>
            <a:r>
              <a:rPr lang="de-DE" dirty="0" smtClean="0"/>
              <a:t> verteilt</a:t>
            </a:r>
          </a:p>
        </p:txBody>
      </p:sp>
      <p:grpSp>
        <p:nvGrpSpPr>
          <p:cNvPr id="19" name="Gruppierung 18"/>
          <p:cNvGrpSpPr/>
          <p:nvPr userDrawn="1"/>
        </p:nvGrpSpPr>
        <p:grpSpPr>
          <a:xfrm>
            <a:off x="6533289" y="5553570"/>
            <a:ext cx="1916058" cy="621228"/>
            <a:chOff x="6241189" y="5553570"/>
            <a:chExt cx="1916058" cy="621228"/>
          </a:xfrm>
        </p:grpSpPr>
        <p:pic>
          <p:nvPicPr>
            <p:cNvPr id="20" name="Bild 19" descr="logo_claim_4c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1189" y="5787060"/>
              <a:ext cx="641201" cy="24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hteck 20"/>
            <p:cNvSpPr>
              <a:spLocks noChangeArrowheads="1"/>
            </p:cNvSpPr>
            <p:nvPr userDrawn="1"/>
          </p:nvSpPr>
          <p:spPr bwMode="auto">
            <a:xfrm>
              <a:off x="6241189" y="5645175"/>
              <a:ext cx="47898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600" dirty="0" smtClean="0">
                  <a:solidFill>
                    <a:srgbClr val="004264"/>
                  </a:solidFill>
                </a:rPr>
                <a:t>An-Institut der</a:t>
              </a:r>
              <a:endParaRPr lang="de-DE" sz="600" dirty="0">
                <a:solidFill>
                  <a:srgbClr val="004264"/>
                </a:solidFill>
              </a:endParaRPr>
            </a:p>
          </p:txBody>
        </p:sp>
        <p:pic>
          <p:nvPicPr>
            <p:cNvPr id="22" name="Bild 21" descr="Dvgw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351" y="5644605"/>
              <a:ext cx="430499" cy="263291"/>
            </a:xfrm>
            <a:prstGeom prst="rect">
              <a:avLst/>
            </a:prstGeom>
          </p:spPr>
        </p:pic>
        <p:pic>
          <p:nvPicPr>
            <p:cNvPr id="23" name="Bild 2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234" y="5553570"/>
              <a:ext cx="660013" cy="621228"/>
            </a:xfrm>
            <a:prstGeom prst="rect">
              <a:avLst/>
            </a:prstGeom>
          </p:spPr>
        </p:pic>
        <p:sp>
          <p:nvSpPr>
            <p:cNvPr id="24" name="Rechteck 23"/>
            <p:cNvSpPr>
              <a:spLocks noChangeArrowheads="1"/>
            </p:cNvSpPr>
            <p:nvPr userDrawn="1"/>
          </p:nvSpPr>
          <p:spPr bwMode="auto">
            <a:xfrm>
              <a:off x="6916454" y="5951060"/>
              <a:ext cx="6210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de-DE" sz="500" dirty="0">
                  <a:solidFill>
                    <a:srgbClr val="004264"/>
                  </a:solidFill>
                </a:rPr>
                <a:t>Mitglied im DVGW-</a:t>
              </a:r>
              <a:br>
                <a:rPr lang="de-DE" sz="500" dirty="0">
                  <a:solidFill>
                    <a:srgbClr val="004264"/>
                  </a:solidFill>
                </a:rPr>
              </a:br>
              <a:r>
                <a:rPr lang="de-DE" sz="500" dirty="0">
                  <a:solidFill>
                    <a:srgbClr val="004264"/>
                  </a:solidFill>
                </a:rPr>
                <a:t>Institutsverbund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89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Mülheim/2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575" y="2550515"/>
            <a:ext cx="1079500" cy="45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tertitel 2"/>
          <p:cNvSpPr txBox="1">
            <a:spLocks/>
          </p:cNvSpPr>
          <p:nvPr userDrawn="1"/>
        </p:nvSpPr>
        <p:spPr>
          <a:xfrm>
            <a:off x="1044575" y="3236913"/>
            <a:ext cx="3513003" cy="2341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Wasserforschung gemeinnützige GmbH</a:t>
            </a:r>
          </a:p>
          <a:p>
            <a:pPr>
              <a:defRPr/>
            </a:pPr>
            <a:endParaRPr lang="de-DE" sz="1200" dirty="0" smtClean="0">
              <a:solidFill>
                <a:srgbClr val="004264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Wasser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Beratungs- und Entwicklungsgesellschaft mbH 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Moritzstraße 26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45476 Mülheim an der Ruhr 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Telefon: +49 (0) 208 4 03 03-0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Fax: +49 (0) 208 4 03 03-80</a:t>
            </a:r>
          </a:p>
        </p:txBody>
      </p:sp>
      <p:sp>
        <p:nvSpPr>
          <p:cNvPr id="13" name="Bildplatzhalter 14"/>
          <p:cNvSpPr>
            <a:spLocks noGrp="1"/>
          </p:cNvSpPr>
          <p:nvPr>
            <p:ph type="pic" sz="quarter" idx="19"/>
          </p:nvPr>
        </p:nvSpPr>
        <p:spPr>
          <a:xfrm>
            <a:off x="6881726" y="3027280"/>
            <a:ext cx="1909849" cy="2200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6931777" y="5285830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17" name="Bildplatzhalter 14"/>
          <p:cNvSpPr>
            <a:spLocks noGrp="1"/>
          </p:cNvSpPr>
          <p:nvPr>
            <p:ph type="pic" sz="quarter" idx="22"/>
          </p:nvPr>
        </p:nvSpPr>
        <p:spPr>
          <a:xfrm>
            <a:off x="4824326" y="3027680"/>
            <a:ext cx="1909849" cy="2200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4874377" y="5286230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4874378" y="5599636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err="1" smtClean="0"/>
              <a:t>name.nachname@email.de</a:t>
            </a:r>
            <a:endParaRPr lang="de-DE" dirty="0" smtClean="0"/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4874377" y="5855204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smtClean="0"/>
              <a:t>Telefon: +49 (0)208 4 03 03-xxx</a:t>
            </a:r>
            <a:endParaRPr lang="de-DE" dirty="0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6931777" y="5607829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err="1" smtClean="0"/>
              <a:t>name.nachname@email.de</a:t>
            </a:r>
            <a:endParaRPr lang="de-DE" dirty="0" smtClean="0"/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6931776" y="5863397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smtClean="0"/>
              <a:t>Telefon: +49 (0)208 4 03 03-xxx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825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Mülheim/1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 txBox="1">
            <a:spLocks/>
          </p:cNvSpPr>
          <p:nvPr userDrawn="1"/>
        </p:nvSpPr>
        <p:spPr>
          <a:xfrm>
            <a:off x="1044575" y="3236913"/>
            <a:ext cx="3513003" cy="2341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Wasserforschung gemeinnützige GmbH</a:t>
            </a:r>
          </a:p>
          <a:p>
            <a:pPr>
              <a:defRPr/>
            </a:pPr>
            <a:endParaRPr lang="de-DE" sz="1200" dirty="0" smtClean="0">
              <a:solidFill>
                <a:srgbClr val="004264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Wasser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Beratungs- und Entwicklungsgesellschaft mbH 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Moritzstraße 26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45476 Mülheim an der Ruhr 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Telefon: +49 (0) 208 4 03 03-0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Fax: +49 (0) 208 4 03 03-80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4874377" y="5286230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4874378" y="5599636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err="1" smtClean="0"/>
              <a:t>name.nachname@email.de</a:t>
            </a:r>
            <a:endParaRPr lang="de-DE" dirty="0" smtClean="0"/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4874377" y="5855204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smtClean="0"/>
              <a:t>Telefon: +49 (0)208 4 03 03-xxx</a:t>
            </a:r>
            <a:endParaRPr lang="de-DE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22"/>
          </p:nvPr>
        </p:nvSpPr>
        <p:spPr>
          <a:xfrm>
            <a:off x="4824326" y="3038820"/>
            <a:ext cx="1909849" cy="2200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DE" dirty="0"/>
          </a:p>
        </p:txBody>
      </p:sp>
      <p:pic>
        <p:nvPicPr>
          <p:cNvPr id="9" name="Bild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575" y="2550515"/>
            <a:ext cx="1079500" cy="45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53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Mülheim/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 txBox="1">
            <a:spLocks/>
          </p:cNvSpPr>
          <p:nvPr userDrawn="1"/>
        </p:nvSpPr>
        <p:spPr>
          <a:xfrm>
            <a:off x="1044575" y="3236913"/>
            <a:ext cx="3513003" cy="2341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Wasserforschung gemeinnützige GmbH</a:t>
            </a:r>
          </a:p>
          <a:p>
            <a:pPr>
              <a:defRPr/>
            </a:pPr>
            <a:endParaRPr lang="de-DE" sz="1200" dirty="0" smtClean="0">
              <a:solidFill>
                <a:srgbClr val="004264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Wasser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Beratungs- und Entwicklungsgesellschaft mbH 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Moritzstraße 26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45476 Mülheim an der Ruhr 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Telefon: +49 (0) 208 4 03 03-0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Fax: +49 (0) 208 4 03 03-80</a:t>
            </a:r>
          </a:p>
        </p:txBody>
      </p:sp>
      <p:pic>
        <p:nvPicPr>
          <p:cNvPr id="13" name="Bild 12" descr="Anfahrt_IW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78" y="2916238"/>
            <a:ext cx="38608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575" y="2550515"/>
            <a:ext cx="1079500" cy="45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24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Biebesheim/1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 txBox="1">
            <a:spLocks/>
          </p:cNvSpPr>
          <p:nvPr userDrawn="1"/>
        </p:nvSpPr>
        <p:spPr>
          <a:xfrm>
            <a:off x="1044575" y="3236913"/>
            <a:ext cx="3513003" cy="2341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Wasser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Beratungs- und Entwicklungsgesellschaft mbH </a:t>
            </a:r>
          </a:p>
          <a:p>
            <a:pPr>
              <a:defRPr/>
            </a:pPr>
            <a:endParaRPr lang="de-DE" sz="1200" dirty="0" smtClean="0">
              <a:solidFill>
                <a:srgbClr val="004264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Justus-von-Liebig-Str. 10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46584 </a:t>
            </a:r>
            <a:r>
              <a:rPr lang="de-DE" sz="1200" dirty="0" err="1" smtClean="0">
                <a:solidFill>
                  <a:srgbClr val="000000"/>
                </a:solidFill>
                <a:latin typeface="Arial"/>
                <a:cs typeface="Arial"/>
              </a:rPr>
              <a:t>Biebesheim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 am Rhein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Telefon: +49 (0) 69 25490-8001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Fax: +49 (0) 69 25490-8009</a:t>
            </a:r>
          </a:p>
          <a:p>
            <a:pPr>
              <a:defRPr/>
            </a:pPr>
            <a:endParaRPr lang="de-DE" sz="1200" dirty="0" smtClean="0">
              <a:solidFill>
                <a:srgbClr val="004264"/>
              </a:solidFill>
              <a:latin typeface="Arial"/>
              <a:cs typeface="Arial"/>
            </a:endParaRPr>
          </a:p>
        </p:txBody>
      </p:sp>
      <p:sp>
        <p:nvSpPr>
          <p:cNvPr id="6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4874377" y="5295210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4874378" y="5608616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err="1" smtClean="0"/>
              <a:t>name.nachname@email.de</a:t>
            </a:r>
            <a:endParaRPr lang="de-DE" dirty="0" smtClean="0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22"/>
          </p:nvPr>
        </p:nvSpPr>
        <p:spPr>
          <a:xfrm>
            <a:off x="4824326" y="3027680"/>
            <a:ext cx="1909849" cy="2200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DE" dirty="0"/>
          </a:p>
        </p:txBody>
      </p:sp>
      <p:pic>
        <p:nvPicPr>
          <p:cNvPr id="8" name="Bild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575" y="2550515"/>
            <a:ext cx="1079500" cy="45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72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emf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8886533" y="1"/>
            <a:ext cx="257466" cy="78451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1" y="-2063"/>
            <a:ext cx="393289" cy="7865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" y="-2063"/>
            <a:ext cx="393288" cy="393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93291" y="1"/>
            <a:ext cx="8493242" cy="784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63" y="6382551"/>
            <a:ext cx="874934" cy="270434"/>
          </a:xfrm>
          <a:prstGeom prst="rect">
            <a:avLst/>
          </a:prstGeom>
        </p:spPr>
      </p:pic>
      <p:sp>
        <p:nvSpPr>
          <p:cNvPr id="20" name="Foliennummernplatzhalter 6"/>
          <p:cNvSpPr txBox="1">
            <a:spLocks/>
          </p:cNvSpPr>
          <p:nvPr/>
        </p:nvSpPr>
        <p:spPr>
          <a:xfrm>
            <a:off x="3815494" y="6420651"/>
            <a:ext cx="213360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rgbClr val="004264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7E9D819-9668-2148-AB1C-4CAC4D60488E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21" name="Fußzeilenplatzhalter 5"/>
          <p:cNvSpPr txBox="1">
            <a:spLocks/>
          </p:cNvSpPr>
          <p:nvPr/>
        </p:nvSpPr>
        <p:spPr>
          <a:xfrm>
            <a:off x="1626771" y="6420651"/>
            <a:ext cx="216183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457200" rtl="0" eaLnBrk="1" latinLnBrk="0" hangingPunct="1">
              <a:defRPr sz="8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/>
              <a:t>© IWW Zentrum Wasser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93291" y="1023471"/>
            <a:ext cx="8493241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886533" y="5026"/>
            <a:ext cx="257466" cy="2574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886534" y="262492"/>
            <a:ext cx="257466" cy="257466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886533" y="524636"/>
            <a:ext cx="257466" cy="25746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  <p:sp>
        <p:nvSpPr>
          <p:cNvPr id="28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262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690" r:id="rId3"/>
    <p:sldLayoutId id="214748370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300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SzPct val="130000"/>
        <a:buFont typeface="Lucida Grande"/>
        <a:buChar char="■"/>
        <a:defRPr sz="20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Georgia"/>
          <a:ea typeface="+mn-ea"/>
          <a:cs typeface="Georgia"/>
        </a:defRPr>
      </a:lvl2pPr>
      <a:lvl3pPr marL="1080000" indent="-285750" algn="l" defTabSz="457200" rtl="0" eaLnBrk="1" latinLnBrk="0" hangingPunct="1">
        <a:spcBef>
          <a:spcPct val="20000"/>
        </a:spcBef>
        <a:buClrTx/>
        <a:buSzPct val="70000"/>
        <a:buFont typeface="Lucida Grande"/>
        <a:buChar char="►"/>
        <a:defRPr sz="1500" b="0" kern="1200">
          <a:solidFill>
            <a:schemeClr val="tx1"/>
          </a:solidFill>
          <a:latin typeface="Arial"/>
          <a:ea typeface="+mn-ea"/>
          <a:cs typeface="Arial"/>
        </a:defRPr>
      </a:lvl3pPr>
      <a:lvl4pPr marL="10800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8886533" y="1"/>
            <a:ext cx="257466" cy="78451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" y="-2063"/>
            <a:ext cx="393289" cy="7865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" y="-2063"/>
            <a:ext cx="393288" cy="393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93291" y="1"/>
            <a:ext cx="8493242" cy="784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63" y="6382551"/>
            <a:ext cx="874934" cy="270434"/>
          </a:xfrm>
          <a:prstGeom prst="rect">
            <a:avLst/>
          </a:prstGeom>
        </p:spPr>
      </p:pic>
      <p:sp>
        <p:nvSpPr>
          <p:cNvPr id="20" name="Foliennummernplatzhalter 6"/>
          <p:cNvSpPr txBox="1">
            <a:spLocks/>
          </p:cNvSpPr>
          <p:nvPr/>
        </p:nvSpPr>
        <p:spPr>
          <a:xfrm>
            <a:off x="3815494" y="6420651"/>
            <a:ext cx="213360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rgbClr val="004264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7E9D819-9668-2148-AB1C-4CAC4D60488E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21" name="Fußzeilenplatzhalter 5"/>
          <p:cNvSpPr txBox="1">
            <a:spLocks/>
          </p:cNvSpPr>
          <p:nvPr/>
        </p:nvSpPr>
        <p:spPr>
          <a:xfrm>
            <a:off x="1626771" y="6420651"/>
            <a:ext cx="216183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457200" rtl="0" eaLnBrk="1" latinLnBrk="0" hangingPunct="1">
              <a:defRPr sz="8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004264"/>
                </a:solidFill>
              </a:rPr>
              <a:t>© IWW Zentrum Wasser</a:t>
            </a:r>
            <a:endParaRPr lang="de-DE" dirty="0">
              <a:solidFill>
                <a:srgbClr val="004264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93291" y="1023471"/>
            <a:ext cx="8493241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886533" y="5026"/>
            <a:ext cx="257466" cy="2574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886534" y="262492"/>
            <a:ext cx="257466" cy="257466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886533" y="524636"/>
            <a:ext cx="257466" cy="25746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78E23"/>
              </a:solidFill>
            </a:endParaRPr>
          </a:p>
        </p:txBody>
      </p:sp>
      <p:sp>
        <p:nvSpPr>
          <p:cNvPr id="28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57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300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SzPct val="130000"/>
        <a:buFont typeface="Lucida Grande"/>
        <a:buChar char="■"/>
        <a:defRPr sz="20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Georgia"/>
          <a:ea typeface="+mn-ea"/>
          <a:cs typeface="Georgia"/>
        </a:defRPr>
      </a:lvl2pPr>
      <a:lvl3pPr marL="1080000" indent="-285750" algn="l" defTabSz="457200" rtl="0" eaLnBrk="1" latinLnBrk="0" hangingPunct="1">
        <a:spcBef>
          <a:spcPct val="20000"/>
        </a:spcBef>
        <a:buClrTx/>
        <a:buSzPct val="70000"/>
        <a:buFont typeface="Lucida Grande"/>
        <a:buChar char="►"/>
        <a:defRPr sz="1500" b="0" kern="1200">
          <a:solidFill>
            <a:schemeClr val="tx1"/>
          </a:solidFill>
          <a:latin typeface="Arial"/>
          <a:ea typeface="+mn-ea"/>
          <a:cs typeface="Arial"/>
        </a:defRPr>
      </a:lvl3pPr>
      <a:lvl4pPr marL="10800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8949598" y="1"/>
            <a:ext cx="194400" cy="78451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" y="-2063"/>
            <a:ext cx="295198" cy="7865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" y="-2063"/>
            <a:ext cx="295200" cy="393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95202" y="1"/>
            <a:ext cx="8654396" cy="784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949598" y="5025"/>
            <a:ext cx="194400" cy="257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949599" y="262492"/>
            <a:ext cx="194400" cy="257467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949598" y="524636"/>
            <a:ext cx="194400" cy="25746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28" name="Titelplatzhalter 2"/>
          <p:cNvSpPr>
            <a:spLocks noGrp="1"/>
          </p:cNvSpPr>
          <p:nvPr>
            <p:ph type="title"/>
          </p:nvPr>
        </p:nvSpPr>
        <p:spPr>
          <a:xfrm>
            <a:off x="393293" y="182922"/>
            <a:ext cx="8043557" cy="4070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grpSp>
        <p:nvGrpSpPr>
          <p:cNvPr id="29" name="Gruppierung 28"/>
          <p:cNvGrpSpPr/>
          <p:nvPr userDrawn="1"/>
        </p:nvGrpSpPr>
        <p:grpSpPr>
          <a:xfrm>
            <a:off x="7764319" y="6628053"/>
            <a:ext cx="1379681" cy="229947"/>
            <a:chOff x="6264004" y="4783500"/>
            <a:chExt cx="2879996" cy="360000"/>
          </a:xfrm>
        </p:grpSpPr>
        <p:sp>
          <p:nvSpPr>
            <p:cNvPr id="30" name="Rechteck 29"/>
            <p:cNvSpPr/>
            <p:nvPr userDrawn="1"/>
          </p:nvSpPr>
          <p:spPr>
            <a:xfrm>
              <a:off x="6264004" y="4783500"/>
              <a:ext cx="719999" cy="360000"/>
            </a:xfrm>
            <a:prstGeom prst="rect">
              <a:avLst/>
            </a:prstGeom>
            <a:solidFill>
              <a:srgbClr val="004264">
                <a:lumMod val="25000"/>
                <a:lumOff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de-DE" sz="1800" kern="0">
                <a:solidFill>
                  <a:srgbClr val="2E5EA4">
                    <a:lumMod val="50000"/>
                    <a:lumOff val="50000"/>
                  </a:srgbClr>
                </a:solidFill>
              </a:endParaRPr>
            </a:p>
          </p:txBody>
        </p:sp>
        <p:sp>
          <p:nvSpPr>
            <p:cNvPr id="31" name="Rechteck 30"/>
            <p:cNvSpPr/>
            <p:nvPr userDrawn="1"/>
          </p:nvSpPr>
          <p:spPr>
            <a:xfrm>
              <a:off x="6984003" y="4783500"/>
              <a:ext cx="719999" cy="360000"/>
            </a:xfrm>
            <a:prstGeom prst="rect">
              <a:avLst/>
            </a:prstGeom>
            <a:solidFill>
              <a:srgbClr val="0660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de-DE" sz="1800" kern="0">
                <a:solidFill>
                  <a:srgbClr val="2E5EA4">
                    <a:lumMod val="50000"/>
                    <a:lumOff val="50000"/>
                  </a:srgbClr>
                </a:solidFill>
              </a:endParaRPr>
            </a:p>
          </p:txBody>
        </p:sp>
        <p:sp>
          <p:nvSpPr>
            <p:cNvPr id="32" name="Rechteck 31"/>
            <p:cNvSpPr/>
            <p:nvPr userDrawn="1"/>
          </p:nvSpPr>
          <p:spPr>
            <a:xfrm>
              <a:off x="8424001" y="4783500"/>
              <a:ext cx="719999" cy="360000"/>
            </a:xfrm>
            <a:prstGeom prst="rect">
              <a:avLst/>
            </a:prstGeom>
            <a:solidFill>
              <a:srgbClr val="96C8F0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de-DE" sz="1800" kern="0">
                <a:solidFill>
                  <a:srgbClr val="2E5EA4">
                    <a:lumMod val="50000"/>
                    <a:lumOff val="50000"/>
                  </a:srgbClr>
                </a:solidFill>
              </a:endParaRPr>
            </a:p>
          </p:txBody>
        </p:sp>
        <p:sp>
          <p:nvSpPr>
            <p:cNvPr id="33" name="Rechteck 32"/>
            <p:cNvSpPr/>
            <p:nvPr userDrawn="1"/>
          </p:nvSpPr>
          <p:spPr>
            <a:xfrm>
              <a:off x="7704002" y="4783500"/>
              <a:ext cx="719999" cy="360000"/>
            </a:xfrm>
            <a:prstGeom prst="rect">
              <a:avLst/>
            </a:prstGeom>
            <a:solidFill>
              <a:srgbClr val="E1EEFB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de-DE" sz="1800" kern="0">
                <a:solidFill>
                  <a:srgbClr val="2E5EA4">
                    <a:lumMod val="50000"/>
                    <a:lumOff val="50000"/>
                  </a:srgbClr>
                </a:solidFill>
              </a:endParaRPr>
            </a:p>
          </p:txBody>
        </p:sp>
      </p:grpSp>
      <p:pic>
        <p:nvPicPr>
          <p:cNvPr id="37" name="Bild 3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31163" y="6373953"/>
            <a:ext cx="874934" cy="360579"/>
          </a:xfrm>
          <a:prstGeom prst="rect">
            <a:avLst/>
          </a:prstGeom>
        </p:spPr>
      </p:pic>
      <p:sp>
        <p:nvSpPr>
          <p:cNvPr id="38" name="Foliennummernplatzhalter 6"/>
          <p:cNvSpPr txBox="1">
            <a:spLocks/>
          </p:cNvSpPr>
          <p:nvPr userDrawn="1"/>
        </p:nvSpPr>
        <p:spPr>
          <a:xfrm>
            <a:off x="3815494" y="6424754"/>
            <a:ext cx="2133600" cy="27480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rgbClr val="004264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7E9D819-9668-2148-AB1C-4CAC4D60488E}" type="slidenum">
              <a:rPr lang="de-DE" sz="800" smtClean="0"/>
              <a:pPr algn="r"/>
              <a:t>‹Nr.›</a:t>
            </a:fld>
            <a:endParaRPr lang="de-DE" sz="800" dirty="0"/>
          </a:p>
        </p:txBody>
      </p:sp>
      <p:sp>
        <p:nvSpPr>
          <p:cNvPr id="39" name="Fußzeilenplatzhalter 5"/>
          <p:cNvSpPr txBox="1">
            <a:spLocks/>
          </p:cNvSpPr>
          <p:nvPr userDrawn="1"/>
        </p:nvSpPr>
        <p:spPr>
          <a:xfrm>
            <a:off x="1626771" y="6424754"/>
            <a:ext cx="2161830" cy="27480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457200" rtl="0" eaLnBrk="1" latinLnBrk="0" hangingPunct="1">
              <a:defRPr sz="8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 smtClean="0">
                <a:solidFill>
                  <a:srgbClr val="004264"/>
                </a:solidFill>
              </a:rPr>
              <a:t>© IWW Zentrum Wasser</a:t>
            </a:r>
            <a:endParaRPr lang="de-DE" sz="800" dirty="0">
              <a:solidFill>
                <a:srgbClr val="0042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300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E78E23"/>
        </a:buClr>
        <a:buSzPct val="130000"/>
        <a:buFont typeface="Lucida Grande"/>
        <a:buChar char="■"/>
        <a:tabLst/>
        <a:defRPr sz="20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8001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1700" kern="1200">
          <a:solidFill>
            <a:schemeClr val="tx1"/>
          </a:solidFill>
          <a:latin typeface="Georgia"/>
          <a:ea typeface="+mn-ea"/>
          <a:cs typeface="Georgia"/>
        </a:defRPr>
      </a:lvl2pPr>
      <a:lvl3pPr marL="1080000" marR="0" indent="-28575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70000"/>
        <a:buFont typeface="Lucida Grande"/>
        <a:buChar char="►"/>
        <a:tabLst/>
        <a:defRPr sz="1500" b="1" kern="1200">
          <a:solidFill>
            <a:schemeClr val="tx1"/>
          </a:solidFill>
          <a:latin typeface="Arial"/>
          <a:ea typeface="+mn-ea"/>
          <a:cs typeface="Arial"/>
        </a:defRPr>
      </a:lvl3pPr>
      <a:lvl4pPr marL="1080000" marR="0" indent="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None/>
        <a:tabLst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0"/>
            <a:ext cx="9144000" cy="215999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396193" y="0"/>
            <a:ext cx="3027808" cy="2159997"/>
          </a:xfrm>
          <a:prstGeom prst="rect">
            <a:avLst/>
          </a:prstGeom>
          <a:solidFill>
            <a:srgbClr val="0548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47" y="1166948"/>
            <a:ext cx="2425700" cy="54610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8424001" y="2159997"/>
            <a:ext cx="719999" cy="719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78E23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0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0" y="1439998"/>
            <a:ext cx="719999" cy="71999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19999" y="0"/>
            <a:ext cx="719999" cy="71999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439998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159997" y="0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8424001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8424001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9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215999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424001" y="2159997"/>
            <a:ext cx="719999" cy="719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78E23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1439998"/>
            <a:ext cx="719999" cy="71999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19999" y="0"/>
            <a:ext cx="719999" cy="71999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39998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159997" y="0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424001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424001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4" name="Titelplatzhalter 27"/>
          <p:cNvSpPr txBox="1">
            <a:spLocks/>
          </p:cNvSpPr>
          <p:nvPr/>
        </p:nvSpPr>
        <p:spPr>
          <a:xfrm>
            <a:off x="1051123" y="1071251"/>
            <a:ext cx="7042355" cy="82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www.iww-online.de</a:t>
            </a:r>
            <a:endParaRPr lang="de-DE" sz="2300" dirty="0" smtClean="0">
              <a:solidFill>
                <a:prstClr val="white"/>
              </a:solidFill>
              <a:latin typeface="Georgia"/>
              <a:cs typeface="Georgia"/>
            </a:endParaRPr>
          </a:p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info@iww-online.de</a:t>
            </a:r>
            <a:endParaRPr lang="de-DE" sz="23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grpSp>
        <p:nvGrpSpPr>
          <p:cNvPr id="67" name="Gruppierung 66"/>
          <p:cNvGrpSpPr/>
          <p:nvPr/>
        </p:nvGrpSpPr>
        <p:grpSpPr>
          <a:xfrm>
            <a:off x="1051123" y="5910274"/>
            <a:ext cx="2843174" cy="848397"/>
            <a:chOff x="4703763" y="5116524"/>
            <a:chExt cx="3155457" cy="941582"/>
          </a:xfrm>
        </p:grpSpPr>
        <p:pic>
          <p:nvPicPr>
            <p:cNvPr id="68" name="Bild 67" descr="logo_claim_4c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3" y="5485327"/>
              <a:ext cx="10922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hteck 69"/>
            <p:cNvSpPr>
              <a:spLocks noChangeArrowheads="1"/>
            </p:cNvSpPr>
            <p:nvPr userDrawn="1"/>
          </p:nvSpPr>
          <p:spPr bwMode="auto">
            <a:xfrm>
              <a:off x="4703763" y="5320227"/>
              <a:ext cx="64120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800" dirty="0" smtClean="0">
                  <a:solidFill>
                    <a:srgbClr val="004264"/>
                  </a:solidFill>
                </a:rPr>
                <a:t>An-Institut der</a:t>
              </a:r>
              <a:endParaRPr lang="de-DE" sz="800" dirty="0">
                <a:solidFill>
                  <a:srgbClr val="004264"/>
                </a:solidFill>
              </a:endParaRPr>
            </a:p>
          </p:txBody>
        </p:sp>
        <p:sp>
          <p:nvSpPr>
            <p:cNvPr id="71" name="Rechteck 70"/>
            <p:cNvSpPr>
              <a:spLocks noChangeArrowheads="1"/>
            </p:cNvSpPr>
            <p:nvPr userDrawn="1"/>
          </p:nvSpPr>
          <p:spPr bwMode="auto">
            <a:xfrm>
              <a:off x="6078250" y="5741277"/>
              <a:ext cx="65405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sz="600" dirty="0">
                  <a:solidFill>
                    <a:srgbClr val="004264"/>
                  </a:solidFill>
                </a:rPr>
                <a:t>Mitglied im DVGW-</a:t>
              </a:r>
              <a:br>
                <a:rPr lang="de-DE" sz="600" dirty="0">
                  <a:solidFill>
                    <a:srgbClr val="004264"/>
                  </a:solidFill>
                </a:rPr>
              </a:br>
              <a:r>
                <a:rPr lang="de-DE" sz="600" dirty="0">
                  <a:solidFill>
                    <a:srgbClr val="004264"/>
                  </a:solidFill>
                </a:rPr>
                <a:t>Institutsverbund</a:t>
              </a:r>
            </a:p>
          </p:txBody>
        </p:sp>
        <p:pic>
          <p:nvPicPr>
            <p:cNvPr id="72" name="Bild 71" descr="Dvgw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314" y="5293549"/>
              <a:ext cx="661986" cy="404866"/>
            </a:xfrm>
            <a:prstGeom prst="rect">
              <a:avLst/>
            </a:prstGeom>
          </p:spPr>
        </p:pic>
        <p:pic>
          <p:nvPicPr>
            <p:cNvPr id="73" name="Bild 7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853" y="5116524"/>
              <a:ext cx="1000367" cy="941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990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215999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424001" y="2159997"/>
            <a:ext cx="719999" cy="719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78E23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1439998"/>
            <a:ext cx="719999" cy="71999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19999" y="0"/>
            <a:ext cx="719999" cy="71999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39998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159997" y="0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424001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424001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4" name="Titelplatzhalter 27"/>
          <p:cNvSpPr txBox="1">
            <a:spLocks/>
          </p:cNvSpPr>
          <p:nvPr/>
        </p:nvSpPr>
        <p:spPr>
          <a:xfrm>
            <a:off x="1051123" y="1071251"/>
            <a:ext cx="7042355" cy="82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www.iww-online.de</a:t>
            </a:r>
            <a:endParaRPr lang="de-DE" sz="2300" dirty="0" smtClean="0">
              <a:solidFill>
                <a:prstClr val="white"/>
              </a:solidFill>
              <a:latin typeface="Georgia"/>
              <a:cs typeface="Georgia"/>
            </a:endParaRPr>
          </a:p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info@iww-online.de</a:t>
            </a:r>
            <a:endParaRPr lang="de-DE" sz="23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grpSp>
        <p:nvGrpSpPr>
          <p:cNvPr id="67" name="Gruppierung 66"/>
          <p:cNvGrpSpPr/>
          <p:nvPr/>
        </p:nvGrpSpPr>
        <p:grpSpPr>
          <a:xfrm>
            <a:off x="1051123" y="5910274"/>
            <a:ext cx="2843174" cy="848397"/>
            <a:chOff x="4703763" y="5116524"/>
            <a:chExt cx="3155457" cy="941582"/>
          </a:xfrm>
        </p:grpSpPr>
        <p:pic>
          <p:nvPicPr>
            <p:cNvPr id="68" name="Bild 67" descr="logo_claim_4c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3" y="5485327"/>
              <a:ext cx="10922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hteck 69"/>
            <p:cNvSpPr>
              <a:spLocks noChangeArrowheads="1"/>
            </p:cNvSpPr>
            <p:nvPr userDrawn="1"/>
          </p:nvSpPr>
          <p:spPr bwMode="auto">
            <a:xfrm>
              <a:off x="4703763" y="5320227"/>
              <a:ext cx="64120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800" dirty="0" smtClean="0">
                  <a:solidFill>
                    <a:srgbClr val="004264"/>
                  </a:solidFill>
                </a:rPr>
                <a:t>An-Institut der</a:t>
              </a:r>
              <a:endParaRPr lang="de-DE" sz="800" dirty="0">
                <a:solidFill>
                  <a:srgbClr val="004264"/>
                </a:solidFill>
              </a:endParaRPr>
            </a:p>
          </p:txBody>
        </p:sp>
        <p:sp>
          <p:nvSpPr>
            <p:cNvPr id="71" name="Rechteck 70"/>
            <p:cNvSpPr>
              <a:spLocks noChangeArrowheads="1"/>
            </p:cNvSpPr>
            <p:nvPr userDrawn="1"/>
          </p:nvSpPr>
          <p:spPr bwMode="auto">
            <a:xfrm>
              <a:off x="6078250" y="5741277"/>
              <a:ext cx="65405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sz="600" dirty="0">
                  <a:solidFill>
                    <a:srgbClr val="004264"/>
                  </a:solidFill>
                </a:rPr>
                <a:t>Mitglied im DVGW-</a:t>
              </a:r>
              <a:br>
                <a:rPr lang="de-DE" sz="600" dirty="0">
                  <a:solidFill>
                    <a:srgbClr val="004264"/>
                  </a:solidFill>
                </a:rPr>
              </a:br>
              <a:r>
                <a:rPr lang="de-DE" sz="600" dirty="0">
                  <a:solidFill>
                    <a:srgbClr val="004264"/>
                  </a:solidFill>
                </a:rPr>
                <a:t>Institutsverbund</a:t>
              </a:r>
            </a:p>
          </p:txBody>
        </p:sp>
        <p:pic>
          <p:nvPicPr>
            <p:cNvPr id="72" name="Bild 71" descr="Dvgw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314" y="5293549"/>
              <a:ext cx="661986" cy="404866"/>
            </a:xfrm>
            <a:prstGeom prst="rect">
              <a:avLst/>
            </a:prstGeom>
          </p:spPr>
        </p:pic>
        <p:pic>
          <p:nvPicPr>
            <p:cNvPr id="73" name="Bild 7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853" y="5116524"/>
              <a:ext cx="1000367" cy="941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190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215999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424001" y="2159997"/>
            <a:ext cx="719999" cy="719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78E23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1439998"/>
            <a:ext cx="719999" cy="71999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19999" y="0"/>
            <a:ext cx="719999" cy="71999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39998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159997" y="0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424001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424001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4" name="Titelplatzhalter 27"/>
          <p:cNvSpPr txBox="1">
            <a:spLocks/>
          </p:cNvSpPr>
          <p:nvPr/>
        </p:nvSpPr>
        <p:spPr>
          <a:xfrm>
            <a:off x="1051123" y="1071251"/>
            <a:ext cx="7042355" cy="82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www.iww-online.de</a:t>
            </a:r>
            <a:endParaRPr lang="de-DE" sz="2300" dirty="0" smtClean="0">
              <a:solidFill>
                <a:prstClr val="white"/>
              </a:solidFill>
              <a:latin typeface="Georgia"/>
              <a:cs typeface="Georgia"/>
            </a:endParaRPr>
          </a:p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info@iww-online.de</a:t>
            </a:r>
            <a:endParaRPr lang="de-DE" sz="23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grpSp>
        <p:nvGrpSpPr>
          <p:cNvPr id="67" name="Gruppierung 66"/>
          <p:cNvGrpSpPr/>
          <p:nvPr/>
        </p:nvGrpSpPr>
        <p:grpSpPr>
          <a:xfrm>
            <a:off x="1051123" y="5910274"/>
            <a:ext cx="2843174" cy="848397"/>
            <a:chOff x="4703763" y="5116524"/>
            <a:chExt cx="3155457" cy="941582"/>
          </a:xfrm>
        </p:grpSpPr>
        <p:pic>
          <p:nvPicPr>
            <p:cNvPr id="68" name="Bild 67" descr="logo_claim_4c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3" y="5485327"/>
              <a:ext cx="10922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hteck 69"/>
            <p:cNvSpPr>
              <a:spLocks noChangeArrowheads="1"/>
            </p:cNvSpPr>
            <p:nvPr userDrawn="1"/>
          </p:nvSpPr>
          <p:spPr bwMode="auto">
            <a:xfrm>
              <a:off x="4703763" y="5320227"/>
              <a:ext cx="64120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800" dirty="0" smtClean="0">
                  <a:solidFill>
                    <a:srgbClr val="004264"/>
                  </a:solidFill>
                </a:rPr>
                <a:t>An-Institut der</a:t>
              </a:r>
              <a:endParaRPr lang="de-DE" sz="800" dirty="0">
                <a:solidFill>
                  <a:srgbClr val="004264"/>
                </a:solidFill>
              </a:endParaRPr>
            </a:p>
          </p:txBody>
        </p:sp>
        <p:sp>
          <p:nvSpPr>
            <p:cNvPr id="71" name="Rechteck 70"/>
            <p:cNvSpPr>
              <a:spLocks noChangeArrowheads="1"/>
            </p:cNvSpPr>
            <p:nvPr userDrawn="1"/>
          </p:nvSpPr>
          <p:spPr bwMode="auto">
            <a:xfrm>
              <a:off x="6078250" y="5741277"/>
              <a:ext cx="65405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sz="600" dirty="0">
                  <a:solidFill>
                    <a:srgbClr val="004264"/>
                  </a:solidFill>
                </a:rPr>
                <a:t>Mitglied im DVGW-</a:t>
              </a:r>
              <a:br>
                <a:rPr lang="de-DE" sz="600" dirty="0">
                  <a:solidFill>
                    <a:srgbClr val="004264"/>
                  </a:solidFill>
                </a:rPr>
              </a:br>
              <a:r>
                <a:rPr lang="de-DE" sz="600" dirty="0">
                  <a:solidFill>
                    <a:srgbClr val="004264"/>
                  </a:solidFill>
                </a:rPr>
                <a:t>Institutsverbund</a:t>
              </a:r>
            </a:p>
          </p:txBody>
        </p:sp>
        <p:pic>
          <p:nvPicPr>
            <p:cNvPr id="72" name="Bild 71" descr="Dvgw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314" y="5293549"/>
              <a:ext cx="661986" cy="404866"/>
            </a:xfrm>
            <a:prstGeom prst="rect">
              <a:avLst/>
            </a:prstGeom>
          </p:spPr>
        </p:pic>
        <p:pic>
          <p:nvPicPr>
            <p:cNvPr id="73" name="Bild 7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853" y="5116524"/>
              <a:ext cx="1000367" cy="941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52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215999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424001" y="2159997"/>
            <a:ext cx="719999" cy="719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78E23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1439998"/>
            <a:ext cx="719999" cy="71999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19999" y="0"/>
            <a:ext cx="719999" cy="71999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39998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159997" y="0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424001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424001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4" name="Titelplatzhalter 27"/>
          <p:cNvSpPr txBox="1">
            <a:spLocks/>
          </p:cNvSpPr>
          <p:nvPr/>
        </p:nvSpPr>
        <p:spPr>
          <a:xfrm>
            <a:off x="1051123" y="1071251"/>
            <a:ext cx="7042355" cy="82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www.iww-online.de</a:t>
            </a:r>
            <a:endParaRPr lang="de-DE" sz="2300" dirty="0" smtClean="0">
              <a:solidFill>
                <a:prstClr val="white"/>
              </a:solidFill>
              <a:latin typeface="Georgia"/>
              <a:cs typeface="Georgia"/>
            </a:endParaRPr>
          </a:p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info@iww-online.de</a:t>
            </a:r>
            <a:endParaRPr lang="de-DE" sz="23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grpSp>
        <p:nvGrpSpPr>
          <p:cNvPr id="67" name="Gruppierung 66"/>
          <p:cNvGrpSpPr/>
          <p:nvPr/>
        </p:nvGrpSpPr>
        <p:grpSpPr>
          <a:xfrm>
            <a:off x="1051123" y="5910274"/>
            <a:ext cx="2843174" cy="848397"/>
            <a:chOff x="4703763" y="5116524"/>
            <a:chExt cx="3155457" cy="941582"/>
          </a:xfrm>
        </p:grpSpPr>
        <p:pic>
          <p:nvPicPr>
            <p:cNvPr id="68" name="Bild 67" descr="logo_claim_4c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3" y="5485327"/>
              <a:ext cx="10922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hteck 69"/>
            <p:cNvSpPr>
              <a:spLocks noChangeArrowheads="1"/>
            </p:cNvSpPr>
            <p:nvPr userDrawn="1"/>
          </p:nvSpPr>
          <p:spPr bwMode="auto">
            <a:xfrm>
              <a:off x="4703763" y="5320227"/>
              <a:ext cx="64120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800" dirty="0" smtClean="0">
                  <a:solidFill>
                    <a:srgbClr val="004264"/>
                  </a:solidFill>
                </a:rPr>
                <a:t>An-Institut der</a:t>
              </a:r>
              <a:endParaRPr lang="de-DE" sz="800" dirty="0">
                <a:solidFill>
                  <a:srgbClr val="004264"/>
                </a:solidFill>
              </a:endParaRPr>
            </a:p>
          </p:txBody>
        </p:sp>
        <p:sp>
          <p:nvSpPr>
            <p:cNvPr id="71" name="Rechteck 70"/>
            <p:cNvSpPr>
              <a:spLocks noChangeArrowheads="1"/>
            </p:cNvSpPr>
            <p:nvPr userDrawn="1"/>
          </p:nvSpPr>
          <p:spPr bwMode="auto">
            <a:xfrm>
              <a:off x="6078250" y="5741277"/>
              <a:ext cx="65405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sz="600" dirty="0">
                  <a:solidFill>
                    <a:srgbClr val="004264"/>
                  </a:solidFill>
                </a:rPr>
                <a:t>Mitglied im DVGW-</a:t>
              </a:r>
              <a:br>
                <a:rPr lang="de-DE" sz="600" dirty="0">
                  <a:solidFill>
                    <a:srgbClr val="004264"/>
                  </a:solidFill>
                </a:rPr>
              </a:br>
              <a:r>
                <a:rPr lang="de-DE" sz="600" dirty="0">
                  <a:solidFill>
                    <a:srgbClr val="004264"/>
                  </a:solidFill>
                </a:rPr>
                <a:t>Institutsverbund</a:t>
              </a:r>
            </a:p>
          </p:txBody>
        </p:sp>
        <p:pic>
          <p:nvPicPr>
            <p:cNvPr id="72" name="Bild 71" descr="Dvgw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314" y="5293549"/>
              <a:ext cx="661986" cy="404866"/>
            </a:xfrm>
            <a:prstGeom prst="rect">
              <a:avLst/>
            </a:prstGeom>
          </p:spPr>
        </p:pic>
        <p:pic>
          <p:nvPicPr>
            <p:cNvPr id="73" name="Bild 7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853" y="5116524"/>
              <a:ext cx="1000367" cy="941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833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215999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424001" y="2159997"/>
            <a:ext cx="719999" cy="719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78E23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1439998"/>
            <a:ext cx="719999" cy="71999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19999" y="0"/>
            <a:ext cx="719999" cy="71999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39998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159997" y="0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424001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424001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4" name="Titelplatzhalter 27"/>
          <p:cNvSpPr txBox="1">
            <a:spLocks/>
          </p:cNvSpPr>
          <p:nvPr/>
        </p:nvSpPr>
        <p:spPr>
          <a:xfrm>
            <a:off x="1051123" y="1071251"/>
            <a:ext cx="7042355" cy="82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www.iww-online.de</a:t>
            </a:r>
            <a:endParaRPr lang="de-DE" sz="2300" dirty="0" smtClean="0">
              <a:solidFill>
                <a:prstClr val="white"/>
              </a:solidFill>
              <a:latin typeface="Georgia"/>
              <a:cs typeface="Georgia"/>
            </a:endParaRPr>
          </a:p>
          <a:p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info@iww-online.de</a:t>
            </a:r>
            <a:endParaRPr lang="de-DE" sz="23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grpSp>
        <p:nvGrpSpPr>
          <p:cNvPr id="67" name="Gruppierung 66"/>
          <p:cNvGrpSpPr/>
          <p:nvPr/>
        </p:nvGrpSpPr>
        <p:grpSpPr>
          <a:xfrm>
            <a:off x="1051123" y="5910274"/>
            <a:ext cx="2843174" cy="848397"/>
            <a:chOff x="4703763" y="5116524"/>
            <a:chExt cx="3155457" cy="941582"/>
          </a:xfrm>
        </p:grpSpPr>
        <p:pic>
          <p:nvPicPr>
            <p:cNvPr id="68" name="Bild 67" descr="logo_claim_4c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3" y="5485327"/>
              <a:ext cx="10922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hteck 69"/>
            <p:cNvSpPr>
              <a:spLocks noChangeArrowheads="1"/>
            </p:cNvSpPr>
            <p:nvPr userDrawn="1"/>
          </p:nvSpPr>
          <p:spPr bwMode="auto">
            <a:xfrm>
              <a:off x="4703763" y="5320227"/>
              <a:ext cx="64120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800" dirty="0" smtClean="0">
                  <a:solidFill>
                    <a:srgbClr val="004264"/>
                  </a:solidFill>
                </a:rPr>
                <a:t>An-Institut der</a:t>
              </a:r>
              <a:endParaRPr lang="de-DE" sz="800" dirty="0">
                <a:solidFill>
                  <a:srgbClr val="004264"/>
                </a:solidFill>
              </a:endParaRPr>
            </a:p>
          </p:txBody>
        </p:sp>
        <p:sp>
          <p:nvSpPr>
            <p:cNvPr id="71" name="Rechteck 70"/>
            <p:cNvSpPr>
              <a:spLocks noChangeArrowheads="1"/>
            </p:cNvSpPr>
            <p:nvPr userDrawn="1"/>
          </p:nvSpPr>
          <p:spPr bwMode="auto">
            <a:xfrm>
              <a:off x="6078250" y="5741277"/>
              <a:ext cx="65405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sz="600" dirty="0">
                  <a:solidFill>
                    <a:srgbClr val="004264"/>
                  </a:solidFill>
                </a:rPr>
                <a:t>Mitglied im DVGW-</a:t>
              </a:r>
              <a:br>
                <a:rPr lang="de-DE" sz="600" dirty="0">
                  <a:solidFill>
                    <a:srgbClr val="004264"/>
                  </a:solidFill>
                </a:rPr>
              </a:br>
              <a:r>
                <a:rPr lang="de-DE" sz="600" dirty="0">
                  <a:solidFill>
                    <a:srgbClr val="004264"/>
                  </a:solidFill>
                </a:rPr>
                <a:t>Institutsverbund</a:t>
              </a:r>
            </a:p>
          </p:txBody>
        </p:sp>
        <p:pic>
          <p:nvPicPr>
            <p:cNvPr id="72" name="Bild 71" descr="Dvgw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314" y="5293549"/>
              <a:ext cx="661986" cy="404866"/>
            </a:xfrm>
            <a:prstGeom prst="rect">
              <a:avLst/>
            </a:prstGeom>
          </p:spPr>
        </p:pic>
        <p:pic>
          <p:nvPicPr>
            <p:cNvPr id="73" name="Bild 7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853" y="5116524"/>
              <a:ext cx="1000367" cy="941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056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8886533" y="1"/>
            <a:ext cx="257466" cy="78451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" y="-2063"/>
            <a:ext cx="393289" cy="7865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" y="-2063"/>
            <a:ext cx="393288" cy="393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93291" y="1"/>
            <a:ext cx="8493242" cy="784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63" y="6382551"/>
            <a:ext cx="874934" cy="270434"/>
          </a:xfrm>
          <a:prstGeom prst="rect">
            <a:avLst/>
          </a:prstGeom>
        </p:spPr>
      </p:pic>
      <p:sp>
        <p:nvSpPr>
          <p:cNvPr id="20" name="Foliennummernplatzhalter 6"/>
          <p:cNvSpPr txBox="1">
            <a:spLocks/>
          </p:cNvSpPr>
          <p:nvPr/>
        </p:nvSpPr>
        <p:spPr>
          <a:xfrm>
            <a:off x="3815494" y="6420651"/>
            <a:ext cx="213360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rgbClr val="004264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7E9D819-9668-2148-AB1C-4CAC4D60488E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21" name="Fußzeilenplatzhalter 5"/>
          <p:cNvSpPr txBox="1">
            <a:spLocks/>
          </p:cNvSpPr>
          <p:nvPr/>
        </p:nvSpPr>
        <p:spPr>
          <a:xfrm>
            <a:off x="1626771" y="6420651"/>
            <a:ext cx="216183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457200" rtl="0" eaLnBrk="1" latinLnBrk="0" hangingPunct="1">
              <a:defRPr sz="8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004264"/>
                </a:solidFill>
              </a:rPr>
              <a:t>© IWW Zentrum Wasser</a:t>
            </a:r>
            <a:endParaRPr lang="de-DE" dirty="0">
              <a:solidFill>
                <a:srgbClr val="004264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93291" y="1023471"/>
            <a:ext cx="8493241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886533" y="5026"/>
            <a:ext cx="257466" cy="2574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886534" y="262492"/>
            <a:ext cx="257466" cy="257466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886533" y="524636"/>
            <a:ext cx="257466" cy="25746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E78E23"/>
              </a:solidFill>
            </a:endParaRPr>
          </a:p>
        </p:txBody>
      </p:sp>
      <p:sp>
        <p:nvSpPr>
          <p:cNvPr id="28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15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6" r:id="rId2"/>
    <p:sldLayoutId id="2147483837" r:id="rId3"/>
    <p:sldLayoutId id="2147483838" r:id="rId4"/>
    <p:sldLayoutId id="214748383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300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SzPct val="130000"/>
        <a:buFont typeface="Lucida Grande"/>
        <a:buChar char="■"/>
        <a:defRPr sz="20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Georgia"/>
          <a:ea typeface="+mn-ea"/>
          <a:cs typeface="Georgia"/>
        </a:defRPr>
      </a:lvl2pPr>
      <a:lvl3pPr marL="1080000" indent="-285750" algn="l" defTabSz="457200" rtl="0" eaLnBrk="1" latinLnBrk="0" hangingPunct="1">
        <a:spcBef>
          <a:spcPct val="20000"/>
        </a:spcBef>
        <a:buClrTx/>
        <a:buSzPct val="70000"/>
        <a:buFont typeface="Lucida Grande"/>
        <a:buChar char="►"/>
        <a:defRPr sz="1500" b="0" kern="1200">
          <a:solidFill>
            <a:schemeClr val="tx1"/>
          </a:solidFill>
          <a:latin typeface="Arial"/>
          <a:ea typeface="+mn-ea"/>
          <a:cs typeface="Arial"/>
        </a:defRPr>
      </a:lvl3pPr>
      <a:lvl4pPr marL="10800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8886533" y="1"/>
            <a:ext cx="257466" cy="78451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" y="-2063"/>
            <a:ext cx="393289" cy="7865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" y="-2063"/>
            <a:ext cx="393288" cy="393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93291" y="1"/>
            <a:ext cx="8493242" cy="784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63" y="6382551"/>
            <a:ext cx="874934" cy="270434"/>
          </a:xfrm>
          <a:prstGeom prst="rect">
            <a:avLst/>
          </a:prstGeom>
        </p:spPr>
      </p:pic>
      <p:sp>
        <p:nvSpPr>
          <p:cNvPr id="20" name="Foliennummernplatzhalter 6"/>
          <p:cNvSpPr txBox="1">
            <a:spLocks/>
          </p:cNvSpPr>
          <p:nvPr/>
        </p:nvSpPr>
        <p:spPr>
          <a:xfrm>
            <a:off x="3815494" y="6420651"/>
            <a:ext cx="213360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rgbClr val="004264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7E9D819-9668-2148-AB1C-4CAC4D60488E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21" name="Fußzeilenplatzhalter 5"/>
          <p:cNvSpPr txBox="1">
            <a:spLocks/>
          </p:cNvSpPr>
          <p:nvPr/>
        </p:nvSpPr>
        <p:spPr>
          <a:xfrm>
            <a:off x="1626771" y="6420651"/>
            <a:ext cx="216183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457200" rtl="0" eaLnBrk="1" latinLnBrk="0" hangingPunct="1">
              <a:defRPr sz="8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004264"/>
                </a:solidFill>
              </a:rPr>
              <a:t>© IWW Zentrum Wasser</a:t>
            </a:r>
            <a:endParaRPr lang="de-DE" dirty="0">
              <a:solidFill>
                <a:srgbClr val="004264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93291" y="1023471"/>
            <a:ext cx="8493241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886533" y="5026"/>
            <a:ext cx="257466" cy="2574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886534" y="262492"/>
            <a:ext cx="257466" cy="257466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886533" y="524636"/>
            <a:ext cx="257466" cy="25746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78E23"/>
              </a:solidFill>
            </a:endParaRPr>
          </a:p>
        </p:txBody>
      </p:sp>
      <p:sp>
        <p:nvSpPr>
          <p:cNvPr id="28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717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300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SzPct val="130000"/>
        <a:buFont typeface="Lucida Grande"/>
        <a:buChar char="■"/>
        <a:defRPr sz="20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Georgia"/>
          <a:ea typeface="+mn-ea"/>
          <a:cs typeface="Georgia"/>
        </a:defRPr>
      </a:lvl2pPr>
      <a:lvl3pPr marL="1080000" indent="-285750" algn="l" defTabSz="457200" rtl="0" eaLnBrk="1" latinLnBrk="0" hangingPunct="1">
        <a:spcBef>
          <a:spcPct val="20000"/>
        </a:spcBef>
        <a:buClrTx/>
        <a:buSzPct val="70000"/>
        <a:buFont typeface="Lucida Grande"/>
        <a:buChar char="►"/>
        <a:defRPr sz="1500" b="0" kern="1200">
          <a:solidFill>
            <a:schemeClr val="tx1"/>
          </a:solidFill>
          <a:latin typeface="Arial"/>
          <a:ea typeface="+mn-ea"/>
          <a:cs typeface="Arial"/>
        </a:defRPr>
      </a:lvl3pPr>
      <a:lvl4pPr marL="10800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960825" y="4688096"/>
            <a:ext cx="6985365" cy="803023"/>
          </a:xfrm>
        </p:spPr>
        <p:txBody>
          <a:bodyPr/>
          <a:lstStyle/>
          <a:p>
            <a:r>
              <a:rPr lang="de-DE" sz="2000" dirty="0"/>
              <a:t>2. Luxemburger Fachsymposium</a:t>
            </a:r>
          </a:p>
          <a:p>
            <a:r>
              <a:rPr lang="de-DE" sz="2000" dirty="0" smtClean="0"/>
              <a:t>Esch-</a:t>
            </a:r>
            <a:r>
              <a:rPr lang="de-DE" sz="2000" dirty="0" err="1" smtClean="0"/>
              <a:t>sur</a:t>
            </a:r>
            <a:r>
              <a:rPr lang="de-DE" sz="2000" dirty="0" smtClean="0"/>
              <a:t>-Alzette/02.10.2019</a:t>
            </a:r>
            <a:endParaRPr lang="de-DE" sz="20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825" y="2243897"/>
            <a:ext cx="7432405" cy="6353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/>
              <a:t>Spurenstoffe und Krankheitserreger im Wasserkreislauf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960825" y="3544972"/>
            <a:ext cx="8077837" cy="980431"/>
          </a:xfrm>
        </p:spPr>
        <p:txBody>
          <a:bodyPr/>
          <a:lstStyle/>
          <a:p>
            <a:r>
              <a:rPr lang="de-DE" sz="2000" dirty="0"/>
              <a:t>Nationale Spurenstoffstrategie und vorsorgender Gewässerschutz in Deutschland</a:t>
            </a:r>
            <a:r>
              <a:rPr lang="de-DE" sz="2000" b="0" dirty="0"/>
              <a:t>	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960825" y="5587481"/>
            <a:ext cx="4487161" cy="467843"/>
          </a:xfrm>
        </p:spPr>
        <p:txBody>
          <a:bodyPr/>
          <a:lstStyle/>
          <a:p>
            <a:pPr>
              <a:lnSpc>
                <a:spcPts val="2700"/>
              </a:lnSpc>
              <a:spcBef>
                <a:spcPts val="0"/>
              </a:spcBef>
            </a:pPr>
            <a:r>
              <a:rPr lang="de-DE" sz="2000" dirty="0" smtClean="0"/>
              <a:t>Dr. </a:t>
            </a:r>
            <a:r>
              <a:rPr lang="de-DE" sz="2000" dirty="0"/>
              <a:t>T</a:t>
            </a:r>
            <a:r>
              <a:rPr lang="de-DE" sz="2000" dirty="0" smtClean="0"/>
              <a:t>im aus der Beek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7339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Nationaler Wasserdialog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541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Ziel</a:t>
            </a:r>
            <a:r>
              <a:rPr lang="de-DE" sz="2000" b="1" dirty="0">
                <a:cs typeface="Arial"/>
              </a:rPr>
              <a:t>: </a:t>
            </a:r>
            <a:r>
              <a:rPr lang="de-DE" sz="2000" b="1" dirty="0" smtClean="0">
                <a:cs typeface="Arial"/>
              </a:rPr>
              <a:t>Entwicklung einer Wasservision </a:t>
            </a:r>
            <a:r>
              <a:rPr lang="de-DE" sz="2000" b="1" dirty="0">
                <a:cs typeface="Arial"/>
              </a:rPr>
              <a:t>des Bundes </a:t>
            </a:r>
            <a:r>
              <a:rPr lang="de-DE" sz="2000" b="1" dirty="0" smtClean="0">
                <a:cs typeface="Arial"/>
              </a:rPr>
              <a:t>und zugehöriger Maßnahmen zum </a:t>
            </a:r>
            <a:r>
              <a:rPr lang="de-DE" sz="2000" b="1" dirty="0">
                <a:cs typeface="Arial"/>
              </a:rPr>
              <a:t>Schutz der </a:t>
            </a:r>
            <a:r>
              <a:rPr lang="de-DE" sz="2000" b="1" dirty="0" smtClean="0">
                <a:cs typeface="Arial"/>
              </a:rPr>
              <a:t>Gewässer</a:t>
            </a: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endParaRPr lang="de-DE" dirty="0" smtClean="0"/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Gefördert durch Bundesministerium für Umwelt und Umweltbundesamt</a:t>
            </a: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cs typeface="Arial"/>
            </a:endParaRP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Laufzeit 10/2018 – 12/2020</a:t>
            </a: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cs typeface="Arial"/>
            </a:endParaRP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Koordiniert durch UFZ/Team </a:t>
            </a:r>
            <a:r>
              <a:rPr lang="de-DE" sz="2000" b="1" dirty="0" err="1" smtClean="0">
                <a:cs typeface="Arial"/>
              </a:rPr>
              <a:t>Ewen</a:t>
            </a:r>
            <a:r>
              <a:rPr lang="de-DE" sz="2000" b="1" dirty="0" smtClean="0">
                <a:cs typeface="Arial"/>
              </a:rPr>
              <a:t>/</a:t>
            </a:r>
            <a:r>
              <a:rPr lang="de-DE" sz="2000" b="1" dirty="0" err="1">
                <a:cs typeface="Arial"/>
              </a:rPr>
              <a:t>F</a:t>
            </a:r>
            <a:r>
              <a:rPr lang="de-DE" sz="2000" b="1" dirty="0" err="1" smtClean="0">
                <a:cs typeface="Arial"/>
              </a:rPr>
              <a:t>resh</a:t>
            </a:r>
            <a:r>
              <a:rPr lang="de-DE" sz="2000" b="1" dirty="0" smtClean="0">
                <a:cs typeface="Arial"/>
              </a:rPr>
              <a:t> </a:t>
            </a:r>
            <a:r>
              <a:rPr lang="de-DE" sz="2000" b="1" dirty="0" err="1" smtClean="0">
                <a:cs typeface="Arial"/>
              </a:rPr>
              <a:t>Thoughts</a:t>
            </a:r>
            <a:endParaRPr lang="de-DE" sz="2000" b="1" dirty="0" smtClean="0">
              <a:cs typeface="Arial"/>
            </a:endParaRP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cs typeface="Arial"/>
            </a:endParaRP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Durchgeführt als Stakeholder-Prozess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 smtClean="0">
                <a:cs typeface="Arial"/>
              </a:rPr>
              <a:t>Wasserforum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 smtClean="0">
                <a:cs typeface="Arial"/>
              </a:rPr>
              <a:t>Dialogphase</a:t>
            </a: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r>
              <a:rPr lang="de-DE" sz="2000" dirty="0"/>
              <a:t/>
            </a:r>
            <a:br>
              <a:rPr lang="de-DE" sz="2000" dirty="0"/>
            </a:b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782739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Nationaler Wasserdialog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Entwicklung Hauptthemen im Wasserforum</a:t>
            </a:r>
            <a:r>
              <a:rPr lang="de-DE" sz="2000" dirty="0"/>
              <a:t/>
            </a:r>
            <a:br>
              <a:rPr lang="de-DE" sz="2000" dirty="0"/>
            </a:br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" y="1413832"/>
            <a:ext cx="9144000" cy="263978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206573" y="5896406"/>
            <a:ext cx="1316053" cy="46166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 smtClean="0"/>
              <a:t>BMU/UBA (2019)</a:t>
            </a:r>
            <a:endParaRPr lang="de-DE" sz="1200" dirty="0" smtClean="0">
              <a:latin typeface="Arial"/>
              <a:cs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87" y="4565180"/>
            <a:ext cx="5887272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7131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Nationaler Wasserdialog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13828" y="1100382"/>
            <a:ext cx="847130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Dabei Ausarbeitung themenbezogener Ziele und Maßnahmen in vier Cluster als Wasserdialog</a:t>
            </a:r>
          </a:p>
          <a:p>
            <a:endParaRPr lang="de-DE" dirty="0"/>
          </a:p>
          <a:p>
            <a:r>
              <a:rPr lang="de-DE" dirty="0" smtClean="0"/>
              <a:t>	1. Vernetzte </a:t>
            </a:r>
            <a:r>
              <a:rPr lang="de-DE" dirty="0"/>
              <a:t>Infrastrukturen </a:t>
            </a:r>
          </a:p>
          <a:p>
            <a:r>
              <a:rPr lang="de-DE" dirty="0" smtClean="0"/>
              <a:t>	2</a:t>
            </a:r>
            <a:r>
              <a:rPr lang="de-DE" dirty="0"/>
              <a:t>. Risikofaktor </a:t>
            </a:r>
            <a:r>
              <a:rPr lang="de-DE" dirty="0" smtClean="0"/>
              <a:t>Stoffeinträge </a:t>
            </a:r>
            <a:endParaRPr lang="de-DE" dirty="0"/>
          </a:p>
          <a:p>
            <a:r>
              <a:rPr lang="de-DE" dirty="0" smtClean="0"/>
              <a:t>	3</a:t>
            </a:r>
            <a:r>
              <a:rPr lang="de-DE" dirty="0"/>
              <a:t>. Landwirtschaft und Verbraucherschutz </a:t>
            </a:r>
          </a:p>
          <a:p>
            <a:r>
              <a:rPr lang="de-DE" dirty="0" smtClean="0"/>
              <a:t>	4</a:t>
            </a:r>
            <a:r>
              <a:rPr lang="de-DE" dirty="0"/>
              <a:t>. Renaturierung und Naturschutz 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	~40 Teilnehmer pro Cluster</a:t>
            </a:r>
          </a:p>
          <a:p>
            <a:endParaRPr lang="de-DE" sz="2000" dirty="0"/>
          </a:p>
          <a:p>
            <a:r>
              <a:rPr lang="de-DE" sz="2000" dirty="0"/>
              <a:t/>
            </a:r>
            <a:br>
              <a:rPr lang="de-DE" sz="2000" dirty="0"/>
            </a:br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61" y="1640792"/>
            <a:ext cx="4005701" cy="477317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956561" y="5952299"/>
            <a:ext cx="1316053" cy="46166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 smtClean="0"/>
              <a:t>BMU/UBA (2019)</a:t>
            </a:r>
            <a:endParaRPr lang="de-DE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6537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Nationaler Wasserdialog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13828" y="1100382"/>
            <a:ext cx="847130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Vorgehensweise in Dialogphase</a:t>
            </a:r>
          </a:p>
          <a:p>
            <a:r>
              <a:rPr lang="de-DE" dirty="0"/>
              <a:t>	</a:t>
            </a:r>
            <a:endParaRPr lang="de-DE" dirty="0" smtClean="0"/>
          </a:p>
          <a:p>
            <a:r>
              <a:rPr lang="de-DE" dirty="0" smtClean="0"/>
              <a:t>1</a:t>
            </a:r>
            <a:r>
              <a:rPr lang="de-DE" dirty="0"/>
              <a:t>. </a:t>
            </a:r>
            <a:r>
              <a:rPr lang="de-DE" dirty="0" smtClean="0"/>
              <a:t>Definition von strategischen Zielen, Vision und Mission </a:t>
            </a:r>
            <a:endParaRPr lang="de-DE" dirty="0"/>
          </a:p>
          <a:p>
            <a:r>
              <a:rPr lang="de-DE" dirty="0" smtClean="0"/>
              <a:t>2</a:t>
            </a:r>
            <a:r>
              <a:rPr lang="de-DE" dirty="0"/>
              <a:t>. </a:t>
            </a:r>
            <a:r>
              <a:rPr lang="de-DE" dirty="0" smtClean="0"/>
              <a:t>Aufgliederung in operative Ziele</a:t>
            </a:r>
            <a:endParaRPr lang="de-DE" dirty="0"/>
          </a:p>
          <a:p>
            <a:r>
              <a:rPr lang="de-DE" dirty="0" smtClean="0"/>
              <a:t>3</a:t>
            </a:r>
            <a:r>
              <a:rPr lang="de-DE" dirty="0"/>
              <a:t>. </a:t>
            </a:r>
            <a:r>
              <a:rPr lang="de-DE" dirty="0" smtClean="0"/>
              <a:t>Ableitung von </a:t>
            </a:r>
            <a:r>
              <a:rPr lang="de-DE" dirty="0"/>
              <a:t>H</a:t>
            </a:r>
            <a:r>
              <a:rPr lang="de-DE" dirty="0" smtClean="0"/>
              <a:t>andlungsoptionen</a:t>
            </a:r>
            <a:endParaRPr lang="de-DE" dirty="0"/>
          </a:p>
          <a:p>
            <a:r>
              <a:rPr lang="de-DE" dirty="0" smtClean="0"/>
              <a:t>4</a:t>
            </a:r>
            <a:r>
              <a:rPr lang="de-DE" dirty="0"/>
              <a:t>. </a:t>
            </a:r>
            <a:r>
              <a:rPr lang="de-DE" dirty="0" smtClean="0"/>
              <a:t>Translation in Maßnahmen</a:t>
            </a:r>
            <a:endParaRPr lang="de-DE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379"/>
            <a:ext cx="9144000" cy="34731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791455" y="6396335"/>
            <a:ext cx="1506938" cy="276999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 smtClean="0"/>
              <a:t>BMU/UBA (2019)</a:t>
            </a:r>
            <a:endParaRPr lang="de-DE" sz="1200" dirty="0" smtClean="0">
              <a:latin typeface="Arial"/>
              <a:cs typeface="Arial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4534939" y="4948015"/>
            <a:ext cx="0" cy="71784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10" y="1333403"/>
            <a:ext cx="2962790" cy="15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1561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Nationaler Wasserdialog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13828" y="1100382"/>
            <a:ext cx="8471309" cy="6388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Beispiel: Cluster Risikofaktor Stoffeinträge</a:t>
            </a:r>
            <a:endParaRPr lang="de-DE" sz="2000" b="1" dirty="0">
              <a:latin typeface="Arial"/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endParaRPr lang="de-DE" sz="2000" b="1" dirty="0" smtClean="0">
              <a:latin typeface="Arial"/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r>
              <a:rPr lang="de-DE" sz="2000" b="1" dirty="0" smtClean="0">
                <a:latin typeface="Arial"/>
                <a:cs typeface="Arial"/>
              </a:rPr>
              <a:t>3 Strategische Ziele (gekürzt):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2000" dirty="0"/>
              <a:t>Der </a:t>
            </a:r>
            <a:r>
              <a:rPr lang="de-DE" sz="2000" b="1" dirty="0"/>
              <a:t>Eintrag </a:t>
            </a:r>
            <a:r>
              <a:rPr lang="de-DE" sz="2000" dirty="0"/>
              <a:t>von human- und ökotoxikologischen Stoffen, Stoff-gruppen und </a:t>
            </a:r>
            <a:r>
              <a:rPr lang="de-DE" sz="2000" dirty="0" smtClean="0"/>
              <a:t>Keimen </a:t>
            </a:r>
            <a:r>
              <a:rPr lang="de-DE" sz="2000" dirty="0"/>
              <a:t>in </a:t>
            </a:r>
            <a:r>
              <a:rPr lang="de-DE" sz="2000" dirty="0" smtClean="0"/>
              <a:t>Oberflächengewässer </a:t>
            </a:r>
            <a:r>
              <a:rPr lang="de-DE" sz="2000" dirty="0"/>
              <a:t>und Grundwasser </a:t>
            </a:r>
            <a:r>
              <a:rPr lang="de-DE" sz="2000" dirty="0" smtClean="0"/>
              <a:t>ist minimiert</a:t>
            </a:r>
            <a:r>
              <a:rPr lang="de-DE" sz="2000" dirty="0"/>
              <a:t>. 	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2000" dirty="0"/>
              <a:t>Ein transparenter </a:t>
            </a:r>
            <a:r>
              <a:rPr lang="de-DE" sz="2000" b="1" dirty="0"/>
              <a:t>Bewertungsrahmen</a:t>
            </a:r>
            <a:r>
              <a:rPr lang="de-DE" sz="2000" dirty="0"/>
              <a:t> für die Abwägung </a:t>
            </a:r>
            <a:r>
              <a:rPr lang="de-DE" sz="2000" dirty="0" smtClean="0"/>
              <a:t>zwischen </a:t>
            </a:r>
            <a:r>
              <a:rPr lang="de-DE" sz="2000" dirty="0"/>
              <a:t>dem sozio-ökonomischen Nutzen und den Risiken von Stoffen und Keimen für Mensch und Umwelt ist rechtlich </a:t>
            </a:r>
            <a:r>
              <a:rPr lang="de-DE" sz="2000" dirty="0" smtClean="0"/>
              <a:t>geregelt </a:t>
            </a:r>
            <a:r>
              <a:rPr lang="de-DE" sz="2000" dirty="0"/>
              <a:t>und wird umgesetzt sowie in der Risikokommunikation berücksichtigt. 	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2000" dirty="0"/>
              <a:t>Das </a:t>
            </a:r>
            <a:r>
              <a:rPr lang="de-DE" sz="2000" b="1" dirty="0"/>
              <a:t>Wissen </a:t>
            </a:r>
            <a:r>
              <a:rPr lang="de-DE" sz="2000" dirty="0"/>
              <a:t>über das Verhalten und die Relevanz von Schad-stoffen im Wasserkreislauf ist vorhanden. </a:t>
            </a:r>
            <a:r>
              <a:rPr lang="de-DE" sz="2000" dirty="0" smtClean="0"/>
              <a:t>Es besteht ein </a:t>
            </a:r>
            <a:r>
              <a:rPr lang="de-DE" sz="2000" dirty="0"/>
              <a:t>hohes Verantwortungsbewusstsein und eine </a:t>
            </a:r>
            <a:r>
              <a:rPr lang="de-DE" sz="2000" dirty="0" smtClean="0"/>
              <a:t>Abwägungskompetenz </a:t>
            </a:r>
            <a:r>
              <a:rPr lang="de-DE" sz="2000" dirty="0"/>
              <a:t>im Umgang mit Schadstoffen in Politik, Wirtschaft, bei Bürger*innen und in den Verwaltungen. 	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Arial" panose="020B0604020202020204" pitchFamily="34" charset="0"/>
              <a:buChar char="•"/>
            </a:pPr>
            <a:endParaRPr lang="de-DE" sz="2000" dirty="0"/>
          </a:p>
          <a:p>
            <a:pPr lvl="1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r>
              <a:rPr lang="de-DE" sz="2000" dirty="0"/>
              <a:t/>
            </a:r>
            <a:br>
              <a:rPr lang="de-DE" sz="2000" dirty="0"/>
            </a:b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16607190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Nationaler Wasserdialog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13828" y="1100382"/>
            <a:ext cx="8471309" cy="3798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Beispiel: Cluster Risikofaktor Stoffeinträge</a:t>
            </a:r>
            <a:endParaRPr lang="de-DE" sz="2000" b="1" dirty="0">
              <a:latin typeface="Arial"/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endParaRPr lang="de-DE" sz="2000" b="1" dirty="0" smtClean="0">
              <a:latin typeface="Arial"/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r>
              <a:rPr lang="de-DE" sz="2000" b="1" dirty="0" smtClean="0">
                <a:latin typeface="Arial"/>
                <a:cs typeface="Arial"/>
              </a:rPr>
              <a:t>3-4 operative Ziele pro strategischem Ziel (Beispiel):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2000" dirty="0" smtClean="0"/>
              <a:t>Eintragspfade </a:t>
            </a:r>
            <a:r>
              <a:rPr lang="de-DE" sz="2000" dirty="0"/>
              <a:t>von relevanten und </a:t>
            </a:r>
            <a:r>
              <a:rPr lang="de-DE" sz="2000" dirty="0" smtClean="0"/>
              <a:t>unerwünschten </a:t>
            </a:r>
            <a:r>
              <a:rPr lang="de-DE" sz="2000" dirty="0"/>
              <a:t>Stoffen, Stoffgruppen, Keimen und Partikeln und deren </a:t>
            </a:r>
            <a:r>
              <a:rPr lang="de-DE" sz="2000" dirty="0" err="1"/>
              <a:t>wirkungsbezoge-nes</a:t>
            </a:r>
            <a:r>
              <a:rPr lang="de-DE" sz="2000" dirty="0"/>
              <a:t> Verhalten im Wasserkreislauf sind identifiziert und entlang der </a:t>
            </a:r>
            <a:r>
              <a:rPr lang="de-DE" sz="2000" dirty="0" smtClean="0"/>
              <a:t>Wertschöpfungskette </a:t>
            </a:r>
            <a:r>
              <a:rPr lang="de-DE" sz="2000" dirty="0"/>
              <a:t>quantifiziert. Das berücksichtigt auch die </a:t>
            </a:r>
            <a:r>
              <a:rPr lang="de-DE" sz="2000" dirty="0" err="1"/>
              <a:t>Indirekteinleiter</a:t>
            </a:r>
            <a:r>
              <a:rPr lang="de-DE" sz="2000" dirty="0"/>
              <a:t>. 	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lvl="1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r>
              <a:rPr lang="de-DE" sz="2000" dirty="0"/>
              <a:t/>
            </a:r>
            <a:br>
              <a:rPr lang="de-DE" sz="2000" dirty="0"/>
            </a:b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7274146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Nationaler Wasserdialog - Umsetzung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13828" y="1100382"/>
            <a:ext cx="8471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Ausarbeitung themenbezogener Ziele und Maßnahmen in vier Cluster als Wasserdialog</a:t>
            </a:r>
            <a:r>
              <a:rPr lang="de-DE" sz="2000" dirty="0"/>
              <a:t/>
            </a:r>
            <a:br>
              <a:rPr lang="de-DE" sz="2000" dirty="0"/>
            </a:br>
            <a:endParaRPr lang="de-DE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6272421"/>
            <a:ext cx="1316053" cy="46166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 smtClean="0"/>
              <a:t>BMU/UBA (2019)</a:t>
            </a:r>
            <a:endParaRPr lang="de-DE" sz="1200" dirty="0" smtClean="0">
              <a:latin typeface="Arial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922"/>
            <a:ext cx="9144000" cy="60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744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4824327" y="5239094"/>
            <a:ext cx="1909848" cy="360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4264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4"/>
          </p:nvPr>
        </p:nvSpPr>
        <p:spPr>
          <a:xfrm>
            <a:off x="4824325" y="5599636"/>
            <a:ext cx="1909849" cy="255568"/>
          </a:xfrm>
        </p:spPr>
        <p:txBody>
          <a:bodyPr/>
          <a:lstStyle/>
          <a:p>
            <a:r>
              <a:rPr lang="de-DE" dirty="0" smtClean="0"/>
              <a:t>t.ausderbeek@iww-online.de</a:t>
            </a:r>
            <a:endParaRPr lang="de-DE" dirty="0"/>
          </a:p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24326" y="5849924"/>
            <a:ext cx="1909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900" dirty="0" smtClean="0">
                <a:solidFill>
                  <a:srgbClr val="004264"/>
                </a:solidFill>
                <a:latin typeface="Arial"/>
                <a:cs typeface="Arial"/>
              </a:rPr>
              <a:t>Telefon: +49 (0) 208 4 03 03-234</a:t>
            </a:r>
          </a:p>
        </p:txBody>
      </p:sp>
      <p:sp>
        <p:nvSpPr>
          <p:cNvPr id="2" name="Bildplatzhalter 1"/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8" name="Textplatzhalter 11"/>
          <p:cNvSpPr>
            <a:spLocks noGrp="1"/>
          </p:cNvSpPr>
          <p:nvPr>
            <p:ph type="body" sz="quarter" idx="23"/>
          </p:nvPr>
        </p:nvSpPr>
        <p:spPr>
          <a:xfrm>
            <a:off x="4880095" y="5286230"/>
            <a:ext cx="1809748" cy="255568"/>
          </a:xfrm>
        </p:spPr>
        <p:txBody>
          <a:bodyPr/>
          <a:lstStyle/>
          <a:p>
            <a:r>
              <a:rPr lang="de-DE" dirty="0" smtClean="0">
                <a:latin typeface="Arial"/>
                <a:cs typeface="Arial"/>
              </a:rPr>
              <a:t>Dr. Tim aus der Beek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9" name="Bildplatzhalt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7" b="8177"/>
          <a:stretch>
            <a:fillRect/>
          </a:stretch>
        </p:blipFill>
        <p:spPr>
          <a:xfrm>
            <a:off x="4829285" y="3036226"/>
            <a:ext cx="1909849" cy="22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Spurenstoffdialog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535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Ziel</a:t>
            </a:r>
            <a:r>
              <a:rPr lang="de-DE" sz="2000" b="1" dirty="0">
                <a:cs typeface="Arial"/>
              </a:rPr>
              <a:t>: </a:t>
            </a:r>
            <a:r>
              <a:rPr lang="de-DE" sz="2000" b="1" dirty="0" smtClean="0">
                <a:cs typeface="Arial"/>
              </a:rPr>
              <a:t>Entwicklung einer Strategie </a:t>
            </a:r>
            <a:r>
              <a:rPr lang="de-DE" sz="2000" b="1" dirty="0">
                <a:cs typeface="Arial"/>
              </a:rPr>
              <a:t>des Bundes zum Schutz der Gewässer vor anthropogenen </a:t>
            </a:r>
            <a:r>
              <a:rPr lang="de-DE" sz="2000" b="1" dirty="0" smtClean="0">
                <a:cs typeface="Arial"/>
              </a:rPr>
              <a:t>Spurenstoffen</a:t>
            </a:r>
          </a:p>
          <a:p>
            <a:pPr lvl="1">
              <a:spcBef>
                <a:spcPts val="300"/>
              </a:spcBef>
              <a:buClr>
                <a:schemeClr val="bg2">
                  <a:lumMod val="25000"/>
                </a:schemeClr>
              </a:buClr>
            </a:pPr>
            <a:endParaRPr lang="de-DE" dirty="0" smtClean="0"/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Gefördert durch Bundesministerium für Umwelt und Umweltbundesamt</a:t>
            </a: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cs typeface="Arial"/>
            </a:endParaRP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Laufzeit 11/2016 – 03/2019</a:t>
            </a: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cs typeface="Arial"/>
            </a:endParaRP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Koordiniert durch ISI Fraunhofer / IKU</a:t>
            </a: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cs typeface="Arial"/>
            </a:endParaRP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Durchgeführt in zwei Phasen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 smtClean="0">
                <a:cs typeface="Arial"/>
              </a:rPr>
              <a:t>Handlungsoptionen entwickeln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 smtClean="0">
                <a:cs typeface="Arial"/>
              </a:rPr>
              <a:t>Konkretisierung von Maßnahmen</a:t>
            </a: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r>
              <a:rPr lang="de-DE" sz="2000" dirty="0"/>
              <a:t/>
            </a:r>
            <a:br>
              <a:rPr lang="de-DE" sz="2000" dirty="0"/>
            </a:br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58" y="2441223"/>
            <a:ext cx="3392338" cy="389121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669258" y="5905144"/>
            <a:ext cx="1316053" cy="46166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/>
              <a:t>BMUB/UBA </a:t>
            </a:r>
            <a:r>
              <a:rPr lang="de-DE" sz="1200" dirty="0" smtClean="0"/>
              <a:t>(2017)</a:t>
            </a:r>
            <a:endParaRPr lang="de-DE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5212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Spurenstoffdialog – Phase 1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566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Zielstellung</a:t>
            </a:r>
            <a:endParaRPr lang="de-DE" sz="2000" b="1" dirty="0" smtClean="0">
              <a:cs typeface="Arial"/>
            </a:endParaRP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/>
              <a:t>Handlungsoptionen, um Einträge aus den Bereichen </a:t>
            </a:r>
            <a:r>
              <a:rPr lang="de-DE" sz="2000" dirty="0" err="1"/>
              <a:t>Biozide</a:t>
            </a:r>
            <a:r>
              <a:rPr lang="de-DE" sz="2000" dirty="0"/>
              <a:t>, Pflanzenschutzmitteln, Waschmittel/Kosmetika und Haushalts-/Industriechemikalien sowie Arzneistoffen in die Gewässer zu reduzieren.</a:t>
            </a:r>
          </a:p>
          <a:p>
            <a:pPr lvl="1">
              <a:spcBef>
                <a:spcPts val="300"/>
              </a:spcBef>
              <a:buClr>
                <a:schemeClr val="bg2">
                  <a:lumMod val="25000"/>
                </a:schemeClr>
              </a:buClr>
            </a:pPr>
            <a:endParaRPr lang="de-DE" dirty="0" smtClean="0"/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Auswahl Teilnehmer </a:t>
            </a:r>
            <a:endParaRPr lang="de-DE" sz="2000" b="1" dirty="0">
              <a:cs typeface="Arial"/>
            </a:endParaRP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 smtClean="0"/>
              <a:t>~</a:t>
            </a:r>
            <a:r>
              <a:rPr lang="de-DE" sz="2000" dirty="0"/>
              <a:t>30 Stakeholder + </a:t>
            </a:r>
            <a:r>
              <a:rPr lang="de-DE" sz="2000" dirty="0" smtClean="0"/>
              <a:t>BMUB, BMG, BVL, BMBF, GIZ, UBA</a:t>
            </a:r>
            <a:endParaRPr lang="de-DE" sz="2000" dirty="0"/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cs typeface="Arial"/>
            </a:endParaRP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Durchführung von 4 Workshops:	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 smtClean="0"/>
              <a:t>Minderungsstrategien </a:t>
            </a:r>
            <a:r>
              <a:rPr lang="de-DE" sz="2000" dirty="0"/>
              <a:t>an den Quellen (19.01.2017), </a:t>
            </a:r>
            <a:endParaRPr lang="de-DE" sz="2000" dirty="0" smtClean="0"/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 smtClean="0"/>
              <a:t>Minderungsstrategien </a:t>
            </a:r>
            <a:r>
              <a:rPr lang="de-DE" sz="2000" dirty="0"/>
              <a:t>in der Anwendung (16.02.2017</a:t>
            </a:r>
            <a:r>
              <a:rPr lang="de-DE" sz="2000" dirty="0" smtClean="0"/>
              <a:t>)</a:t>
            </a: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 smtClean="0"/>
              <a:t>Minderungsstrategien </a:t>
            </a:r>
            <a:r>
              <a:rPr lang="de-DE" sz="2000" dirty="0"/>
              <a:t>auf Basis nachgeschalteter Maßnahmen (21.03.2017) </a:t>
            </a:r>
            <a:endParaRPr lang="de-DE" sz="2000" dirty="0" smtClean="0"/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 smtClean="0"/>
              <a:t>Zusammenführung </a:t>
            </a:r>
            <a:r>
              <a:rPr lang="de-DE" sz="2000" dirty="0"/>
              <a:t>der Handlungsempfehlungen (09.05.2017) </a:t>
            </a:r>
            <a:endParaRPr lang="de-DE" sz="2000" b="1" dirty="0" smtClean="0"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endParaRPr lang="de-DE" sz="20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57997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Spurenstoffdialog – Phase 1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Ableitung von 14 relevanten Maßnahmen</a:t>
            </a:r>
            <a:endParaRPr lang="de-DE" sz="2000" b="1" dirty="0" smtClean="0"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endParaRPr lang="de-DE" sz="2000" b="1" dirty="0"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6" y="1685203"/>
            <a:ext cx="7392432" cy="517279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65586" y="5665862"/>
            <a:ext cx="2457076" cy="70075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930314" y="5904952"/>
            <a:ext cx="1316053" cy="46166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/>
              <a:t>BMUB/UBA </a:t>
            </a:r>
            <a:r>
              <a:rPr lang="de-DE" sz="1200" dirty="0" smtClean="0"/>
              <a:t>(2017)</a:t>
            </a:r>
            <a:endParaRPr lang="de-DE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7056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Spurenstoffdialog – Phase 1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Beispiel Maßnahme 2.4</a:t>
            </a: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latin typeface="Arial"/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r>
              <a:rPr lang="de-DE" sz="2000" b="1" dirty="0">
                <a:cs typeface="Arial"/>
              </a:rPr>
              <a:t>„Durch branchenbezogene Vereinbarungen und Regelungen zur </a:t>
            </a:r>
            <a:r>
              <a:rPr lang="de-DE" sz="2000" b="1" dirty="0" smtClean="0">
                <a:cs typeface="Arial"/>
              </a:rPr>
              <a:t>Verringerung  </a:t>
            </a:r>
            <a:r>
              <a:rPr lang="de-DE" sz="2000" b="1" dirty="0">
                <a:cs typeface="Arial"/>
              </a:rPr>
              <a:t>des  Gehalts  an relevanten Spurenstoffen  in  Importprodukten  sind  die Einträge </a:t>
            </a:r>
            <a:r>
              <a:rPr lang="de-DE" sz="2000" b="1" dirty="0" smtClean="0">
                <a:cs typeface="Arial"/>
              </a:rPr>
              <a:t>relevanter Spurenstoffe </a:t>
            </a:r>
            <a:r>
              <a:rPr lang="de-DE" sz="2000" b="1" dirty="0">
                <a:cs typeface="Arial"/>
              </a:rPr>
              <a:t>aus Produkten zu verringern.“ </a:t>
            </a:r>
            <a:endParaRPr lang="de-DE" sz="2000" b="1" dirty="0" smtClean="0"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endParaRPr lang="de-DE" sz="2000" b="1" dirty="0"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r>
              <a:rPr lang="de-DE" sz="2000" b="1" u="sng" dirty="0" smtClean="0">
                <a:cs typeface="Arial"/>
              </a:rPr>
              <a:t>Minderheitenvotum</a:t>
            </a:r>
            <a:r>
              <a:rPr lang="de-DE" sz="2000" b="1" dirty="0" smtClean="0">
                <a:cs typeface="Arial"/>
              </a:rPr>
              <a:t> von GV Textil- und Modelindustrie e.V.:</a:t>
            </a: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r>
              <a:rPr lang="de-DE" sz="2000" b="1" dirty="0">
                <a:cs typeface="Arial"/>
              </a:rPr>
              <a:t>„Die bestehenden rechtlichen Instrumente und Mechanismen der </a:t>
            </a:r>
            <a:r>
              <a:rPr lang="de-DE" sz="2000" b="1" dirty="0" smtClean="0">
                <a:cs typeface="Arial"/>
              </a:rPr>
              <a:t>freiwilligen </a:t>
            </a:r>
            <a:r>
              <a:rPr lang="de-DE" sz="2000" b="1" dirty="0">
                <a:cs typeface="Arial"/>
              </a:rPr>
              <a:t>Selbstverpflichtung in der textilen Kette greifen wirkungsvoll. Daher lehnen wir zusätzliche branchenbezogene Anforderungen und </a:t>
            </a:r>
            <a:r>
              <a:rPr lang="de-DE" sz="2000" b="1" dirty="0" smtClean="0">
                <a:cs typeface="Arial"/>
              </a:rPr>
              <a:t>Regelungen ab.“</a:t>
            </a: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endParaRPr lang="de-DE" sz="20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228722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Spurenstoffdialog – Phase 2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Zielstellung</a:t>
            </a:r>
            <a:endParaRPr lang="de-DE" sz="2000" b="1" dirty="0" smtClean="0">
              <a:cs typeface="Arial"/>
            </a:endParaRPr>
          </a:p>
          <a:p>
            <a:pPr marL="800100" lvl="1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dirty="0"/>
              <a:t>Konkretisierung der Maßnahmen aus Phase </a:t>
            </a:r>
            <a:r>
              <a:rPr lang="de-DE" sz="2000" dirty="0" smtClean="0"/>
              <a:t>1</a:t>
            </a:r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" y="2036814"/>
            <a:ext cx="9144000" cy="486954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05248" y="6534834"/>
            <a:ext cx="1444422" cy="276999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 smtClean="0"/>
              <a:t>BMU/UBA (2019)</a:t>
            </a:r>
            <a:endParaRPr lang="de-DE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7898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Spurenstoffdialog – Phase 2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Ergebnis: Erarbeitete Maßnahmen</a:t>
            </a: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latin typeface="Arial"/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endParaRPr lang="de-DE" sz="2000" b="1" dirty="0"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62" y="1490976"/>
            <a:ext cx="7123588" cy="48384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25215" y="5768219"/>
            <a:ext cx="1316053" cy="46166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 smtClean="0"/>
              <a:t>BMU/UBA (2019)</a:t>
            </a:r>
            <a:endParaRPr lang="de-DE" sz="1200" dirty="0" smtClean="0">
              <a:latin typeface="Arial"/>
              <a:cs typeface="Arial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068082" y="1615155"/>
            <a:ext cx="5084748" cy="2820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8651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Spurenstoffdialog – Phase 2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latin typeface="Arial"/>
                <a:cs typeface="Arial"/>
              </a:rPr>
              <a:t>Beispiel Konkretisierung Maßnahme 1.1</a:t>
            </a:r>
          </a:p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endParaRPr lang="de-DE" sz="2000" b="1" dirty="0">
              <a:latin typeface="Arial"/>
              <a:cs typeface="Arial"/>
            </a:endParaRPr>
          </a:p>
          <a:p>
            <a:pPr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</a:pPr>
            <a:endParaRPr lang="de-DE" sz="2000" b="1" dirty="0"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037"/>
            <a:ext cx="9144000" cy="478759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206572" y="994046"/>
            <a:ext cx="1316053" cy="46166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 smtClean="0"/>
              <a:t>BMU/UBA (2019)</a:t>
            </a:r>
            <a:endParaRPr lang="de-DE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36954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5"/>
          <p:cNvSpPr txBox="1">
            <a:spLocks/>
          </p:cNvSpPr>
          <p:nvPr/>
        </p:nvSpPr>
        <p:spPr>
          <a:xfrm>
            <a:off x="393291" y="182922"/>
            <a:ext cx="8471309" cy="4070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de-DE" dirty="0" smtClean="0"/>
              <a:t>Spurenstoffdialog – Umsetzung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393290" y="994046"/>
            <a:ext cx="8471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Institutionalisierte </a:t>
            </a:r>
            <a:r>
              <a:rPr lang="de-DE" sz="2000" b="1" dirty="0">
                <a:cs typeface="Arial"/>
              </a:rPr>
              <a:t>Verankerung der </a:t>
            </a:r>
            <a:r>
              <a:rPr lang="de-DE" sz="2000" b="1" dirty="0" smtClean="0">
                <a:cs typeface="Arial"/>
              </a:rPr>
              <a:t>Empfehlungen</a:t>
            </a:r>
            <a:endParaRPr lang="de-DE" sz="2000" b="1" dirty="0"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300582" y="1640600"/>
            <a:ext cx="1316053" cy="46166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 smtClean="0"/>
              <a:t>BMU/UBA (2019)</a:t>
            </a:r>
            <a:endParaRPr lang="de-DE" sz="1200" dirty="0" smtClean="0">
              <a:latin typeface="Arial"/>
              <a:cs typeface="Arial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93289" y="4336530"/>
            <a:ext cx="8471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480"/>
              </a:spcBef>
              <a:buClr>
                <a:schemeClr val="accent6"/>
              </a:buClr>
              <a:buSzPct val="130000"/>
              <a:buFont typeface="Lucida Grande"/>
              <a:buChar char="■"/>
            </a:pPr>
            <a:r>
              <a:rPr lang="de-DE" sz="2000" b="1" dirty="0" smtClean="0">
                <a:cs typeface="Arial"/>
              </a:rPr>
              <a:t>Geplante Umsetzung von Maßnahmen</a:t>
            </a:r>
            <a:endParaRPr lang="de-DE" sz="2000" b="1" dirty="0"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892"/>
            <a:ext cx="9144000" cy="117254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841334" y="6162711"/>
            <a:ext cx="1461332" cy="276999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de-DE" sz="1200" dirty="0" smtClean="0"/>
              <a:t>BMU/UBA (2019)</a:t>
            </a:r>
            <a:endParaRPr lang="de-DE" sz="1200" dirty="0" smtClean="0">
              <a:latin typeface="Arial"/>
              <a:cs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9" y="1461106"/>
            <a:ext cx="8215649" cy="25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39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IWW Master Inhalt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B2DE5CA3-7534-4B3D-9DC9-5FB21CB7BFC5}"/>
    </a:ext>
  </a:extLst>
</a:theme>
</file>

<file path=ppt/theme/theme10.xml><?xml version="1.0" encoding="utf-8"?>
<a:theme xmlns:a="http://schemas.openxmlformats.org/drawingml/2006/main" name="3_IWW Master Inhalt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7C928226-D7C3-416B-847F-EFC143805C6C}"/>
    </a:ext>
  </a:extLst>
</a:theme>
</file>

<file path=ppt/theme/theme11.xml><?xml version="1.0" encoding="utf-8"?>
<a:theme xmlns:a="http://schemas.openxmlformats.org/drawingml/2006/main" name="4_IWW Master Inhalt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515A5A99-31F4-42DA-B263-C7EE10CA31B8}"/>
    </a:ext>
  </a:extLst>
</a:theme>
</file>

<file path=ppt/theme/theme1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WW_deutsch5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cap="flat">
          <a:noFill/>
          <a:prstDash val="sysDot"/>
        </a:ln>
        <a:effectLst/>
        <a:extLst>
          <a:ext uri="{C572A759-6A51-4108-AA02-DFA0A04FC94B}">
            <ma14:wrappingTextBoxFlag xmlns="" xmlns:ma14="http://schemas.microsoft.com/office/mac/drawingml/2011/main" val="1"/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C9D62D6B-A424-4777-8CEA-2FDDF16C1108}"/>
    </a:ext>
  </a:extLst>
</a:theme>
</file>

<file path=ppt/theme/theme3.xml><?xml version="1.0" encoding="utf-8"?>
<a:theme xmlns:a="http://schemas.openxmlformats.org/drawingml/2006/main" name="11_IWW Master Abschluss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D00DDAEC-0795-49F0-AE7C-3853C8AC0104}"/>
    </a:ext>
  </a:extLst>
</a:theme>
</file>

<file path=ppt/theme/theme4.xml><?xml version="1.0" encoding="utf-8"?>
<a:theme xmlns:a="http://schemas.openxmlformats.org/drawingml/2006/main" name="12_IWW Master Abschluss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62F0A8C6-ACF4-4C22-AF40-55C1B4DEC8AF}"/>
    </a:ext>
  </a:extLst>
</a:theme>
</file>

<file path=ppt/theme/theme5.xml><?xml version="1.0" encoding="utf-8"?>
<a:theme xmlns:a="http://schemas.openxmlformats.org/drawingml/2006/main" name="13_IWW Master Abschluss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46EDDE33-40D2-4DD7-B9E4-348C625384CC}"/>
    </a:ext>
  </a:extLst>
</a:theme>
</file>

<file path=ppt/theme/theme6.xml><?xml version="1.0" encoding="utf-8"?>
<a:theme xmlns:a="http://schemas.openxmlformats.org/drawingml/2006/main" name="14_IWW Master Abschluss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A8771F36-AFE3-480E-8A9B-60AAFB615ED3}"/>
    </a:ext>
  </a:extLst>
</a:theme>
</file>

<file path=ppt/theme/theme7.xml><?xml version="1.0" encoding="utf-8"?>
<a:theme xmlns:a="http://schemas.openxmlformats.org/drawingml/2006/main" name="15_IWW Master Abschluss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3294FC7D-AB64-4D5E-AD3B-07304E93C9AF}"/>
    </a:ext>
  </a:extLst>
</a:theme>
</file>

<file path=ppt/theme/theme8.xml><?xml version="1.0" encoding="utf-8"?>
<a:theme xmlns:a="http://schemas.openxmlformats.org/drawingml/2006/main" name="1_IWW Master Inhalt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BC29CAD9-AA53-462B-BF70-F4D97644148A}"/>
    </a:ext>
  </a:extLst>
</a:theme>
</file>

<file path=ppt/theme/theme9.xml><?xml version="1.0" encoding="utf-8"?>
<a:theme xmlns:a="http://schemas.openxmlformats.org/drawingml/2006/main" name="2_IWW Master Inhalt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7957D5AC-84EE-49D5-AE78-2F8DC2E4D2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2019_IWW-Praesentation deutsch</Template>
  <TotalTime>0</TotalTime>
  <Words>446</Words>
  <Application>Microsoft Office PowerPoint</Application>
  <PresentationFormat>Bildschirmpräsentation (4:3)</PresentationFormat>
  <Paragraphs>115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11</vt:i4>
      </vt:variant>
      <vt:variant>
        <vt:lpstr>Folientitel</vt:lpstr>
      </vt:variant>
      <vt:variant>
        <vt:i4>17</vt:i4>
      </vt:variant>
    </vt:vector>
  </HeadingPairs>
  <TitlesOfParts>
    <vt:vector size="34" baseType="lpstr">
      <vt:lpstr>ＭＳ Ｐゴシック</vt:lpstr>
      <vt:lpstr>Arial</vt:lpstr>
      <vt:lpstr>Calibri</vt:lpstr>
      <vt:lpstr>Georgia</vt:lpstr>
      <vt:lpstr>Lucida Grande</vt:lpstr>
      <vt:lpstr>Wingdings</vt:lpstr>
      <vt:lpstr>IWW Master Inhalt</vt:lpstr>
      <vt:lpstr>1_IWW_deutsch5</vt:lpstr>
      <vt:lpstr>11_IWW Master Abschluss</vt:lpstr>
      <vt:lpstr>12_IWW Master Abschluss</vt:lpstr>
      <vt:lpstr>13_IWW Master Abschluss</vt:lpstr>
      <vt:lpstr>14_IWW Master Abschluss</vt:lpstr>
      <vt:lpstr>15_IWW Master Abschluss</vt:lpstr>
      <vt:lpstr>1_IWW Master Inhalt</vt:lpstr>
      <vt:lpstr>2_IWW Master Inhalt</vt:lpstr>
      <vt:lpstr>3_IWW Master Inhalt</vt:lpstr>
      <vt:lpstr>4_IWW Master Inhalt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Nahrstedt</dc:creator>
  <cp:lastModifiedBy>Tim aus der Beek</cp:lastModifiedBy>
  <cp:revision>69</cp:revision>
  <cp:lastPrinted>2019-02-19T08:08:14Z</cp:lastPrinted>
  <dcterms:created xsi:type="dcterms:W3CDTF">2019-09-29T10:46:52Z</dcterms:created>
  <dcterms:modified xsi:type="dcterms:W3CDTF">2019-09-30T21:08:37Z</dcterms:modified>
</cp:coreProperties>
</file>