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3.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4.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omments/comment5.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541" r:id="rId2"/>
    <p:sldId id="542" r:id="rId3"/>
    <p:sldId id="550" r:id="rId4"/>
    <p:sldId id="548" r:id="rId5"/>
    <p:sldId id="545" r:id="rId6"/>
    <p:sldId id="549" r:id="rId7"/>
    <p:sldId id="564" r:id="rId8"/>
    <p:sldId id="562" r:id="rId9"/>
    <p:sldId id="565" r:id="rId10"/>
    <p:sldId id="557" r:id="rId11"/>
    <p:sldId id="560" r:id="rId12"/>
    <p:sldId id="554" r:id="rId13"/>
    <p:sldId id="546" r:id="rId14"/>
    <p:sldId id="563" r:id="rId15"/>
    <p:sldId id="561" r:id="rId16"/>
    <p:sldId id="566" r:id="rId17"/>
    <p:sldId id="544" r:id="rId18"/>
    <p:sldId id="559" r:id="rId19"/>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Marie Reckinger" initials="AR" lastIdx="1" clrIdx="0">
    <p:extLst>
      <p:ext uri="{19B8F6BF-5375-455C-9EA6-DF929625EA0E}">
        <p15:presenceInfo xmlns:p15="http://schemas.microsoft.com/office/powerpoint/2012/main" userId="Anne-Marie Reckinger" providerId="None"/>
      </p:ext>
    </p:extLst>
  </p:cmAuthor>
  <p:cmAuthor id="2" name="Luc Zwank" initials="LZ" lastIdx="6" clrIdx="1">
    <p:extLst>
      <p:ext uri="{19B8F6BF-5375-455C-9EA6-DF929625EA0E}">
        <p15:presenceInfo xmlns:p15="http://schemas.microsoft.com/office/powerpoint/2012/main" userId="Luc Zwank" providerId="None"/>
      </p:ext>
    </p:extLst>
  </p:cmAuthor>
  <p:cmAuthor id="3" name="Danièle Mousel" initials="DM" lastIdx="3" clrIdx="2">
    <p:extLst>
      <p:ext uri="{19B8F6BF-5375-455C-9EA6-DF929625EA0E}">
        <p15:presenceInfo xmlns:p15="http://schemas.microsoft.com/office/powerpoint/2012/main" userId="Danièle Mous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EFFF"/>
    <a:srgbClr val="0099CC"/>
    <a:srgbClr val="66CCFF"/>
    <a:srgbClr val="00CCFF"/>
    <a:srgbClr val="FFE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0581" autoAdjust="0"/>
  </p:normalViewPr>
  <p:slideViewPr>
    <p:cSldViewPr>
      <p:cViewPr varScale="1">
        <p:scale>
          <a:sx n="70" d="100"/>
          <a:sy n="70" d="100"/>
        </p:scale>
        <p:origin x="960" y="60"/>
      </p:cViewPr>
      <p:guideLst>
        <p:guide orient="horz" pos="2160"/>
        <p:guide pos="2880"/>
      </p:guideLst>
    </p:cSldViewPr>
  </p:slideViewPr>
  <p:notesTextViewPr>
    <p:cViewPr>
      <p:scale>
        <a:sx n="3" d="2"/>
        <a:sy n="3" d="2"/>
      </p:scale>
      <p:origin x="0" y="0"/>
    </p:cViewPr>
  </p:notesTextViewPr>
  <p:notesViewPr>
    <p:cSldViewPr>
      <p:cViewPr varScale="1">
        <p:scale>
          <a:sx n="117" d="100"/>
          <a:sy n="117" d="100"/>
        </p:scale>
        <p:origin x="-2400" y="-108"/>
      </p:cViewPr>
      <p:guideLst>
        <p:guide orient="horz" pos="3127"/>
        <p:guide pos="2141"/>
      </p:guideLst>
    </p:cSldViewPr>
  </p:notesViewPr>
  <p:gridSpacing cx="180000" cy="18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lb-LU"/>
              <a:t>Number of quantifications of the antibiotics on the Watch List and maximum measured concentration</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b-LU"/>
        </a:p>
      </c:txPr>
    </c:title>
    <c:autoTitleDeleted val="0"/>
    <c:plotArea>
      <c:layout>
        <c:manualLayout>
          <c:layoutTarget val="inner"/>
          <c:xMode val="edge"/>
          <c:yMode val="edge"/>
          <c:x val="8.6278413653980687E-2"/>
          <c:y val="0.11982340522652062"/>
          <c:w val="0.8091865634463089"/>
          <c:h val="0.54081388603598468"/>
        </c:manualLayout>
      </c:layout>
      <c:barChart>
        <c:barDir val="col"/>
        <c:grouping val="stacked"/>
        <c:varyColors val="0"/>
        <c:ser>
          <c:idx val="1"/>
          <c:order val="0"/>
          <c:tx>
            <c:strRef>
              <c:f>'[Chart in Microsoft Word]both (2)'!$E$1</c:f>
              <c:strCache>
                <c:ptCount val="1"/>
                <c:pt idx="0">
                  <c:v>quantified samples</c:v>
                </c:pt>
              </c:strCache>
            </c:strRef>
          </c:tx>
          <c:spPr>
            <a:solidFill>
              <a:srgbClr val="C1EFFF"/>
            </a:solidFill>
            <a:ln>
              <a:solidFill>
                <a:schemeClr val="tx1"/>
              </a:solidFill>
            </a:ln>
            <a:effectLst/>
          </c:spPr>
          <c:invertIfNegative val="0"/>
          <c:cat>
            <c:multiLvlStrRef>
              <c:f>'[Chart in Microsoft Word]both (2)'!$C$2:$D$21</c:f>
              <c:multiLvlStrCache>
                <c:ptCount val="20"/>
                <c:lvl>
                  <c:pt idx="0">
                    <c:v>Alzette</c:v>
                  </c:pt>
                  <c:pt idx="1">
                    <c:v>Sûre</c:v>
                  </c:pt>
                  <c:pt idx="2">
                    <c:v>Alzette</c:v>
                  </c:pt>
                  <c:pt idx="3">
                    <c:v>Sûre</c:v>
                  </c:pt>
                  <c:pt idx="4">
                    <c:v>Alzette</c:v>
                  </c:pt>
                  <c:pt idx="5">
                    <c:v>Sûre</c:v>
                  </c:pt>
                  <c:pt idx="6">
                    <c:v>Alzette</c:v>
                  </c:pt>
                  <c:pt idx="7">
                    <c:v>Sûre</c:v>
                  </c:pt>
                  <c:pt idx="8">
                    <c:v>Alzette</c:v>
                  </c:pt>
                  <c:pt idx="9">
                    <c:v>Sûre</c:v>
                  </c:pt>
                  <c:pt idx="10">
                    <c:v>Alzette</c:v>
                  </c:pt>
                  <c:pt idx="11">
                    <c:v>Sûre</c:v>
                  </c:pt>
                  <c:pt idx="12">
                    <c:v>Alzette</c:v>
                  </c:pt>
                  <c:pt idx="13">
                    <c:v>Sûre</c:v>
                  </c:pt>
                  <c:pt idx="14">
                    <c:v>Alzette</c:v>
                  </c:pt>
                  <c:pt idx="15">
                    <c:v>Sûre</c:v>
                  </c:pt>
                  <c:pt idx="16">
                    <c:v>Alzette</c:v>
                  </c:pt>
                  <c:pt idx="17">
                    <c:v>Sûre</c:v>
                  </c:pt>
                  <c:pt idx="18">
                    <c:v>Alzette</c:v>
                  </c:pt>
                  <c:pt idx="19">
                    <c:v>Sûre</c:v>
                  </c:pt>
                </c:lvl>
                <c:lvl>
                  <c:pt idx="0">
                    <c:v>AMX
(LOQ = 0.02  [µg/L])</c:v>
                  </c:pt>
                  <c:pt idx="2">
                    <c:v>AMX
(LOQ = 0.05  [µg/L])</c:v>
                  </c:pt>
                  <c:pt idx="4">
                    <c:v>AZI
(LOQ = 0.005  [µg/L])</c:v>
                  </c:pt>
                  <c:pt idx="6">
                    <c:v>AZI
(LOQ = 0.05  [µg/L])</c:v>
                  </c:pt>
                  <c:pt idx="8">
                    <c:v>CIP
(LOQ = 0.03  [µg/L])</c:v>
                  </c:pt>
                  <c:pt idx="10">
                    <c:v>CIP
(LOQ = 0.05  [µg/L])</c:v>
                  </c:pt>
                  <c:pt idx="12">
                    <c:v>CLA
(LOQ = 0.005  [µg/L])</c:v>
                  </c:pt>
                  <c:pt idx="14">
                    <c:v>CLA
(LOQ = 0.05  [µg/L])</c:v>
                  </c:pt>
                  <c:pt idx="16">
                    <c:v>ERY
(LOQ = 0.002  [µg/L])</c:v>
                  </c:pt>
                  <c:pt idx="18">
                    <c:v>ERY
(LOQ = 0.06  [µg/L])</c:v>
                  </c:pt>
                </c:lvl>
              </c:multiLvlStrCache>
            </c:multiLvlStrRef>
          </c:cat>
          <c:val>
            <c:numRef>
              <c:f>'[Chart in Microsoft Word]both (2)'!$E$2:$E$21</c:f>
              <c:numCache>
                <c:formatCode>General</c:formatCode>
                <c:ptCount val="20"/>
                <c:pt idx="0">
                  <c:v>1</c:v>
                </c:pt>
                <c:pt idx="1">
                  <c:v>0</c:v>
                </c:pt>
                <c:pt idx="2">
                  <c:v>0</c:v>
                </c:pt>
                <c:pt idx="3">
                  <c:v>0</c:v>
                </c:pt>
                <c:pt idx="4">
                  <c:v>2</c:v>
                </c:pt>
                <c:pt idx="5">
                  <c:v>2</c:v>
                </c:pt>
                <c:pt idx="6">
                  <c:v>2</c:v>
                </c:pt>
                <c:pt idx="7">
                  <c:v>0</c:v>
                </c:pt>
                <c:pt idx="8">
                  <c:v>0</c:v>
                </c:pt>
                <c:pt idx="9">
                  <c:v>0</c:v>
                </c:pt>
                <c:pt idx="10">
                  <c:v>0</c:v>
                </c:pt>
                <c:pt idx="11">
                  <c:v>0</c:v>
                </c:pt>
                <c:pt idx="12">
                  <c:v>2</c:v>
                </c:pt>
                <c:pt idx="13">
                  <c:v>2</c:v>
                </c:pt>
                <c:pt idx="14">
                  <c:v>4</c:v>
                </c:pt>
                <c:pt idx="15">
                  <c:v>0</c:v>
                </c:pt>
                <c:pt idx="16">
                  <c:v>2</c:v>
                </c:pt>
                <c:pt idx="17">
                  <c:v>1</c:v>
                </c:pt>
                <c:pt idx="18">
                  <c:v>0</c:v>
                </c:pt>
                <c:pt idx="19">
                  <c:v>0</c:v>
                </c:pt>
              </c:numCache>
            </c:numRef>
          </c:val>
          <c:extLst>
            <c:ext xmlns:c16="http://schemas.microsoft.com/office/drawing/2014/chart" uri="{C3380CC4-5D6E-409C-BE32-E72D297353CC}">
              <c16:uniqueId val="{00000000-A1DB-4F54-9932-81F1E254F616}"/>
            </c:ext>
          </c:extLst>
        </c:ser>
        <c:ser>
          <c:idx val="0"/>
          <c:order val="1"/>
          <c:tx>
            <c:strRef>
              <c:f>'[Chart in Microsoft Word]both (2)'!$G$1</c:f>
              <c:strCache>
                <c:ptCount val="1"/>
                <c:pt idx="0">
                  <c:v>samples taken</c:v>
                </c:pt>
              </c:strCache>
            </c:strRef>
          </c:tx>
          <c:spPr>
            <a:solidFill>
              <a:srgbClr val="BBE0E3">
                <a:lumMod val="50000"/>
              </a:srgbClr>
            </a:solidFill>
            <a:ln>
              <a:solidFill>
                <a:schemeClr val="tx1"/>
              </a:solidFill>
            </a:ln>
            <a:effectLst/>
          </c:spPr>
          <c:invertIfNegative val="0"/>
          <c:dPt>
            <c:idx val="0"/>
            <c:invertIfNegative val="0"/>
            <c:bubble3D val="0"/>
            <c:extLst>
              <c:ext xmlns:c16="http://schemas.microsoft.com/office/drawing/2014/chart" uri="{C3380CC4-5D6E-409C-BE32-E72D297353CC}">
                <c16:uniqueId val="{00000001-A1DB-4F54-9932-81F1E254F616}"/>
              </c:ext>
            </c:extLst>
          </c:dPt>
          <c:dPt>
            <c:idx val="1"/>
            <c:invertIfNegative val="0"/>
            <c:bubble3D val="0"/>
            <c:extLst>
              <c:ext xmlns:c16="http://schemas.microsoft.com/office/drawing/2014/chart" uri="{C3380CC4-5D6E-409C-BE32-E72D297353CC}">
                <c16:uniqueId val="{00000002-A1DB-4F54-9932-81F1E254F616}"/>
              </c:ext>
            </c:extLst>
          </c:dPt>
          <c:dPt>
            <c:idx val="2"/>
            <c:invertIfNegative val="0"/>
            <c:bubble3D val="0"/>
            <c:extLst>
              <c:ext xmlns:c16="http://schemas.microsoft.com/office/drawing/2014/chart" uri="{C3380CC4-5D6E-409C-BE32-E72D297353CC}">
                <c16:uniqueId val="{00000003-A1DB-4F54-9932-81F1E254F616}"/>
              </c:ext>
            </c:extLst>
          </c:dPt>
          <c:dPt>
            <c:idx val="4"/>
            <c:invertIfNegative val="0"/>
            <c:bubble3D val="0"/>
            <c:extLst>
              <c:ext xmlns:c16="http://schemas.microsoft.com/office/drawing/2014/chart" uri="{C3380CC4-5D6E-409C-BE32-E72D297353CC}">
                <c16:uniqueId val="{00000004-A1DB-4F54-9932-81F1E254F616}"/>
              </c:ext>
            </c:extLst>
          </c:dPt>
          <c:dPt>
            <c:idx val="5"/>
            <c:invertIfNegative val="0"/>
            <c:bubble3D val="0"/>
            <c:extLst>
              <c:ext xmlns:c16="http://schemas.microsoft.com/office/drawing/2014/chart" uri="{C3380CC4-5D6E-409C-BE32-E72D297353CC}">
                <c16:uniqueId val="{00000005-A1DB-4F54-9932-81F1E254F616}"/>
              </c:ext>
            </c:extLst>
          </c:dPt>
          <c:dPt>
            <c:idx val="6"/>
            <c:invertIfNegative val="0"/>
            <c:bubble3D val="0"/>
            <c:extLst>
              <c:ext xmlns:c16="http://schemas.microsoft.com/office/drawing/2014/chart" uri="{C3380CC4-5D6E-409C-BE32-E72D297353CC}">
                <c16:uniqueId val="{00000006-A1DB-4F54-9932-81F1E254F616}"/>
              </c:ext>
            </c:extLst>
          </c:dPt>
          <c:dPt>
            <c:idx val="8"/>
            <c:invertIfNegative val="0"/>
            <c:bubble3D val="0"/>
            <c:extLst>
              <c:ext xmlns:c16="http://schemas.microsoft.com/office/drawing/2014/chart" uri="{C3380CC4-5D6E-409C-BE32-E72D297353CC}">
                <c16:uniqueId val="{00000007-A1DB-4F54-9932-81F1E254F616}"/>
              </c:ext>
            </c:extLst>
          </c:dPt>
          <c:cat>
            <c:multiLvlStrRef>
              <c:f>'[Chart in Microsoft Word]both (2)'!$C$2:$D$21</c:f>
              <c:multiLvlStrCache>
                <c:ptCount val="20"/>
                <c:lvl>
                  <c:pt idx="0">
                    <c:v>Alzette</c:v>
                  </c:pt>
                  <c:pt idx="1">
                    <c:v>Sûre</c:v>
                  </c:pt>
                  <c:pt idx="2">
                    <c:v>Alzette</c:v>
                  </c:pt>
                  <c:pt idx="3">
                    <c:v>Sûre</c:v>
                  </c:pt>
                  <c:pt idx="4">
                    <c:v>Alzette</c:v>
                  </c:pt>
                  <c:pt idx="5">
                    <c:v>Sûre</c:v>
                  </c:pt>
                  <c:pt idx="6">
                    <c:v>Alzette</c:v>
                  </c:pt>
                  <c:pt idx="7">
                    <c:v>Sûre</c:v>
                  </c:pt>
                  <c:pt idx="8">
                    <c:v>Alzette</c:v>
                  </c:pt>
                  <c:pt idx="9">
                    <c:v>Sûre</c:v>
                  </c:pt>
                  <c:pt idx="10">
                    <c:v>Alzette</c:v>
                  </c:pt>
                  <c:pt idx="11">
                    <c:v>Sûre</c:v>
                  </c:pt>
                  <c:pt idx="12">
                    <c:v>Alzette</c:v>
                  </c:pt>
                  <c:pt idx="13">
                    <c:v>Sûre</c:v>
                  </c:pt>
                  <c:pt idx="14">
                    <c:v>Alzette</c:v>
                  </c:pt>
                  <c:pt idx="15">
                    <c:v>Sûre</c:v>
                  </c:pt>
                  <c:pt idx="16">
                    <c:v>Alzette</c:v>
                  </c:pt>
                  <c:pt idx="17">
                    <c:v>Sûre</c:v>
                  </c:pt>
                  <c:pt idx="18">
                    <c:v>Alzette</c:v>
                  </c:pt>
                  <c:pt idx="19">
                    <c:v>Sûre</c:v>
                  </c:pt>
                </c:lvl>
                <c:lvl>
                  <c:pt idx="0">
                    <c:v>AMX
(LOQ = 0.02  [µg/L])</c:v>
                  </c:pt>
                  <c:pt idx="2">
                    <c:v>AMX
(LOQ = 0.05  [µg/L])</c:v>
                  </c:pt>
                  <c:pt idx="4">
                    <c:v>AZI
(LOQ = 0.005  [µg/L])</c:v>
                  </c:pt>
                  <c:pt idx="6">
                    <c:v>AZI
(LOQ = 0.05  [µg/L])</c:v>
                  </c:pt>
                  <c:pt idx="8">
                    <c:v>CIP
(LOQ = 0.03  [µg/L])</c:v>
                  </c:pt>
                  <c:pt idx="10">
                    <c:v>CIP
(LOQ = 0.05  [µg/L])</c:v>
                  </c:pt>
                  <c:pt idx="12">
                    <c:v>CLA
(LOQ = 0.005  [µg/L])</c:v>
                  </c:pt>
                  <c:pt idx="14">
                    <c:v>CLA
(LOQ = 0.05  [µg/L])</c:v>
                  </c:pt>
                  <c:pt idx="16">
                    <c:v>ERY
(LOQ = 0.002  [µg/L])</c:v>
                  </c:pt>
                  <c:pt idx="18">
                    <c:v>ERY
(LOQ = 0.06  [µg/L])</c:v>
                  </c:pt>
                </c:lvl>
              </c:multiLvlStrCache>
            </c:multiLvlStrRef>
          </c:cat>
          <c:val>
            <c:numRef>
              <c:f>'[Chart in Microsoft Word]both (2)'!$G$2:$G$21</c:f>
              <c:numCache>
                <c:formatCode>General</c:formatCode>
                <c:ptCount val="20"/>
                <c:pt idx="0">
                  <c:v>1</c:v>
                </c:pt>
                <c:pt idx="1">
                  <c:v>1</c:v>
                </c:pt>
                <c:pt idx="2">
                  <c:v>1</c:v>
                </c:pt>
                <c:pt idx="3">
                  <c:v>1</c:v>
                </c:pt>
                <c:pt idx="4">
                  <c:v>0</c:v>
                </c:pt>
                <c:pt idx="5">
                  <c:v>0</c:v>
                </c:pt>
                <c:pt idx="6">
                  <c:v>4</c:v>
                </c:pt>
                <c:pt idx="7">
                  <c:v>6</c:v>
                </c:pt>
                <c:pt idx="8">
                  <c:v>1</c:v>
                </c:pt>
                <c:pt idx="9">
                  <c:v>1</c:v>
                </c:pt>
                <c:pt idx="10">
                  <c:v>1</c:v>
                </c:pt>
                <c:pt idx="11">
                  <c:v>1</c:v>
                </c:pt>
                <c:pt idx="12">
                  <c:v>0</c:v>
                </c:pt>
                <c:pt idx="13">
                  <c:v>0</c:v>
                </c:pt>
                <c:pt idx="14">
                  <c:v>2</c:v>
                </c:pt>
                <c:pt idx="15">
                  <c:v>6</c:v>
                </c:pt>
                <c:pt idx="16">
                  <c:v>0</c:v>
                </c:pt>
                <c:pt idx="17">
                  <c:v>1</c:v>
                </c:pt>
                <c:pt idx="18">
                  <c:v>6</c:v>
                </c:pt>
                <c:pt idx="19">
                  <c:v>6</c:v>
                </c:pt>
              </c:numCache>
            </c:numRef>
          </c:val>
          <c:extLst>
            <c:ext xmlns:c16="http://schemas.microsoft.com/office/drawing/2014/chart" uri="{C3380CC4-5D6E-409C-BE32-E72D297353CC}">
              <c16:uniqueId val="{00000008-A1DB-4F54-9932-81F1E254F616}"/>
            </c:ext>
          </c:extLst>
        </c:ser>
        <c:dLbls>
          <c:showLegendKey val="0"/>
          <c:showVal val="0"/>
          <c:showCatName val="0"/>
          <c:showSerName val="0"/>
          <c:showPercent val="0"/>
          <c:showBubbleSize val="0"/>
        </c:dLbls>
        <c:gapWidth val="150"/>
        <c:overlap val="100"/>
        <c:axId val="384295016"/>
        <c:axId val="384292392"/>
      </c:barChart>
      <c:lineChart>
        <c:grouping val="stacked"/>
        <c:varyColors val="0"/>
        <c:ser>
          <c:idx val="3"/>
          <c:order val="2"/>
          <c:tx>
            <c:strRef>
              <c:f>'[Chart in Microsoft Word]both (2)'!$H$1</c:f>
              <c:strCache>
                <c:ptCount val="1"/>
                <c:pt idx="0">
                  <c:v>maximum concentration  [µg/L]</c:v>
                </c:pt>
              </c:strCache>
            </c:strRef>
          </c:tx>
          <c:spPr>
            <a:ln w="25400" cap="rnd">
              <a:noFill/>
              <a:round/>
            </a:ln>
            <a:effectLst/>
          </c:spPr>
          <c:marker>
            <c:symbol val="triangle"/>
            <c:size val="6"/>
            <c:spPr>
              <a:solidFill>
                <a:srgbClr val="808080"/>
              </a:solidFill>
              <a:ln w="9525">
                <a:solidFill>
                  <a:schemeClr val="tx1"/>
                </a:solidFill>
              </a:ln>
              <a:effectLst/>
            </c:spPr>
          </c:marker>
          <c:dPt>
            <c:idx val="1"/>
            <c:marker>
              <c:symbol val="none"/>
            </c:marker>
            <c:bubble3D val="0"/>
            <c:extLst>
              <c:ext xmlns:c16="http://schemas.microsoft.com/office/drawing/2014/chart" uri="{C3380CC4-5D6E-409C-BE32-E72D297353CC}">
                <c16:uniqueId val="{00000009-A1DB-4F54-9932-81F1E254F616}"/>
              </c:ext>
            </c:extLst>
          </c:dPt>
          <c:dPt>
            <c:idx val="2"/>
            <c:marker>
              <c:symbol val="none"/>
            </c:marker>
            <c:bubble3D val="0"/>
            <c:extLst>
              <c:ext xmlns:c16="http://schemas.microsoft.com/office/drawing/2014/chart" uri="{C3380CC4-5D6E-409C-BE32-E72D297353CC}">
                <c16:uniqueId val="{0000000A-A1DB-4F54-9932-81F1E254F616}"/>
              </c:ext>
            </c:extLst>
          </c:dPt>
          <c:dPt>
            <c:idx val="3"/>
            <c:marker>
              <c:symbol val="none"/>
            </c:marker>
            <c:bubble3D val="0"/>
            <c:extLst>
              <c:ext xmlns:c16="http://schemas.microsoft.com/office/drawing/2014/chart" uri="{C3380CC4-5D6E-409C-BE32-E72D297353CC}">
                <c16:uniqueId val="{0000000B-A1DB-4F54-9932-81F1E254F616}"/>
              </c:ext>
            </c:extLst>
          </c:dPt>
          <c:dPt>
            <c:idx val="7"/>
            <c:marker>
              <c:symbol val="none"/>
            </c:marker>
            <c:bubble3D val="0"/>
            <c:extLst>
              <c:ext xmlns:c16="http://schemas.microsoft.com/office/drawing/2014/chart" uri="{C3380CC4-5D6E-409C-BE32-E72D297353CC}">
                <c16:uniqueId val="{0000000C-A1DB-4F54-9932-81F1E254F616}"/>
              </c:ext>
            </c:extLst>
          </c:dPt>
          <c:dPt>
            <c:idx val="8"/>
            <c:marker>
              <c:symbol val="none"/>
            </c:marker>
            <c:bubble3D val="0"/>
            <c:extLst>
              <c:ext xmlns:c16="http://schemas.microsoft.com/office/drawing/2014/chart" uri="{C3380CC4-5D6E-409C-BE32-E72D297353CC}">
                <c16:uniqueId val="{0000000D-A1DB-4F54-9932-81F1E254F616}"/>
              </c:ext>
            </c:extLst>
          </c:dPt>
          <c:dPt>
            <c:idx val="9"/>
            <c:marker>
              <c:symbol val="none"/>
            </c:marker>
            <c:bubble3D val="0"/>
            <c:extLst>
              <c:ext xmlns:c16="http://schemas.microsoft.com/office/drawing/2014/chart" uri="{C3380CC4-5D6E-409C-BE32-E72D297353CC}">
                <c16:uniqueId val="{0000000E-A1DB-4F54-9932-81F1E254F616}"/>
              </c:ext>
            </c:extLst>
          </c:dPt>
          <c:dPt>
            <c:idx val="10"/>
            <c:marker>
              <c:symbol val="none"/>
            </c:marker>
            <c:bubble3D val="0"/>
            <c:extLst>
              <c:ext xmlns:c16="http://schemas.microsoft.com/office/drawing/2014/chart" uri="{C3380CC4-5D6E-409C-BE32-E72D297353CC}">
                <c16:uniqueId val="{0000000F-A1DB-4F54-9932-81F1E254F616}"/>
              </c:ext>
            </c:extLst>
          </c:dPt>
          <c:dPt>
            <c:idx val="11"/>
            <c:marker>
              <c:symbol val="none"/>
            </c:marker>
            <c:bubble3D val="0"/>
            <c:extLst>
              <c:ext xmlns:c16="http://schemas.microsoft.com/office/drawing/2014/chart" uri="{C3380CC4-5D6E-409C-BE32-E72D297353CC}">
                <c16:uniqueId val="{00000010-A1DB-4F54-9932-81F1E254F616}"/>
              </c:ext>
            </c:extLst>
          </c:dPt>
          <c:dPt>
            <c:idx val="15"/>
            <c:marker>
              <c:symbol val="none"/>
            </c:marker>
            <c:bubble3D val="0"/>
            <c:extLst>
              <c:ext xmlns:c16="http://schemas.microsoft.com/office/drawing/2014/chart" uri="{C3380CC4-5D6E-409C-BE32-E72D297353CC}">
                <c16:uniqueId val="{00000011-A1DB-4F54-9932-81F1E254F616}"/>
              </c:ext>
            </c:extLst>
          </c:dPt>
          <c:dPt>
            <c:idx val="18"/>
            <c:marker>
              <c:symbol val="none"/>
            </c:marker>
            <c:bubble3D val="0"/>
            <c:extLst>
              <c:ext xmlns:c16="http://schemas.microsoft.com/office/drawing/2014/chart" uri="{C3380CC4-5D6E-409C-BE32-E72D297353CC}">
                <c16:uniqueId val="{00000012-A1DB-4F54-9932-81F1E254F616}"/>
              </c:ext>
            </c:extLst>
          </c:dPt>
          <c:dPt>
            <c:idx val="19"/>
            <c:marker>
              <c:symbol val="none"/>
            </c:marker>
            <c:bubble3D val="0"/>
            <c:extLst>
              <c:ext xmlns:c16="http://schemas.microsoft.com/office/drawing/2014/chart" uri="{C3380CC4-5D6E-409C-BE32-E72D297353CC}">
                <c16:uniqueId val="{00000013-A1DB-4F54-9932-81F1E254F616}"/>
              </c:ext>
            </c:extLst>
          </c:dPt>
          <c:cat>
            <c:strRef>
              <c:f>'[Chart in Microsoft Word]Sûre'!$A$2:$A$11</c:f>
              <c:strCache>
                <c:ptCount val="10"/>
                <c:pt idx="0">
                  <c:v>Amoxicillin</c:v>
                </c:pt>
                <c:pt idx="1">
                  <c:v>Amoxicillin</c:v>
                </c:pt>
                <c:pt idx="2">
                  <c:v>Azithromycin</c:v>
                </c:pt>
                <c:pt idx="3">
                  <c:v>Azithromycin</c:v>
                </c:pt>
                <c:pt idx="4">
                  <c:v>Ciprofloxacin</c:v>
                </c:pt>
                <c:pt idx="5">
                  <c:v>Ciprofloxacin</c:v>
                </c:pt>
                <c:pt idx="6">
                  <c:v>Clarithromycin</c:v>
                </c:pt>
                <c:pt idx="7">
                  <c:v>Clarithromycin</c:v>
                </c:pt>
                <c:pt idx="8">
                  <c:v>Erythromycin</c:v>
                </c:pt>
                <c:pt idx="9">
                  <c:v>Erythromycin</c:v>
                </c:pt>
              </c:strCache>
            </c:strRef>
          </c:cat>
          <c:val>
            <c:numRef>
              <c:f>'[Chart in Microsoft Word]both (2)'!$H$2:$H$21</c:f>
              <c:numCache>
                <c:formatCode>General</c:formatCode>
                <c:ptCount val="20"/>
                <c:pt idx="0">
                  <c:v>0.04</c:v>
                </c:pt>
                <c:pt idx="4">
                  <c:v>0.11</c:v>
                </c:pt>
                <c:pt idx="5">
                  <c:v>2.7E-2</c:v>
                </c:pt>
                <c:pt idx="6">
                  <c:v>0.21</c:v>
                </c:pt>
                <c:pt idx="12">
                  <c:v>0.11</c:v>
                </c:pt>
                <c:pt idx="13">
                  <c:v>8.0000000000000002E-3</c:v>
                </c:pt>
                <c:pt idx="14">
                  <c:v>0.28000000000000003</c:v>
                </c:pt>
                <c:pt idx="16">
                  <c:v>2.5000000000000001E-2</c:v>
                </c:pt>
                <c:pt idx="17">
                  <c:v>7.0000000000000001E-3</c:v>
                </c:pt>
              </c:numCache>
            </c:numRef>
          </c:val>
          <c:smooth val="0"/>
          <c:extLst>
            <c:ext xmlns:c16="http://schemas.microsoft.com/office/drawing/2014/chart" uri="{C3380CC4-5D6E-409C-BE32-E72D297353CC}">
              <c16:uniqueId val="{00000014-A1DB-4F54-9932-81F1E254F616}"/>
            </c:ext>
          </c:extLst>
        </c:ser>
        <c:dLbls>
          <c:showLegendKey val="0"/>
          <c:showVal val="0"/>
          <c:showCatName val="0"/>
          <c:showSerName val="0"/>
          <c:showPercent val="0"/>
          <c:showBubbleSize val="0"/>
        </c:dLbls>
        <c:marker val="1"/>
        <c:smooth val="0"/>
        <c:axId val="636737384"/>
        <c:axId val="636737712"/>
      </c:lineChart>
      <c:catAx>
        <c:axId val="384295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arrow" panose="020B0606020202030204" pitchFamily="34" charset="0"/>
                <a:ea typeface="+mn-ea"/>
                <a:cs typeface="Arial" panose="020B0604020202020204" pitchFamily="34" charset="0"/>
              </a:defRPr>
            </a:pPr>
            <a:endParaRPr lang="lb-LU"/>
          </a:p>
        </c:txPr>
        <c:crossAx val="384292392"/>
        <c:crosses val="autoZero"/>
        <c:auto val="1"/>
        <c:lblAlgn val="ctr"/>
        <c:lblOffset val="100"/>
        <c:noMultiLvlLbl val="0"/>
      </c:catAx>
      <c:valAx>
        <c:axId val="384292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lb-LU"/>
                  <a:t>Number of samples [-]</a:t>
                </a:r>
              </a:p>
            </c:rich>
          </c:tx>
          <c:layout>
            <c:manualLayout>
              <c:xMode val="edge"/>
              <c:yMode val="edge"/>
              <c:x val="1.807493609224858E-2"/>
              <c:y val="0.24754460040321047"/>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b-L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b-LU"/>
          </a:p>
        </c:txPr>
        <c:crossAx val="384295016"/>
        <c:crosses val="autoZero"/>
        <c:crossBetween val="between"/>
      </c:valAx>
      <c:valAx>
        <c:axId val="636737712"/>
        <c:scaling>
          <c:orientation val="minMax"/>
        </c:scaling>
        <c:delete val="0"/>
        <c:axPos val="r"/>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lb-LU"/>
                  <a:t>concentration  [µg/L]</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b-LU"/>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b-LU"/>
          </a:p>
        </c:txPr>
        <c:crossAx val="636737384"/>
        <c:crosses val="max"/>
        <c:crossBetween val="between"/>
      </c:valAx>
      <c:catAx>
        <c:axId val="636737384"/>
        <c:scaling>
          <c:orientation val="minMax"/>
        </c:scaling>
        <c:delete val="1"/>
        <c:axPos val="b"/>
        <c:numFmt formatCode="General" sourceLinked="1"/>
        <c:majorTickMark val="out"/>
        <c:minorTickMark val="none"/>
        <c:tickLblPos val="nextTo"/>
        <c:crossAx val="636737712"/>
        <c:crosses val="autoZero"/>
        <c:auto val="1"/>
        <c:lblAlgn val="ctr"/>
        <c:lblOffset val="100"/>
        <c:noMultiLvlLbl val="0"/>
      </c:catAx>
      <c:spPr>
        <a:noFill/>
        <a:ln>
          <a:noFill/>
        </a:ln>
        <a:effectLst/>
      </c:spPr>
    </c:plotArea>
    <c:legend>
      <c:legendPos val="b"/>
      <c:layout>
        <c:manualLayout>
          <c:xMode val="edge"/>
          <c:yMode val="edge"/>
          <c:x val="5.5534754366650327E-2"/>
          <c:y val="0.91290701434059884"/>
          <c:w val="0.86898792813761117"/>
          <c:h val="8.2064637442707741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b-LU"/>
        </a:p>
      </c:txPr>
    </c:legend>
    <c:plotVisOnly val="1"/>
    <c:dispBlanksAs val="gap"/>
    <c:showDLblsOverMax val="0"/>
  </c:chart>
  <c:spPr>
    <a:noFill/>
    <a:ln>
      <a:noFill/>
    </a:ln>
    <a:effectLst/>
  </c:spPr>
  <c:txPr>
    <a:bodyPr/>
    <a:lstStyle/>
    <a:p>
      <a:pPr>
        <a:defRPr sz="1050">
          <a:latin typeface="Arial" panose="020B0604020202020204" pitchFamily="34" charset="0"/>
          <a:cs typeface="Arial" panose="020B0604020202020204" pitchFamily="34" charset="0"/>
        </a:defRPr>
      </a:pPr>
      <a:endParaRPr lang="lb-L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2804895733885"/>
          <c:y val="5.9210629149976442E-2"/>
          <c:w val="0.82886531330317414"/>
          <c:h val="0.58085283997228565"/>
        </c:manualLayout>
      </c:layout>
      <c:barChart>
        <c:barDir val="col"/>
        <c:grouping val="clustered"/>
        <c:varyColors val="0"/>
        <c:ser>
          <c:idx val="0"/>
          <c:order val="0"/>
          <c:tx>
            <c:v>concentrations &gt; limite quantification</c:v>
          </c:tx>
          <c:spPr>
            <a:blipFill dpi="0" rotWithShape="0">
              <a:blip xmlns:r="http://schemas.openxmlformats.org/officeDocument/2006/relationships" r:embed="rId1"/>
              <a:srcRect/>
              <a:tile tx="0" ty="0" sx="100000" sy="100000" flip="none" algn="tl"/>
            </a:blipFill>
            <a:ln w="12700">
              <a:solidFill>
                <a:srgbClr val="000000"/>
              </a:solidFill>
              <a:prstDash val="solid"/>
            </a:ln>
          </c:spPr>
          <c:invertIfNegative val="0"/>
          <c:dPt>
            <c:idx val="5"/>
            <c:invertIfNegative val="0"/>
            <c:bubble3D val="0"/>
            <c:spPr>
              <a:solidFill>
                <a:srgbClr val="FF9900"/>
              </a:solidFill>
              <a:ln w="12700">
                <a:solidFill>
                  <a:srgbClr val="000000"/>
                </a:solidFill>
                <a:prstDash val="solid"/>
              </a:ln>
            </c:spPr>
            <c:extLst>
              <c:ext xmlns:c16="http://schemas.microsoft.com/office/drawing/2014/chart" uri="{C3380CC4-5D6E-409C-BE32-E72D297353CC}">
                <c16:uniqueId val="{00000001-E69B-4C14-8842-88E9296A9341}"/>
              </c:ext>
            </c:extLst>
          </c:dPt>
          <c:dPt>
            <c:idx val="6"/>
            <c:invertIfNegative val="0"/>
            <c:bubble3D val="0"/>
            <c:spPr>
              <a:solidFill>
                <a:srgbClr val="FF9900"/>
              </a:solidFill>
              <a:ln w="12700">
                <a:solidFill>
                  <a:srgbClr val="000000"/>
                </a:solidFill>
                <a:prstDash val="solid"/>
              </a:ln>
            </c:spPr>
            <c:extLst>
              <c:ext xmlns:c16="http://schemas.microsoft.com/office/drawing/2014/chart" uri="{C3380CC4-5D6E-409C-BE32-E72D297353CC}">
                <c16:uniqueId val="{00000003-E69B-4C14-8842-88E9296A9341}"/>
              </c:ext>
            </c:extLst>
          </c:dPt>
          <c:dPt>
            <c:idx val="8"/>
            <c:invertIfNegative val="0"/>
            <c:bubble3D val="0"/>
            <c:spPr>
              <a:solidFill>
                <a:srgbClr val="FF9900"/>
              </a:solidFill>
              <a:ln w="12700">
                <a:solidFill>
                  <a:srgbClr val="000000"/>
                </a:solidFill>
                <a:prstDash val="solid"/>
              </a:ln>
            </c:spPr>
            <c:extLst>
              <c:ext xmlns:c16="http://schemas.microsoft.com/office/drawing/2014/chart" uri="{C3380CC4-5D6E-409C-BE32-E72D297353CC}">
                <c16:uniqueId val="{00000005-E69B-4C14-8842-88E9296A9341}"/>
              </c:ext>
            </c:extLst>
          </c:dPt>
          <c:cat>
            <c:strRef>
              <c:f>'Jan''19 - Distribution'!$A$8:$A$15</c:f>
              <c:strCache>
                <c:ptCount val="8"/>
                <c:pt idx="0">
                  <c:v>* Metazachlor-ESA</c:v>
                </c:pt>
                <c:pt idx="1">
                  <c:v>Metolachlor-ESA</c:v>
                </c:pt>
                <c:pt idx="2">
                  <c:v>Déséthyl-atrazine </c:v>
                </c:pt>
                <c:pt idx="3">
                  <c:v>2,6-Dichlorobenzamide</c:v>
                </c:pt>
                <c:pt idx="4">
                  <c:v>Metazachlor-OXA</c:v>
                </c:pt>
                <c:pt idx="5">
                  <c:v>Bentazone</c:v>
                </c:pt>
                <c:pt idx="6">
                  <c:v>Glyphosat</c:v>
                </c:pt>
                <c:pt idx="7">
                  <c:v>Ampa</c:v>
                </c:pt>
              </c:strCache>
            </c:strRef>
          </c:cat>
          <c:val>
            <c:numRef>
              <c:f>'Jan''19 - Distribution'!$C$8:$C$15</c:f>
              <c:numCache>
                <c:formatCode>0.00</c:formatCode>
                <c:ptCount val="8"/>
                <c:pt idx="0">
                  <c:v>0.35922330097087379</c:v>
                </c:pt>
                <c:pt idx="1">
                  <c:v>0.38834951456310679</c:v>
                </c:pt>
                <c:pt idx="2">
                  <c:v>8.7378640776699032E-2</c:v>
                </c:pt>
                <c:pt idx="3">
                  <c:v>0.11650485436893204</c:v>
                </c:pt>
                <c:pt idx="4">
                  <c:v>0.1553398058252427</c:v>
                </c:pt>
                <c:pt idx="5">
                  <c:v>9.7087378640776691E-3</c:v>
                </c:pt>
                <c:pt idx="6">
                  <c:v>0</c:v>
                </c:pt>
                <c:pt idx="7">
                  <c:v>0</c:v>
                </c:pt>
              </c:numCache>
            </c:numRef>
          </c:val>
          <c:extLst>
            <c:ext xmlns:c16="http://schemas.microsoft.com/office/drawing/2014/chart" uri="{C3380CC4-5D6E-409C-BE32-E72D297353CC}">
              <c16:uniqueId val="{00000006-E69B-4C14-8842-88E9296A9341}"/>
            </c:ext>
          </c:extLst>
        </c:ser>
        <c:ser>
          <c:idx val="1"/>
          <c:order val="1"/>
          <c:tx>
            <c:v>concentrations &gt; limite potabilité</c:v>
          </c:tx>
          <c:spPr>
            <a:blipFill dpi="0" rotWithShape="0">
              <a:blip xmlns:r="http://schemas.openxmlformats.org/officeDocument/2006/relationships" r:embed="rId2"/>
              <a:srcRect/>
              <a:tile tx="0" ty="0" sx="100000" sy="100000" flip="none" algn="tl"/>
            </a:blipFill>
            <a:ln w="12700">
              <a:solidFill>
                <a:srgbClr val="000000"/>
              </a:solidFill>
              <a:prstDash val="solid"/>
            </a:ln>
          </c:spPr>
          <c:invertIfNegative val="0"/>
          <c:cat>
            <c:strRef>
              <c:f>'Jan''19 - Distribution'!$A$8:$A$15</c:f>
              <c:strCache>
                <c:ptCount val="8"/>
                <c:pt idx="0">
                  <c:v>* Metazachlor-ESA</c:v>
                </c:pt>
                <c:pt idx="1">
                  <c:v>Metolachlor-ESA</c:v>
                </c:pt>
                <c:pt idx="2">
                  <c:v>Déséthyl-atrazine </c:v>
                </c:pt>
                <c:pt idx="3">
                  <c:v>2,6-Dichlorobenzamide</c:v>
                </c:pt>
                <c:pt idx="4">
                  <c:v>Metazachlor-OXA</c:v>
                </c:pt>
                <c:pt idx="5">
                  <c:v>Bentazone</c:v>
                </c:pt>
                <c:pt idx="6">
                  <c:v>Glyphosat</c:v>
                </c:pt>
                <c:pt idx="7">
                  <c:v>Ampa</c:v>
                </c:pt>
              </c:strCache>
            </c:strRef>
          </c:cat>
          <c:val>
            <c:numRef>
              <c:f>'Jan''19 - Distribution'!$E$8:$E$15</c:f>
              <c:numCache>
                <c:formatCode>0.00</c:formatCode>
                <c:ptCount val="8"/>
                <c:pt idx="0">
                  <c:v>0.20388349514563106</c:v>
                </c:pt>
                <c:pt idx="1">
                  <c:v>0.10679611650485436</c:v>
                </c:pt>
                <c:pt idx="2">
                  <c:v>0</c:v>
                </c:pt>
                <c:pt idx="3">
                  <c:v>1.9417475728155338E-2</c:v>
                </c:pt>
                <c:pt idx="4">
                  <c:v>1.9417475728155338E-2</c:v>
                </c:pt>
                <c:pt idx="5">
                  <c:v>0</c:v>
                </c:pt>
                <c:pt idx="6">
                  <c:v>0</c:v>
                </c:pt>
                <c:pt idx="7">
                  <c:v>0</c:v>
                </c:pt>
              </c:numCache>
            </c:numRef>
          </c:val>
          <c:extLst>
            <c:ext xmlns:c16="http://schemas.microsoft.com/office/drawing/2014/chart" uri="{C3380CC4-5D6E-409C-BE32-E72D297353CC}">
              <c16:uniqueId val="{00000007-E69B-4C14-8842-88E9296A9341}"/>
            </c:ext>
          </c:extLst>
        </c:ser>
        <c:dLbls>
          <c:showLegendKey val="0"/>
          <c:showVal val="0"/>
          <c:showCatName val="0"/>
          <c:showSerName val="0"/>
          <c:showPercent val="0"/>
          <c:showBubbleSize val="0"/>
        </c:dLbls>
        <c:gapWidth val="150"/>
        <c:axId val="378676320"/>
        <c:axId val="1"/>
      </c:barChart>
      <c:catAx>
        <c:axId val="378676320"/>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075" b="0" i="0" u="none" strike="noStrike" baseline="0">
                <a:solidFill>
                  <a:srgbClr val="000000"/>
                </a:solidFill>
                <a:latin typeface="Arial"/>
                <a:ea typeface="Arial"/>
                <a:cs typeface="Arial"/>
              </a:defRPr>
            </a:pPr>
            <a:endParaRPr lang="lb-LU"/>
          </a:p>
        </c:txPr>
        <c:crossAx val="1"/>
        <c:crosses val="autoZero"/>
        <c:auto val="1"/>
        <c:lblAlgn val="ctr"/>
        <c:lblOffset val="100"/>
        <c:tickLblSkip val="1"/>
        <c:tickMarkSkip val="1"/>
        <c:noMultiLvlLbl val="0"/>
      </c:catAx>
      <c:valAx>
        <c:axId val="1"/>
        <c:scaling>
          <c:orientation val="minMax"/>
          <c:max val="1"/>
        </c:scaling>
        <c:delete val="0"/>
        <c:axPos val="l"/>
        <c:majorGridlines>
          <c:spPr>
            <a:ln w="317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lb-LU"/>
          </a:p>
        </c:txPr>
        <c:crossAx val="378676320"/>
        <c:crosses val="autoZero"/>
        <c:crossBetween val="between"/>
      </c:valAx>
      <c:spPr>
        <a:solidFill>
          <a:srgbClr val="FFFFFF"/>
        </a:solidFill>
        <a:ln w="12700">
          <a:solidFill>
            <a:srgbClr val="808080"/>
          </a:solidFill>
          <a:prstDash val="solid"/>
        </a:ln>
      </c:spPr>
    </c:plotArea>
    <c:legend>
      <c:legendPos val="r"/>
      <c:layout>
        <c:manualLayout>
          <c:xMode val="edge"/>
          <c:yMode val="edge"/>
          <c:x val="0.14509666543374969"/>
          <c:y val="0.15208373847379195"/>
          <c:w val="0.28985985053252528"/>
          <c:h val="0.11258040023803104"/>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lb-LU"/>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lb-LU"/>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9-09-26T09:57:35.125" idx="1">
    <p:pos x="10" y="10"/>
    <p:text>Deen Slide géing ech animéieren. Fir d'éicht den Deel Spurenstoffe, an dann den enneschten. Soss ass den Risiko ze grouss fir d'Leit ze verléieren.</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9-26T09:59:27.628" idx="2">
    <p:pos x="10" y="10"/>
    <p:text>Bei Trinl- an Abwasser géing ech dann och nach soen dass hei oft End-of pipe Léisungen kommen, bei GW an OW sin d'Usäz am Beräich vun der Reduktioun op der Source</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9-09-26T10:06:52.722" idx="3">
    <p:pos x="10" y="10"/>
    <p:text>Zum Stand am Ofwaaaser, kéint een evtl. d'FIG 5 aus dem Tom Gallé senger Publi eranhuelen, fir ze weisen dass Ofwasser duerchaus een Impakt kann hunn. (Publikatioun schécken ech dir nach per Mail)</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9-09-26T10:09:37.239" idx="4">
    <p:pos x="10" y="10"/>
    <p:text>Hei kann een nach een Slide aféieren mat Mesuren. Traitementsstatioun ass do den Usaz, mee dat féiert zu engem Konzentrat dat een muss lass ginn, an dann sinn mir rem an der Problematik OW. Een aaneren Usaz ass d?Uwendung vun Mesuren an den DWschutzzonen</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9-09-26T10:12:52.537" idx="5">
    <p:pos x="10" y="10"/>
    <p:text>Hei sollten mir nach eng Kéier den leschten Stand zu den Metaboliten (notamment Chloridazon) beim Brigitte nofroen. Ech géing dat net an d'Presentatioun huelen, mee mir riskéieren heizou eng Fro ze kréien. Ech géing nach ee generellen Punkt zu de Metaboliten bäisetzen (nom Motto, net all bekannt bei Zoulossung, Toxdaten kommen z.D. spéit oder sinn net komplett, Meschungstox ass net berücksichtegt,</p:text>
    <p:extLst>
      <p:ext uri="{C676402C-5697-4E1C-873F-D02D1690AC5C}">
        <p15:threadingInfo xmlns:p15="http://schemas.microsoft.com/office/powerpoint/2012/main" timeZoneBias="-120"/>
      </p:ext>
    </p:extLst>
  </p:cm>
  <p:cm authorId="3" dt="2019-09-30T16:58:39.609" idx="3">
    <p:pos x="10" y="123"/>
    <p:text>hunn dat fir GW an DW op F16 gemaach</p:text>
    <p:extLst>
      <p:ext uri="{C676402C-5697-4E1C-873F-D02D1690AC5C}">
        <p15:threadingInfo xmlns:p15="http://schemas.microsoft.com/office/powerpoint/2012/main" timeZoneBias="-120">
          <p15:parentCm authorId="2" idx="5"/>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9-09-26T10:15:06.384" idx="6">
    <p:pos x="10" y="10"/>
    <p:text>Mossnahmen un der Quell: hei géing ech awer och nach d'Spezifizitéit vun Letzebuerg ophuelen. Vu dass eisen Marché esou kleng ass, kommen mir matt Obligatiounen fir Packungsbäilagen, Verbueder vun verschidden PSM net wäit, well d'Hiersteller net eppes spezifesch fir den LU Marché maachen</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F93D4-9758-4D60-B1C2-2706B94ED92A}" type="doc">
      <dgm:prSet loTypeId="urn:microsoft.com/office/officeart/2005/8/layout/radial5" loCatId="cycle" qsTypeId="urn:microsoft.com/office/officeart/2005/8/quickstyle/simple1" qsCatId="simple" csTypeId="urn:microsoft.com/office/officeart/2005/8/colors/accent2_1" csCatId="accent2" phldr="1"/>
      <dgm:spPr/>
      <dgm:t>
        <a:bodyPr/>
        <a:lstStyle/>
        <a:p>
          <a:endParaRPr lang="en-US"/>
        </a:p>
      </dgm:t>
    </dgm:pt>
    <dgm:pt modelId="{74A64601-3023-4F5D-B082-BC1E268F5CC9}">
      <dgm:prSet phldrT="[Text]" custT="1"/>
      <dgm:spPr>
        <a:solidFill>
          <a:srgbClr val="C1EFFF"/>
        </a:solidFill>
        <a:ln>
          <a:solidFill>
            <a:schemeClr val="accent1">
              <a:lumMod val="10000"/>
            </a:schemeClr>
          </a:solidFill>
        </a:ln>
      </dgm:spPr>
      <dgm:t>
        <a:bodyPr/>
        <a:lstStyle/>
        <a:p>
          <a:r>
            <a:rPr lang="en-US" sz="2000" b="1" dirty="0" smtClean="0">
              <a:solidFill>
                <a:schemeClr val="accent4"/>
              </a:solidFill>
            </a:rPr>
            <a:t>Emerging Pollutants und </a:t>
          </a:r>
          <a:r>
            <a:rPr lang="en-US" sz="2000" b="1" dirty="0" err="1" smtClean="0">
              <a:solidFill>
                <a:schemeClr val="accent4"/>
              </a:solidFill>
            </a:rPr>
            <a:t>neue</a:t>
          </a:r>
          <a:r>
            <a:rPr lang="en-US" sz="2000" b="1" dirty="0" smtClean="0">
              <a:solidFill>
                <a:schemeClr val="accent4"/>
              </a:solidFill>
            </a:rPr>
            <a:t> </a:t>
          </a:r>
          <a:r>
            <a:rPr lang="en-US" sz="2000" b="1" dirty="0" err="1" smtClean="0">
              <a:solidFill>
                <a:schemeClr val="accent4"/>
              </a:solidFill>
            </a:rPr>
            <a:t>Krankheitserreger</a:t>
          </a:r>
          <a:endParaRPr lang="en-US" sz="2000" b="1" dirty="0">
            <a:solidFill>
              <a:schemeClr val="accent4"/>
            </a:solidFill>
          </a:endParaRPr>
        </a:p>
      </dgm:t>
    </dgm:pt>
    <dgm:pt modelId="{0C002D91-05F2-4AE7-A493-C8946A062CC4}" type="parTrans" cxnId="{44CE3DB4-CEA6-4287-AAD0-8CC075192F70}">
      <dgm:prSet/>
      <dgm:spPr/>
      <dgm:t>
        <a:bodyPr/>
        <a:lstStyle/>
        <a:p>
          <a:endParaRPr lang="en-US"/>
        </a:p>
      </dgm:t>
    </dgm:pt>
    <dgm:pt modelId="{637B2ED7-879D-4B65-9925-E8BF35F4E57A}" type="sibTrans" cxnId="{44CE3DB4-CEA6-4287-AAD0-8CC075192F70}">
      <dgm:prSet/>
      <dgm:spPr/>
      <dgm:t>
        <a:bodyPr/>
        <a:lstStyle/>
        <a:p>
          <a:endParaRPr lang="en-US"/>
        </a:p>
      </dgm:t>
    </dgm:pt>
    <dgm:pt modelId="{26747F91-C36E-4C6F-960A-16C9C297D720}">
      <dgm:prSet phldrT="[Text]" custT="1"/>
      <dgm:spPr>
        <a:solidFill>
          <a:schemeClr val="accent1">
            <a:lumMod val="50000"/>
          </a:schemeClr>
        </a:solidFill>
        <a:ln>
          <a:solidFill>
            <a:schemeClr val="accent1">
              <a:lumMod val="25000"/>
            </a:schemeClr>
          </a:solidFill>
        </a:ln>
      </dgm:spPr>
      <dgm:t>
        <a:bodyPr/>
        <a:lstStyle/>
        <a:p>
          <a:r>
            <a:rPr lang="en-US" sz="2400" dirty="0" err="1" smtClean="0">
              <a:solidFill>
                <a:schemeClr val="bg1"/>
              </a:solidFill>
            </a:rPr>
            <a:t>Abwasser</a:t>
          </a:r>
          <a:endParaRPr lang="en-US" sz="2400" dirty="0">
            <a:solidFill>
              <a:schemeClr val="bg1"/>
            </a:solidFill>
          </a:endParaRPr>
        </a:p>
      </dgm:t>
    </dgm:pt>
    <dgm:pt modelId="{2B852409-E1D5-4B8E-9F87-6764C3741125}" type="parTrans" cxnId="{9C30F070-611D-4A2B-AFFA-482ED1ADF0C5}">
      <dgm:prSet/>
      <dgm:spPr>
        <a:solidFill>
          <a:schemeClr val="accent1">
            <a:lumMod val="75000"/>
          </a:schemeClr>
        </a:solidFill>
        <a:ln>
          <a:solidFill>
            <a:schemeClr val="accent1">
              <a:lumMod val="50000"/>
            </a:schemeClr>
          </a:solidFill>
        </a:ln>
      </dgm:spPr>
      <dgm:t>
        <a:bodyPr/>
        <a:lstStyle/>
        <a:p>
          <a:endParaRPr lang="en-US"/>
        </a:p>
      </dgm:t>
    </dgm:pt>
    <dgm:pt modelId="{A485733C-2A48-4506-9757-657C4361814D}" type="sibTrans" cxnId="{9C30F070-611D-4A2B-AFFA-482ED1ADF0C5}">
      <dgm:prSet/>
      <dgm:spPr/>
      <dgm:t>
        <a:bodyPr/>
        <a:lstStyle/>
        <a:p>
          <a:endParaRPr lang="en-US"/>
        </a:p>
      </dgm:t>
    </dgm:pt>
    <dgm:pt modelId="{48B9845B-020B-4D05-AF30-D4CBAF43CB39}">
      <dgm:prSet phldrT="[Text]" custT="1"/>
      <dgm:spPr>
        <a:solidFill>
          <a:schemeClr val="accent1">
            <a:lumMod val="50000"/>
          </a:schemeClr>
        </a:solidFill>
        <a:ln>
          <a:solidFill>
            <a:schemeClr val="accent1">
              <a:lumMod val="25000"/>
            </a:schemeClr>
          </a:solidFill>
        </a:ln>
      </dgm:spPr>
      <dgm:t>
        <a:bodyPr/>
        <a:lstStyle/>
        <a:p>
          <a:r>
            <a:rPr lang="en-US" sz="2400" dirty="0" err="1" smtClean="0">
              <a:solidFill>
                <a:schemeClr val="bg1"/>
              </a:solidFill>
            </a:rPr>
            <a:t>Oberflächen-wasser</a:t>
          </a:r>
          <a:endParaRPr lang="en-US" sz="2400" dirty="0">
            <a:solidFill>
              <a:schemeClr val="bg1"/>
            </a:solidFill>
          </a:endParaRPr>
        </a:p>
      </dgm:t>
    </dgm:pt>
    <dgm:pt modelId="{C53B22F4-1551-4574-8819-820DD5173419}" type="parTrans" cxnId="{BD34F874-C74C-4A1A-9897-B16F4835DC76}">
      <dgm:prSet/>
      <dgm:spPr>
        <a:solidFill>
          <a:schemeClr val="accent1">
            <a:lumMod val="75000"/>
          </a:schemeClr>
        </a:solidFill>
        <a:ln>
          <a:solidFill>
            <a:schemeClr val="accent1">
              <a:lumMod val="50000"/>
            </a:schemeClr>
          </a:solidFill>
        </a:ln>
      </dgm:spPr>
      <dgm:t>
        <a:bodyPr/>
        <a:lstStyle/>
        <a:p>
          <a:endParaRPr lang="en-US" dirty="0"/>
        </a:p>
      </dgm:t>
    </dgm:pt>
    <dgm:pt modelId="{FE93047B-2DB2-4C7A-A245-A026E77B25C3}" type="sibTrans" cxnId="{BD34F874-C74C-4A1A-9897-B16F4835DC76}">
      <dgm:prSet/>
      <dgm:spPr/>
      <dgm:t>
        <a:bodyPr/>
        <a:lstStyle/>
        <a:p>
          <a:endParaRPr lang="en-US"/>
        </a:p>
      </dgm:t>
    </dgm:pt>
    <dgm:pt modelId="{5C3EE053-7325-473C-BFA7-4ED3BBBED4C6}">
      <dgm:prSet phldrT="[Text]" custT="1"/>
      <dgm:spPr>
        <a:solidFill>
          <a:schemeClr val="accent1">
            <a:lumMod val="50000"/>
          </a:schemeClr>
        </a:solidFill>
        <a:ln>
          <a:solidFill>
            <a:schemeClr val="accent1">
              <a:lumMod val="25000"/>
            </a:schemeClr>
          </a:solidFill>
        </a:ln>
      </dgm:spPr>
      <dgm:t>
        <a:bodyPr/>
        <a:lstStyle/>
        <a:p>
          <a:r>
            <a:rPr lang="en-US" sz="2400" dirty="0" err="1" smtClean="0">
              <a:solidFill>
                <a:schemeClr val="bg1"/>
              </a:solidFill>
            </a:rPr>
            <a:t>Grundwasser</a:t>
          </a:r>
          <a:endParaRPr lang="en-US" sz="2400" dirty="0">
            <a:solidFill>
              <a:schemeClr val="bg1"/>
            </a:solidFill>
          </a:endParaRPr>
        </a:p>
      </dgm:t>
    </dgm:pt>
    <dgm:pt modelId="{BDA697A9-14DC-4541-B508-33D6544A94A2}" type="parTrans" cxnId="{0B4277E6-D54E-4C3E-88DE-78567849B231}">
      <dgm:prSet/>
      <dgm:spPr>
        <a:solidFill>
          <a:schemeClr val="accent1">
            <a:lumMod val="75000"/>
          </a:schemeClr>
        </a:solidFill>
        <a:ln>
          <a:solidFill>
            <a:schemeClr val="accent1">
              <a:lumMod val="50000"/>
            </a:schemeClr>
          </a:solidFill>
        </a:ln>
      </dgm:spPr>
      <dgm:t>
        <a:bodyPr/>
        <a:lstStyle/>
        <a:p>
          <a:endParaRPr lang="en-US" dirty="0"/>
        </a:p>
      </dgm:t>
    </dgm:pt>
    <dgm:pt modelId="{8DB72CA5-4858-49F6-8A2A-11E080AC2F47}" type="sibTrans" cxnId="{0B4277E6-D54E-4C3E-88DE-78567849B231}">
      <dgm:prSet/>
      <dgm:spPr/>
      <dgm:t>
        <a:bodyPr/>
        <a:lstStyle/>
        <a:p>
          <a:endParaRPr lang="en-US"/>
        </a:p>
      </dgm:t>
    </dgm:pt>
    <dgm:pt modelId="{F46976E6-0F8B-4166-82A5-919CE3033236}">
      <dgm:prSet phldrT="[Text]" custT="1"/>
      <dgm:spPr>
        <a:solidFill>
          <a:schemeClr val="accent1">
            <a:lumMod val="50000"/>
          </a:schemeClr>
        </a:solidFill>
        <a:ln>
          <a:solidFill>
            <a:schemeClr val="accent1">
              <a:lumMod val="25000"/>
            </a:schemeClr>
          </a:solidFill>
        </a:ln>
      </dgm:spPr>
      <dgm:t>
        <a:bodyPr/>
        <a:lstStyle/>
        <a:p>
          <a:r>
            <a:rPr lang="en-US" sz="2400" dirty="0" err="1" smtClean="0">
              <a:solidFill>
                <a:schemeClr val="bg1"/>
              </a:solidFill>
            </a:rPr>
            <a:t>Trinkwasser</a:t>
          </a:r>
          <a:endParaRPr lang="en-US" sz="2400" dirty="0">
            <a:solidFill>
              <a:schemeClr val="bg1"/>
            </a:solidFill>
          </a:endParaRPr>
        </a:p>
      </dgm:t>
    </dgm:pt>
    <dgm:pt modelId="{DC622F18-CCF1-4092-95A2-CCDC258CC43B}" type="sibTrans" cxnId="{6200039A-D1DE-4371-9931-D6FEBE123299}">
      <dgm:prSet/>
      <dgm:spPr/>
      <dgm:t>
        <a:bodyPr/>
        <a:lstStyle/>
        <a:p>
          <a:endParaRPr lang="en-US"/>
        </a:p>
      </dgm:t>
    </dgm:pt>
    <dgm:pt modelId="{F4247AAC-C83F-40DE-A6C5-289F22015D9D}" type="parTrans" cxnId="{6200039A-D1DE-4371-9931-D6FEBE123299}">
      <dgm:prSet/>
      <dgm:spPr>
        <a:solidFill>
          <a:schemeClr val="accent1">
            <a:lumMod val="75000"/>
          </a:schemeClr>
        </a:solidFill>
        <a:ln>
          <a:solidFill>
            <a:schemeClr val="accent1">
              <a:lumMod val="50000"/>
            </a:schemeClr>
          </a:solidFill>
        </a:ln>
      </dgm:spPr>
      <dgm:t>
        <a:bodyPr/>
        <a:lstStyle/>
        <a:p>
          <a:endParaRPr lang="en-US"/>
        </a:p>
      </dgm:t>
    </dgm:pt>
    <dgm:pt modelId="{CA555730-5FEC-4C4C-AA25-473E4BFDCED1}" type="pres">
      <dgm:prSet presAssocID="{7C8F93D4-9758-4D60-B1C2-2706B94ED92A}" presName="Name0" presStyleCnt="0">
        <dgm:presLayoutVars>
          <dgm:chMax val="1"/>
          <dgm:dir/>
          <dgm:animLvl val="ctr"/>
          <dgm:resizeHandles val="exact"/>
        </dgm:presLayoutVars>
      </dgm:prSet>
      <dgm:spPr/>
      <dgm:t>
        <a:bodyPr/>
        <a:lstStyle/>
        <a:p>
          <a:endParaRPr lang="en-US"/>
        </a:p>
      </dgm:t>
    </dgm:pt>
    <dgm:pt modelId="{67B29FE6-BD82-48BC-8B6B-F2A07FE6F385}" type="pres">
      <dgm:prSet presAssocID="{74A64601-3023-4F5D-B082-BC1E268F5CC9}" presName="centerShape" presStyleLbl="node0" presStyleIdx="0" presStyleCnt="1" custScaleX="222236" custScaleY="111118" custLinFactNeighborX="-3" custLinFactNeighborY="-1216"/>
      <dgm:spPr>
        <a:prstGeom prst="roundRect">
          <a:avLst/>
        </a:prstGeom>
      </dgm:spPr>
      <dgm:t>
        <a:bodyPr/>
        <a:lstStyle/>
        <a:p>
          <a:endParaRPr lang="en-US"/>
        </a:p>
      </dgm:t>
    </dgm:pt>
    <dgm:pt modelId="{1DABD5FB-0B2F-48DE-999F-37373940D5F3}" type="pres">
      <dgm:prSet presAssocID="{F4247AAC-C83F-40DE-A6C5-289F22015D9D}" presName="parTrans" presStyleLbl="sibTrans2D1" presStyleIdx="0" presStyleCnt="4" custScaleX="110991"/>
      <dgm:spPr/>
      <dgm:t>
        <a:bodyPr/>
        <a:lstStyle/>
        <a:p>
          <a:endParaRPr lang="en-US"/>
        </a:p>
      </dgm:t>
    </dgm:pt>
    <dgm:pt modelId="{B3688B3A-F654-4D9C-B6D8-1E7C54089F9C}" type="pres">
      <dgm:prSet presAssocID="{F4247AAC-C83F-40DE-A6C5-289F22015D9D}" presName="connectorText" presStyleLbl="sibTrans2D1" presStyleIdx="0" presStyleCnt="4"/>
      <dgm:spPr/>
      <dgm:t>
        <a:bodyPr/>
        <a:lstStyle/>
        <a:p>
          <a:endParaRPr lang="en-US"/>
        </a:p>
      </dgm:t>
    </dgm:pt>
    <dgm:pt modelId="{3E96C346-5F36-40C9-8392-A6D09C3C41E6}" type="pres">
      <dgm:prSet presAssocID="{F46976E6-0F8B-4166-82A5-919CE3033236}" presName="node" presStyleLbl="node1" presStyleIdx="0" presStyleCnt="4" custScaleX="166677" custScaleY="83338" custRadScaleRad="105687" custRadScaleInc="0">
        <dgm:presLayoutVars>
          <dgm:bulletEnabled val="1"/>
        </dgm:presLayoutVars>
      </dgm:prSet>
      <dgm:spPr>
        <a:prstGeom prst="roundRect">
          <a:avLst/>
        </a:prstGeom>
      </dgm:spPr>
      <dgm:t>
        <a:bodyPr/>
        <a:lstStyle/>
        <a:p>
          <a:endParaRPr lang="en-US"/>
        </a:p>
      </dgm:t>
    </dgm:pt>
    <dgm:pt modelId="{7187FFAC-2C53-4E42-A0CC-43E669D1A7E6}" type="pres">
      <dgm:prSet presAssocID="{2B852409-E1D5-4B8E-9F87-6764C3741125}" presName="parTrans" presStyleLbl="sibTrans2D1" presStyleIdx="1" presStyleCnt="4" custScaleX="134824"/>
      <dgm:spPr/>
      <dgm:t>
        <a:bodyPr/>
        <a:lstStyle/>
        <a:p>
          <a:endParaRPr lang="en-US"/>
        </a:p>
      </dgm:t>
    </dgm:pt>
    <dgm:pt modelId="{D4EA4527-AC44-46CE-AECA-D0D7AF9692FB}" type="pres">
      <dgm:prSet presAssocID="{2B852409-E1D5-4B8E-9F87-6764C3741125}" presName="connectorText" presStyleLbl="sibTrans2D1" presStyleIdx="1" presStyleCnt="4"/>
      <dgm:spPr/>
      <dgm:t>
        <a:bodyPr/>
        <a:lstStyle/>
        <a:p>
          <a:endParaRPr lang="en-US"/>
        </a:p>
      </dgm:t>
    </dgm:pt>
    <dgm:pt modelId="{B2F1BFFE-8221-437F-8C78-C9A946B32F95}" type="pres">
      <dgm:prSet presAssocID="{26747F91-C36E-4C6F-960A-16C9C297D720}" presName="node" presStyleLbl="node1" presStyleIdx="1" presStyleCnt="4" custScaleX="166677" custScaleY="83338" custRadScaleRad="166799" custRadScaleInc="-1857">
        <dgm:presLayoutVars>
          <dgm:bulletEnabled val="1"/>
        </dgm:presLayoutVars>
      </dgm:prSet>
      <dgm:spPr>
        <a:prstGeom prst="roundRect">
          <a:avLst/>
        </a:prstGeom>
      </dgm:spPr>
      <dgm:t>
        <a:bodyPr/>
        <a:lstStyle/>
        <a:p>
          <a:endParaRPr lang="en-US"/>
        </a:p>
      </dgm:t>
    </dgm:pt>
    <dgm:pt modelId="{C5DE3DAB-EDB6-4E43-AF7C-890DE66A95C0}" type="pres">
      <dgm:prSet presAssocID="{C53B22F4-1551-4574-8819-820DD5173419}" presName="parTrans" presStyleLbl="sibTrans2D1" presStyleIdx="2" presStyleCnt="4" custScaleX="119688" custLinFactNeighborX="20" custLinFactNeighborY="13852"/>
      <dgm:spPr/>
      <dgm:t>
        <a:bodyPr/>
        <a:lstStyle/>
        <a:p>
          <a:endParaRPr lang="en-US"/>
        </a:p>
      </dgm:t>
    </dgm:pt>
    <dgm:pt modelId="{6027B2B9-9B24-4AFE-BDD6-F675709C3290}" type="pres">
      <dgm:prSet presAssocID="{C53B22F4-1551-4574-8819-820DD5173419}" presName="connectorText" presStyleLbl="sibTrans2D1" presStyleIdx="2" presStyleCnt="4"/>
      <dgm:spPr/>
      <dgm:t>
        <a:bodyPr/>
        <a:lstStyle/>
        <a:p>
          <a:endParaRPr lang="en-US"/>
        </a:p>
      </dgm:t>
    </dgm:pt>
    <dgm:pt modelId="{23936B8B-0D10-4E91-8DE6-5E22A0D8F6FC}" type="pres">
      <dgm:prSet presAssocID="{48B9845B-020B-4D05-AF30-D4CBAF43CB39}" presName="node" presStyleLbl="node1" presStyleIdx="2" presStyleCnt="4" custScaleX="166677" custScaleY="83338" custRadScaleRad="98371" custRadScaleInc="770">
        <dgm:presLayoutVars>
          <dgm:bulletEnabled val="1"/>
        </dgm:presLayoutVars>
      </dgm:prSet>
      <dgm:spPr>
        <a:prstGeom prst="roundRect">
          <a:avLst/>
        </a:prstGeom>
      </dgm:spPr>
      <dgm:t>
        <a:bodyPr/>
        <a:lstStyle/>
        <a:p>
          <a:endParaRPr lang="en-US"/>
        </a:p>
      </dgm:t>
    </dgm:pt>
    <dgm:pt modelId="{AE5CAE3C-862D-49B0-83BC-8AAE347211B6}" type="pres">
      <dgm:prSet presAssocID="{BDA697A9-14DC-4541-B508-33D6544A94A2}" presName="parTrans" presStyleLbl="sibTrans2D1" presStyleIdx="3" presStyleCnt="4" custScaleX="134679" custLinFactNeighborX="-18512" custLinFactNeighborY="-7185"/>
      <dgm:spPr/>
      <dgm:t>
        <a:bodyPr/>
        <a:lstStyle/>
        <a:p>
          <a:endParaRPr lang="en-US"/>
        </a:p>
      </dgm:t>
    </dgm:pt>
    <dgm:pt modelId="{8938112F-3001-4A90-BD3F-A1342FBC6D56}" type="pres">
      <dgm:prSet presAssocID="{BDA697A9-14DC-4541-B508-33D6544A94A2}" presName="connectorText" presStyleLbl="sibTrans2D1" presStyleIdx="3" presStyleCnt="4"/>
      <dgm:spPr/>
      <dgm:t>
        <a:bodyPr/>
        <a:lstStyle/>
        <a:p>
          <a:endParaRPr lang="en-US"/>
        </a:p>
      </dgm:t>
    </dgm:pt>
    <dgm:pt modelId="{658AE801-D836-4DE6-BEAA-E8EB5996E624}" type="pres">
      <dgm:prSet presAssocID="{5C3EE053-7325-473C-BFA7-4ED3BBBED4C6}" presName="node" presStyleLbl="node1" presStyleIdx="3" presStyleCnt="4" custScaleX="166677" custScaleY="83338" custRadScaleRad="166841" custRadScaleInc="1857">
        <dgm:presLayoutVars>
          <dgm:bulletEnabled val="1"/>
        </dgm:presLayoutVars>
      </dgm:prSet>
      <dgm:spPr>
        <a:prstGeom prst="roundRect">
          <a:avLst/>
        </a:prstGeom>
      </dgm:spPr>
      <dgm:t>
        <a:bodyPr/>
        <a:lstStyle/>
        <a:p>
          <a:endParaRPr lang="en-US"/>
        </a:p>
      </dgm:t>
    </dgm:pt>
  </dgm:ptLst>
  <dgm:cxnLst>
    <dgm:cxn modelId="{D126B901-221E-4B05-9963-95E217CD867D}" type="presOf" srcId="{C53B22F4-1551-4574-8819-820DD5173419}" destId="{6027B2B9-9B24-4AFE-BDD6-F675709C3290}" srcOrd="1" destOrd="0" presId="urn:microsoft.com/office/officeart/2005/8/layout/radial5"/>
    <dgm:cxn modelId="{20AC51F9-D126-41C7-991A-67AF22C675DD}" type="presOf" srcId="{2B852409-E1D5-4B8E-9F87-6764C3741125}" destId="{D4EA4527-AC44-46CE-AECA-D0D7AF9692FB}" srcOrd="1" destOrd="0" presId="urn:microsoft.com/office/officeart/2005/8/layout/radial5"/>
    <dgm:cxn modelId="{6200039A-D1DE-4371-9931-D6FEBE123299}" srcId="{74A64601-3023-4F5D-B082-BC1E268F5CC9}" destId="{F46976E6-0F8B-4166-82A5-919CE3033236}" srcOrd="0" destOrd="0" parTransId="{F4247AAC-C83F-40DE-A6C5-289F22015D9D}" sibTransId="{DC622F18-CCF1-4092-95A2-CCDC258CC43B}"/>
    <dgm:cxn modelId="{27D0C792-8DE8-49FB-88E1-778764DFE3C6}" type="presOf" srcId="{C53B22F4-1551-4574-8819-820DD5173419}" destId="{C5DE3DAB-EDB6-4E43-AF7C-890DE66A95C0}" srcOrd="0" destOrd="0" presId="urn:microsoft.com/office/officeart/2005/8/layout/radial5"/>
    <dgm:cxn modelId="{7D619036-2CC5-4A5F-9F48-796D2798A164}" type="presOf" srcId="{48B9845B-020B-4D05-AF30-D4CBAF43CB39}" destId="{23936B8B-0D10-4E91-8DE6-5E22A0D8F6FC}" srcOrd="0" destOrd="0" presId="urn:microsoft.com/office/officeart/2005/8/layout/radial5"/>
    <dgm:cxn modelId="{F3DD5C10-2691-440C-A64E-FD2E8079640B}" type="presOf" srcId="{BDA697A9-14DC-4541-B508-33D6544A94A2}" destId="{8938112F-3001-4A90-BD3F-A1342FBC6D56}" srcOrd="1" destOrd="0" presId="urn:microsoft.com/office/officeart/2005/8/layout/radial5"/>
    <dgm:cxn modelId="{A0DF94BD-AB12-4C67-A8BA-6DDC78C49A46}" type="presOf" srcId="{F4247AAC-C83F-40DE-A6C5-289F22015D9D}" destId="{B3688B3A-F654-4D9C-B6D8-1E7C54089F9C}" srcOrd="1" destOrd="0" presId="urn:microsoft.com/office/officeart/2005/8/layout/radial5"/>
    <dgm:cxn modelId="{1312E687-4272-4D70-9318-913B0ADEA251}" type="presOf" srcId="{BDA697A9-14DC-4541-B508-33D6544A94A2}" destId="{AE5CAE3C-862D-49B0-83BC-8AAE347211B6}" srcOrd="0" destOrd="0" presId="urn:microsoft.com/office/officeart/2005/8/layout/radial5"/>
    <dgm:cxn modelId="{54ED6C36-4322-4422-8D44-7148DEA3DCF0}" type="presOf" srcId="{5C3EE053-7325-473C-BFA7-4ED3BBBED4C6}" destId="{658AE801-D836-4DE6-BEAA-E8EB5996E624}" srcOrd="0" destOrd="0" presId="urn:microsoft.com/office/officeart/2005/8/layout/radial5"/>
    <dgm:cxn modelId="{8B153254-35A3-4D71-9980-7153D20281C0}" type="presOf" srcId="{26747F91-C36E-4C6F-960A-16C9C297D720}" destId="{B2F1BFFE-8221-437F-8C78-C9A946B32F95}" srcOrd="0" destOrd="0" presId="urn:microsoft.com/office/officeart/2005/8/layout/radial5"/>
    <dgm:cxn modelId="{4DE3F7C1-B7F0-4B48-A39D-3B3C6C2A809A}" type="presOf" srcId="{F46976E6-0F8B-4166-82A5-919CE3033236}" destId="{3E96C346-5F36-40C9-8392-A6D09C3C41E6}" srcOrd="0" destOrd="0" presId="urn:microsoft.com/office/officeart/2005/8/layout/radial5"/>
    <dgm:cxn modelId="{0BD73A43-18D1-48A6-8DCB-E77F24B5817E}" type="presOf" srcId="{2B852409-E1D5-4B8E-9F87-6764C3741125}" destId="{7187FFAC-2C53-4E42-A0CC-43E669D1A7E6}" srcOrd="0" destOrd="0" presId="urn:microsoft.com/office/officeart/2005/8/layout/radial5"/>
    <dgm:cxn modelId="{4E23E244-4554-4EC5-BC9B-419CB71E9958}" type="presOf" srcId="{74A64601-3023-4F5D-B082-BC1E268F5CC9}" destId="{67B29FE6-BD82-48BC-8B6B-F2A07FE6F385}" srcOrd="0" destOrd="0" presId="urn:microsoft.com/office/officeart/2005/8/layout/radial5"/>
    <dgm:cxn modelId="{BD34F874-C74C-4A1A-9897-B16F4835DC76}" srcId="{74A64601-3023-4F5D-B082-BC1E268F5CC9}" destId="{48B9845B-020B-4D05-AF30-D4CBAF43CB39}" srcOrd="2" destOrd="0" parTransId="{C53B22F4-1551-4574-8819-820DD5173419}" sibTransId="{FE93047B-2DB2-4C7A-A245-A026E77B25C3}"/>
    <dgm:cxn modelId="{44CE3DB4-CEA6-4287-AAD0-8CC075192F70}" srcId="{7C8F93D4-9758-4D60-B1C2-2706B94ED92A}" destId="{74A64601-3023-4F5D-B082-BC1E268F5CC9}" srcOrd="0" destOrd="0" parTransId="{0C002D91-05F2-4AE7-A493-C8946A062CC4}" sibTransId="{637B2ED7-879D-4B65-9925-E8BF35F4E57A}"/>
    <dgm:cxn modelId="{A0DA9B18-32DC-47EE-8F41-E1BA751F0F5F}" type="presOf" srcId="{F4247AAC-C83F-40DE-A6C5-289F22015D9D}" destId="{1DABD5FB-0B2F-48DE-999F-37373940D5F3}" srcOrd="0" destOrd="0" presId="urn:microsoft.com/office/officeart/2005/8/layout/radial5"/>
    <dgm:cxn modelId="{9C30F070-611D-4A2B-AFFA-482ED1ADF0C5}" srcId="{74A64601-3023-4F5D-B082-BC1E268F5CC9}" destId="{26747F91-C36E-4C6F-960A-16C9C297D720}" srcOrd="1" destOrd="0" parTransId="{2B852409-E1D5-4B8E-9F87-6764C3741125}" sibTransId="{A485733C-2A48-4506-9757-657C4361814D}"/>
    <dgm:cxn modelId="{A3B116A2-7F23-4C04-BAA4-494A9225185C}" type="presOf" srcId="{7C8F93D4-9758-4D60-B1C2-2706B94ED92A}" destId="{CA555730-5FEC-4C4C-AA25-473E4BFDCED1}" srcOrd="0" destOrd="0" presId="urn:microsoft.com/office/officeart/2005/8/layout/radial5"/>
    <dgm:cxn modelId="{0B4277E6-D54E-4C3E-88DE-78567849B231}" srcId="{74A64601-3023-4F5D-B082-BC1E268F5CC9}" destId="{5C3EE053-7325-473C-BFA7-4ED3BBBED4C6}" srcOrd="3" destOrd="0" parTransId="{BDA697A9-14DC-4541-B508-33D6544A94A2}" sibTransId="{8DB72CA5-4858-49F6-8A2A-11E080AC2F47}"/>
    <dgm:cxn modelId="{7E9D5833-0C03-460B-AF3F-72CA6E6530FA}" type="presParOf" srcId="{CA555730-5FEC-4C4C-AA25-473E4BFDCED1}" destId="{67B29FE6-BD82-48BC-8B6B-F2A07FE6F385}" srcOrd="0" destOrd="0" presId="urn:microsoft.com/office/officeart/2005/8/layout/radial5"/>
    <dgm:cxn modelId="{CB71B308-733D-46A9-A216-3B13B0C0CC6F}" type="presParOf" srcId="{CA555730-5FEC-4C4C-AA25-473E4BFDCED1}" destId="{1DABD5FB-0B2F-48DE-999F-37373940D5F3}" srcOrd="1" destOrd="0" presId="urn:microsoft.com/office/officeart/2005/8/layout/radial5"/>
    <dgm:cxn modelId="{6B042A5B-A1CD-4BC7-B2F5-4C1B6488B16C}" type="presParOf" srcId="{1DABD5FB-0B2F-48DE-999F-37373940D5F3}" destId="{B3688B3A-F654-4D9C-B6D8-1E7C54089F9C}" srcOrd="0" destOrd="0" presId="urn:microsoft.com/office/officeart/2005/8/layout/radial5"/>
    <dgm:cxn modelId="{4982D898-51CB-4E86-9D40-81DF5B7F38DA}" type="presParOf" srcId="{CA555730-5FEC-4C4C-AA25-473E4BFDCED1}" destId="{3E96C346-5F36-40C9-8392-A6D09C3C41E6}" srcOrd="2" destOrd="0" presId="urn:microsoft.com/office/officeart/2005/8/layout/radial5"/>
    <dgm:cxn modelId="{A33C3C19-1B66-4480-A7EE-25752662862B}" type="presParOf" srcId="{CA555730-5FEC-4C4C-AA25-473E4BFDCED1}" destId="{7187FFAC-2C53-4E42-A0CC-43E669D1A7E6}" srcOrd="3" destOrd="0" presId="urn:microsoft.com/office/officeart/2005/8/layout/radial5"/>
    <dgm:cxn modelId="{30C0D1FE-D01A-4E39-BF6C-8CF63F5A3DE3}" type="presParOf" srcId="{7187FFAC-2C53-4E42-A0CC-43E669D1A7E6}" destId="{D4EA4527-AC44-46CE-AECA-D0D7AF9692FB}" srcOrd="0" destOrd="0" presId="urn:microsoft.com/office/officeart/2005/8/layout/radial5"/>
    <dgm:cxn modelId="{376DCC5A-6E4B-4369-BF92-EA9A76E836AB}" type="presParOf" srcId="{CA555730-5FEC-4C4C-AA25-473E4BFDCED1}" destId="{B2F1BFFE-8221-437F-8C78-C9A946B32F95}" srcOrd="4" destOrd="0" presId="urn:microsoft.com/office/officeart/2005/8/layout/radial5"/>
    <dgm:cxn modelId="{CD91B9BC-6EB2-4A92-AC68-E811C94223C2}" type="presParOf" srcId="{CA555730-5FEC-4C4C-AA25-473E4BFDCED1}" destId="{C5DE3DAB-EDB6-4E43-AF7C-890DE66A95C0}" srcOrd="5" destOrd="0" presId="urn:microsoft.com/office/officeart/2005/8/layout/radial5"/>
    <dgm:cxn modelId="{C2CF3FFC-4A72-43B7-B4C4-C18043F941E9}" type="presParOf" srcId="{C5DE3DAB-EDB6-4E43-AF7C-890DE66A95C0}" destId="{6027B2B9-9B24-4AFE-BDD6-F675709C3290}" srcOrd="0" destOrd="0" presId="urn:microsoft.com/office/officeart/2005/8/layout/radial5"/>
    <dgm:cxn modelId="{DB6332E1-AC04-4252-A2CE-E0CEA9F29742}" type="presParOf" srcId="{CA555730-5FEC-4C4C-AA25-473E4BFDCED1}" destId="{23936B8B-0D10-4E91-8DE6-5E22A0D8F6FC}" srcOrd="6" destOrd="0" presId="urn:microsoft.com/office/officeart/2005/8/layout/radial5"/>
    <dgm:cxn modelId="{7907229D-0D99-4526-BA6E-DEBA2B27F17F}" type="presParOf" srcId="{CA555730-5FEC-4C4C-AA25-473E4BFDCED1}" destId="{AE5CAE3C-862D-49B0-83BC-8AAE347211B6}" srcOrd="7" destOrd="0" presId="urn:microsoft.com/office/officeart/2005/8/layout/radial5"/>
    <dgm:cxn modelId="{A271989C-922E-479E-8AB4-4361D00EA5D8}" type="presParOf" srcId="{AE5CAE3C-862D-49B0-83BC-8AAE347211B6}" destId="{8938112F-3001-4A90-BD3F-A1342FBC6D56}" srcOrd="0" destOrd="0" presId="urn:microsoft.com/office/officeart/2005/8/layout/radial5"/>
    <dgm:cxn modelId="{5B69E605-5E18-4DE8-A175-0B5BC5588FA2}" type="presParOf" srcId="{CA555730-5FEC-4C4C-AA25-473E4BFDCED1}" destId="{658AE801-D836-4DE6-BEAA-E8EB5996E624}"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808C99-F1C6-4C4F-B51C-4693FC67691C}" type="doc">
      <dgm:prSet loTypeId="urn:microsoft.com/office/officeart/2005/8/layout/list1" loCatId="list" qsTypeId="urn:microsoft.com/office/officeart/2005/8/quickstyle/simple1" qsCatId="simple" csTypeId="urn:microsoft.com/office/officeart/2005/8/colors/accent2_2" csCatId="accent2" phldr="1"/>
      <dgm:spPr/>
    </dgm:pt>
    <dgm:pt modelId="{A20E7B2C-56DB-4A72-87F5-5C9964AA962B}">
      <dgm:prSet phldrT="[Text]" custT="1"/>
      <dgm:spPr>
        <a:solidFill>
          <a:schemeClr val="accent1">
            <a:lumMod val="50000"/>
          </a:schemeClr>
        </a:solidFill>
        <a:ln>
          <a:solidFill>
            <a:schemeClr val="accent1">
              <a:lumMod val="25000"/>
            </a:schemeClr>
          </a:solidFill>
        </a:ln>
      </dgm:spPr>
      <dgm:t>
        <a:bodyPr/>
        <a:lstStyle/>
        <a:p>
          <a:r>
            <a:rPr lang="en-US" sz="1800" dirty="0" err="1"/>
            <a:t>Oxidativ</a:t>
          </a:r>
          <a:endParaRPr lang="en-US" sz="2000" dirty="0"/>
        </a:p>
      </dgm:t>
    </dgm:pt>
    <dgm:pt modelId="{8C5804C1-262B-46A4-BBEB-C18233FB31F5}" type="parTrans" cxnId="{E720B6F7-5A9F-4319-9653-94895769649F}">
      <dgm:prSet/>
      <dgm:spPr/>
      <dgm:t>
        <a:bodyPr/>
        <a:lstStyle/>
        <a:p>
          <a:endParaRPr lang="en-US">
            <a:solidFill>
              <a:schemeClr val="accent4"/>
            </a:solidFill>
          </a:endParaRPr>
        </a:p>
      </dgm:t>
    </dgm:pt>
    <dgm:pt modelId="{2F0C2157-1051-4B47-81E5-C9C022C084F0}" type="sibTrans" cxnId="{E720B6F7-5A9F-4319-9653-94895769649F}">
      <dgm:prSet/>
      <dgm:spPr/>
      <dgm:t>
        <a:bodyPr/>
        <a:lstStyle/>
        <a:p>
          <a:endParaRPr lang="en-US">
            <a:solidFill>
              <a:schemeClr val="accent4"/>
            </a:solidFill>
          </a:endParaRPr>
        </a:p>
      </dgm:t>
    </dgm:pt>
    <dgm:pt modelId="{92A97100-0C00-4C78-B7FB-A80E1082A6EC}">
      <dgm:prSet phldrT="[Text]" custT="1"/>
      <dgm:spPr>
        <a:solidFill>
          <a:schemeClr val="accent1">
            <a:lumMod val="50000"/>
          </a:schemeClr>
        </a:solidFill>
        <a:ln>
          <a:solidFill>
            <a:schemeClr val="accent1">
              <a:lumMod val="25000"/>
            </a:schemeClr>
          </a:solidFill>
        </a:ln>
      </dgm:spPr>
      <dgm:t>
        <a:bodyPr/>
        <a:lstStyle/>
        <a:p>
          <a:r>
            <a:rPr lang="en-US" sz="1800" dirty="0" err="1"/>
            <a:t>Adsorptiv</a:t>
          </a:r>
          <a:endParaRPr lang="en-US" sz="2000" dirty="0"/>
        </a:p>
      </dgm:t>
    </dgm:pt>
    <dgm:pt modelId="{FFB1A95C-2239-4D57-9104-356B68FE116C}" type="parTrans" cxnId="{A6D4FB8B-96CD-4118-91C4-F4A40E26E557}">
      <dgm:prSet/>
      <dgm:spPr/>
      <dgm:t>
        <a:bodyPr/>
        <a:lstStyle/>
        <a:p>
          <a:endParaRPr lang="en-US">
            <a:solidFill>
              <a:schemeClr val="accent4"/>
            </a:solidFill>
          </a:endParaRPr>
        </a:p>
      </dgm:t>
    </dgm:pt>
    <dgm:pt modelId="{F4D844A2-C994-4998-9BFC-72F5A0575DB9}" type="sibTrans" cxnId="{A6D4FB8B-96CD-4118-91C4-F4A40E26E557}">
      <dgm:prSet/>
      <dgm:spPr/>
      <dgm:t>
        <a:bodyPr/>
        <a:lstStyle/>
        <a:p>
          <a:endParaRPr lang="en-US">
            <a:solidFill>
              <a:schemeClr val="accent4"/>
            </a:solidFill>
          </a:endParaRPr>
        </a:p>
      </dgm:t>
    </dgm:pt>
    <dgm:pt modelId="{AF066105-7CF3-4B7B-9A9B-363F7F70D88D}">
      <dgm:prSet phldrT="[Text]" custT="1"/>
      <dgm:spPr>
        <a:solidFill>
          <a:srgbClr val="C1EFFF"/>
        </a:solidFill>
        <a:ln>
          <a:solidFill>
            <a:schemeClr val="accent1">
              <a:lumMod val="50000"/>
            </a:schemeClr>
          </a:solidFill>
        </a:ln>
      </dgm:spPr>
      <dgm:t>
        <a:bodyPr/>
        <a:lstStyle/>
        <a:p>
          <a:r>
            <a:rPr lang="en-US" sz="1800" dirty="0" err="1">
              <a:solidFill>
                <a:schemeClr val="tx2"/>
              </a:solidFill>
            </a:rPr>
            <a:t>Physikalisch</a:t>
          </a:r>
          <a:endParaRPr lang="en-US" sz="1800" dirty="0">
            <a:solidFill>
              <a:schemeClr val="tx2"/>
            </a:solidFill>
          </a:endParaRPr>
        </a:p>
      </dgm:t>
    </dgm:pt>
    <dgm:pt modelId="{654D293E-EB09-40BB-8D18-16CBAFC62B8C}" type="parTrans" cxnId="{0BC2A562-1114-47E6-ADFF-60133F107E5F}">
      <dgm:prSet/>
      <dgm:spPr/>
      <dgm:t>
        <a:bodyPr/>
        <a:lstStyle/>
        <a:p>
          <a:endParaRPr lang="en-US">
            <a:solidFill>
              <a:schemeClr val="accent4"/>
            </a:solidFill>
          </a:endParaRPr>
        </a:p>
      </dgm:t>
    </dgm:pt>
    <dgm:pt modelId="{27A3B34E-BC19-43E2-B238-FCF28D75CD51}" type="sibTrans" cxnId="{0BC2A562-1114-47E6-ADFF-60133F107E5F}">
      <dgm:prSet/>
      <dgm:spPr/>
      <dgm:t>
        <a:bodyPr/>
        <a:lstStyle/>
        <a:p>
          <a:endParaRPr lang="en-US">
            <a:solidFill>
              <a:schemeClr val="accent4"/>
            </a:solidFill>
          </a:endParaRPr>
        </a:p>
      </dgm:t>
    </dgm:pt>
    <dgm:pt modelId="{937720EB-7329-483E-AAE9-44DED98C080E}">
      <dgm:prSet custT="1"/>
      <dgm:spPr>
        <a:ln>
          <a:solidFill>
            <a:schemeClr val="accent1">
              <a:lumMod val="50000"/>
            </a:schemeClr>
          </a:solidFill>
        </a:ln>
      </dgm:spPr>
      <dgm:t>
        <a:bodyPr/>
        <a:lstStyle/>
        <a:p>
          <a:r>
            <a:rPr lang="en-US" sz="1600" dirty="0" err="1">
              <a:solidFill>
                <a:schemeClr val="tx2"/>
              </a:solidFill>
            </a:rPr>
            <a:t>Ozonung</a:t>
          </a:r>
          <a:endParaRPr lang="en-US" sz="1600" dirty="0">
            <a:solidFill>
              <a:schemeClr val="tx2"/>
            </a:solidFill>
          </a:endParaRPr>
        </a:p>
      </dgm:t>
    </dgm:pt>
    <dgm:pt modelId="{4E0707AB-9628-4F10-82A1-105DAAD69A3A}" type="parTrans" cxnId="{8D107961-FD3A-411D-AA4E-6A74E8D3A0FA}">
      <dgm:prSet/>
      <dgm:spPr/>
      <dgm:t>
        <a:bodyPr/>
        <a:lstStyle/>
        <a:p>
          <a:endParaRPr lang="en-US">
            <a:solidFill>
              <a:schemeClr val="accent4"/>
            </a:solidFill>
          </a:endParaRPr>
        </a:p>
      </dgm:t>
    </dgm:pt>
    <dgm:pt modelId="{0DB006F6-85D2-4DCA-9DCA-D6DD7E087FEE}" type="sibTrans" cxnId="{8D107961-FD3A-411D-AA4E-6A74E8D3A0FA}">
      <dgm:prSet/>
      <dgm:spPr/>
      <dgm:t>
        <a:bodyPr/>
        <a:lstStyle/>
        <a:p>
          <a:endParaRPr lang="en-US">
            <a:solidFill>
              <a:schemeClr val="accent4"/>
            </a:solidFill>
          </a:endParaRPr>
        </a:p>
      </dgm:t>
    </dgm:pt>
    <dgm:pt modelId="{2DA219E0-2163-461A-82EB-3B157F4F2092}">
      <dgm:prSet custT="1"/>
      <dgm:spPr>
        <a:ln>
          <a:solidFill>
            <a:schemeClr val="accent1">
              <a:lumMod val="50000"/>
            </a:schemeClr>
          </a:solidFill>
        </a:ln>
      </dgm:spPr>
      <dgm:t>
        <a:bodyPr/>
        <a:lstStyle/>
        <a:p>
          <a:r>
            <a:rPr lang="en-US" sz="1600" dirty="0">
              <a:solidFill>
                <a:schemeClr val="tx2"/>
              </a:solidFill>
            </a:rPr>
            <a:t>Advanced Oxidation Processes</a:t>
          </a:r>
        </a:p>
      </dgm:t>
    </dgm:pt>
    <dgm:pt modelId="{D1C1B6E7-0570-4737-B68C-D0502823F17A}" type="parTrans" cxnId="{BD294E48-8C39-47BD-BFC5-728EFB746E9B}">
      <dgm:prSet/>
      <dgm:spPr/>
      <dgm:t>
        <a:bodyPr/>
        <a:lstStyle/>
        <a:p>
          <a:endParaRPr lang="en-US">
            <a:solidFill>
              <a:schemeClr val="accent4"/>
            </a:solidFill>
          </a:endParaRPr>
        </a:p>
      </dgm:t>
    </dgm:pt>
    <dgm:pt modelId="{715C82E9-88BD-43D1-BB27-FD516BED740F}" type="sibTrans" cxnId="{BD294E48-8C39-47BD-BFC5-728EFB746E9B}">
      <dgm:prSet/>
      <dgm:spPr/>
      <dgm:t>
        <a:bodyPr/>
        <a:lstStyle/>
        <a:p>
          <a:endParaRPr lang="en-US">
            <a:solidFill>
              <a:schemeClr val="accent4"/>
            </a:solidFill>
          </a:endParaRPr>
        </a:p>
      </dgm:t>
    </dgm:pt>
    <dgm:pt modelId="{F8ED09D6-A77A-4399-A228-DDB4E7D62CA3}">
      <dgm:prSet custT="1"/>
      <dgm:spPr>
        <a:noFill/>
        <a:ln>
          <a:solidFill>
            <a:schemeClr val="accent1">
              <a:lumMod val="50000"/>
            </a:schemeClr>
          </a:solidFill>
        </a:ln>
      </dgm:spPr>
      <dgm:t>
        <a:bodyPr/>
        <a:lstStyle/>
        <a:p>
          <a:r>
            <a:rPr lang="en-US" sz="1600" dirty="0" err="1">
              <a:solidFill>
                <a:schemeClr val="tx2"/>
              </a:solidFill>
            </a:rPr>
            <a:t>Pulveraktivkohle</a:t>
          </a:r>
          <a:endParaRPr lang="en-US" sz="1600" dirty="0">
            <a:solidFill>
              <a:schemeClr val="tx2"/>
            </a:solidFill>
          </a:endParaRPr>
        </a:p>
      </dgm:t>
    </dgm:pt>
    <dgm:pt modelId="{AA9B17B2-0F70-4A72-AD3E-5731A0E4C863}" type="parTrans" cxnId="{299B1D1E-D0D2-446E-B665-E0EB77DC6297}">
      <dgm:prSet/>
      <dgm:spPr/>
      <dgm:t>
        <a:bodyPr/>
        <a:lstStyle/>
        <a:p>
          <a:endParaRPr lang="en-US">
            <a:solidFill>
              <a:schemeClr val="accent4"/>
            </a:solidFill>
          </a:endParaRPr>
        </a:p>
      </dgm:t>
    </dgm:pt>
    <dgm:pt modelId="{8248075F-7169-41F6-9106-5FE64B473616}" type="sibTrans" cxnId="{299B1D1E-D0D2-446E-B665-E0EB77DC6297}">
      <dgm:prSet/>
      <dgm:spPr/>
      <dgm:t>
        <a:bodyPr/>
        <a:lstStyle/>
        <a:p>
          <a:endParaRPr lang="en-US">
            <a:solidFill>
              <a:schemeClr val="accent4"/>
            </a:solidFill>
          </a:endParaRPr>
        </a:p>
      </dgm:t>
    </dgm:pt>
    <dgm:pt modelId="{A6E5770F-E6D6-4C4A-BC99-D840B4D7D4F5}">
      <dgm:prSet custT="1"/>
      <dgm:spPr>
        <a:noFill/>
        <a:ln>
          <a:solidFill>
            <a:schemeClr val="accent1">
              <a:lumMod val="50000"/>
            </a:schemeClr>
          </a:solidFill>
        </a:ln>
      </dgm:spPr>
      <dgm:t>
        <a:bodyPr/>
        <a:lstStyle/>
        <a:p>
          <a:r>
            <a:rPr lang="en-US" sz="1600" dirty="0" err="1">
              <a:solidFill>
                <a:schemeClr val="tx2"/>
              </a:solidFill>
            </a:rPr>
            <a:t>Granulierte</a:t>
          </a:r>
          <a:r>
            <a:rPr lang="en-US" sz="1600" dirty="0">
              <a:solidFill>
                <a:schemeClr val="tx2"/>
              </a:solidFill>
            </a:rPr>
            <a:t> </a:t>
          </a:r>
          <a:r>
            <a:rPr lang="en-US" sz="1600" dirty="0" err="1">
              <a:solidFill>
                <a:schemeClr val="tx2"/>
              </a:solidFill>
            </a:rPr>
            <a:t>Aktivkohle</a:t>
          </a:r>
          <a:endParaRPr lang="en-US" sz="1600" dirty="0">
            <a:solidFill>
              <a:schemeClr val="tx2"/>
            </a:solidFill>
          </a:endParaRPr>
        </a:p>
      </dgm:t>
    </dgm:pt>
    <dgm:pt modelId="{221AF891-D38D-4B3B-ADC3-785FCF2406CC}" type="parTrans" cxnId="{07751A54-F887-46AB-A7B7-2473FF1935C7}">
      <dgm:prSet/>
      <dgm:spPr/>
      <dgm:t>
        <a:bodyPr/>
        <a:lstStyle/>
        <a:p>
          <a:endParaRPr lang="en-US">
            <a:solidFill>
              <a:schemeClr val="accent4"/>
            </a:solidFill>
          </a:endParaRPr>
        </a:p>
      </dgm:t>
    </dgm:pt>
    <dgm:pt modelId="{0CCF7703-7731-4F59-96F2-2C710416B0B0}" type="sibTrans" cxnId="{07751A54-F887-46AB-A7B7-2473FF1935C7}">
      <dgm:prSet/>
      <dgm:spPr/>
      <dgm:t>
        <a:bodyPr/>
        <a:lstStyle/>
        <a:p>
          <a:endParaRPr lang="en-US">
            <a:solidFill>
              <a:schemeClr val="accent4"/>
            </a:solidFill>
          </a:endParaRPr>
        </a:p>
      </dgm:t>
    </dgm:pt>
    <dgm:pt modelId="{D58E7377-8425-46E1-9F17-46ECD0869D2E}">
      <dgm:prSet custT="1"/>
      <dgm:spPr>
        <a:ln>
          <a:solidFill>
            <a:schemeClr val="accent1">
              <a:lumMod val="50000"/>
            </a:schemeClr>
          </a:solidFill>
        </a:ln>
      </dgm:spPr>
      <dgm:t>
        <a:bodyPr/>
        <a:lstStyle/>
        <a:p>
          <a:r>
            <a:rPr lang="en-US" sz="1600" dirty="0" err="1">
              <a:solidFill>
                <a:schemeClr val="tx2"/>
              </a:solidFill>
            </a:rPr>
            <a:t>Porenmembranen</a:t>
          </a:r>
          <a:endParaRPr lang="en-US" sz="1600" dirty="0">
            <a:solidFill>
              <a:schemeClr val="tx2"/>
            </a:solidFill>
          </a:endParaRPr>
        </a:p>
      </dgm:t>
    </dgm:pt>
    <dgm:pt modelId="{80416BFA-1738-49B7-9C12-285D9BE6B094}" type="parTrans" cxnId="{910BAB09-76DD-4159-A080-9D045FA185FD}">
      <dgm:prSet/>
      <dgm:spPr/>
      <dgm:t>
        <a:bodyPr/>
        <a:lstStyle/>
        <a:p>
          <a:endParaRPr lang="en-US">
            <a:solidFill>
              <a:schemeClr val="accent4"/>
            </a:solidFill>
          </a:endParaRPr>
        </a:p>
      </dgm:t>
    </dgm:pt>
    <dgm:pt modelId="{177D0214-506D-428B-A662-19F074C25337}" type="sibTrans" cxnId="{910BAB09-76DD-4159-A080-9D045FA185FD}">
      <dgm:prSet/>
      <dgm:spPr/>
      <dgm:t>
        <a:bodyPr/>
        <a:lstStyle/>
        <a:p>
          <a:endParaRPr lang="en-US">
            <a:solidFill>
              <a:schemeClr val="accent4"/>
            </a:solidFill>
          </a:endParaRPr>
        </a:p>
      </dgm:t>
    </dgm:pt>
    <dgm:pt modelId="{33DB1172-1565-4FB9-96F9-ADFA86F634DB}">
      <dgm:prSet custT="1"/>
      <dgm:spPr>
        <a:ln>
          <a:solidFill>
            <a:schemeClr val="accent1">
              <a:lumMod val="50000"/>
            </a:schemeClr>
          </a:solidFill>
        </a:ln>
      </dgm:spPr>
      <dgm:t>
        <a:bodyPr/>
        <a:lstStyle/>
        <a:p>
          <a:r>
            <a:rPr lang="en-US" sz="1600" dirty="0" err="1">
              <a:solidFill>
                <a:schemeClr val="tx2"/>
              </a:solidFill>
            </a:rPr>
            <a:t>Lösungsdiffusionsmembranen</a:t>
          </a:r>
          <a:endParaRPr lang="en-US" sz="1600" dirty="0">
            <a:solidFill>
              <a:schemeClr val="tx2"/>
            </a:solidFill>
          </a:endParaRPr>
        </a:p>
      </dgm:t>
    </dgm:pt>
    <dgm:pt modelId="{18F0D258-7844-433F-8753-98E67A520236}" type="parTrans" cxnId="{C920DF7F-008E-4A1A-BAA9-ED0B5CAA5225}">
      <dgm:prSet/>
      <dgm:spPr/>
      <dgm:t>
        <a:bodyPr/>
        <a:lstStyle/>
        <a:p>
          <a:endParaRPr lang="en-US">
            <a:solidFill>
              <a:schemeClr val="accent4"/>
            </a:solidFill>
          </a:endParaRPr>
        </a:p>
      </dgm:t>
    </dgm:pt>
    <dgm:pt modelId="{A48A5B92-9EA1-4D4C-B5B2-C30D675B158C}" type="sibTrans" cxnId="{C920DF7F-008E-4A1A-BAA9-ED0B5CAA5225}">
      <dgm:prSet/>
      <dgm:spPr/>
      <dgm:t>
        <a:bodyPr/>
        <a:lstStyle/>
        <a:p>
          <a:endParaRPr lang="en-US">
            <a:solidFill>
              <a:schemeClr val="accent4"/>
            </a:solidFill>
          </a:endParaRPr>
        </a:p>
      </dgm:t>
    </dgm:pt>
    <dgm:pt modelId="{80ADA714-42ED-49B3-B050-E036E54A3892}" type="pres">
      <dgm:prSet presAssocID="{35808C99-F1C6-4C4F-B51C-4693FC67691C}" presName="linear" presStyleCnt="0">
        <dgm:presLayoutVars>
          <dgm:dir/>
          <dgm:animLvl val="lvl"/>
          <dgm:resizeHandles val="exact"/>
        </dgm:presLayoutVars>
      </dgm:prSet>
      <dgm:spPr/>
    </dgm:pt>
    <dgm:pt modelId="{642CA20C-6B18-4FFE-A999-626F296D0659}" type="pres">
      <dgm:prSet presAssocID="{A20E7B2C-56DB-4A72-87F5-5C9964AA962B}" presName="parentLin" presStyleCnt="0"/>
      <dgm:spPr/>
    </dgm:pt>
    <dgm:pt modelId="{6CEFC69C-71DE-4D1A-AFE9-24CE0D4A9CCD}" type="pres">
      <dgm:prSet presAssocID="{A20E7B2C-56DB-4A72-87F5-5C9964AA962B}" presName="parentLeftMargin" presStyleLbl="node1" presStyleIdx="0" presStyleCnt="3"/>
      <dgm:spPr/>
      <dgm:t>
        <a:bodyPr/>
        <a:lstStyle/>
        <a:p>
          <a:endParaRPr lang="en-US"/>
        </a:p>
      </dgm:t>
    </dgm:pt>
    <dgm:pt modelId="{2909E265-B3E1-4316-B4B3-91CDAA6DBA3F}" type="pres">
      <dgm:prSet presAssocID="{A20E7B2C-56DB-4A72-87F5-5C9964AA962B}" presName="parentText" presStyleLbl="node1" presStyleIdx="0" presStyleCnt="3">
        <dgm:presLayoutVars>
          <dgm:chMax val="0"/>
          <dgm:bulletEnabled val="1"/>
        </dgm:presLayoutVars>
      </dgm:prSet>
      <dgm:spPr/>
      <dgm:t>
        <a:bodyPr/>
        <a:lstStyle/>
        <a:p>
          <a:endParaRPr lang="en-US"/>
        </a:p>
      </dgm:t>
    </dgm:pt>
    <dgm:pt modelId="{B5C64229-9313-4842-8A18-7AEE75F61C02}" type="pres">
      <dgm:prSet presAssocID="{A20E7B2C-56DB-4A72-87F5-5C9964AA962B}" presName="negativeSpace" presStyleCnt="0"/>
      <dgm:spPr/>
    </dgm:pt>
    <dgm:pt modelId="{BC864401-12BB-4F17-9F26-7FA261CDE5DD}" type="pres">
      <dgm:prSet presAssocID="{A20E7B2C-56DB-4A72-87F5-5C9964AA962B}" presName="childText" presStyleLbl="conFgAcc1" presStyleIdx="0" presStyleCnt="3">
        <dgm:presLayoutVars>
          <dgm:bulletEnabled val="1"/>
        </dgm:presLayoutVars>
      </dgm:prSet>
      <dgm:spPr/>
      <dgm:t>
        <a:bodyPr/>
        <a:lstStyle/>
        <a:p>
          <a:endParaRPr lang="en-US"/>
        </a:p>
      </dgm:t>
    </dgm:pt>
    <dgm:pt modelId="{F1F1EBDE-811F-48A2-8D52-5CEFE10DD81E}" type="pres">
      <dgm:prSet presAssocID="{2F0C2157-1051-4B47-81E5-C9C022C084F0}" presName="spaceBetweenRectangles" presStyleCnt="0"/>
      <dgm:spPr/>
    </dgm:pt>
    <dgm:pt modelId="{FEAC68CB-EAB3-4482-8DE0-BC6620EE68E6}" type="pres">
      <dgm:prSet presAssocID="{92A97100-0C00-4C78-B7FB-A80E1082A6EC}" presName="parentLin" presStyleCnt="0"/>
      <dgm:spPr/>
    </dgm:pt>
    <dgm:pt modelId="{1324E38B-4B88-4F4F-9DE1-A9A02EE33DB8}" type="pres">
      <dgm:prSet presAssocID="{92A97100-0C00-4C78-B7FB-A80E1082A6EC}" presName="parentLeftMargin" presStyleLbl="node1" presStyleIdx="0" presStyleCnt="3"/>
      <dgm:spPr/>
      <dgm:t>
        <a:bodyPr/>
        <a:lstStyle/>
        <a:p>
          <a:endParaRPr lang="en-US"/>
        </a:p>
      </dgm:t>
    </dgm:pt>
    <dgm:pt modelId="{BCDC2401-60B4-4B61-8AA6-E3B3C8F724B8}" type="pres">
      <dgm:prSet presAssocID="{92A97100-0C00-4C78-B7FB-A80E1082A6EC}" presName="parentText" presStyleLbl="node1" presStyleIdx="1" presStyleCnt="3">
        <dgm:presLayoutVars>
          <dgm:chMax val="0"/>
          <dgm:bulletEnabled val="1"/>
        </dgm:presLayoutVars>
      </dgm:prSet>
      <dgm:spPr/>
      <dgm:t>
        <a:bodyPr/>
        <a:lstStyle/>
        <a:p>
          <a:endParaRPr lang="en-US"/>
        </a:p>
      </dgm:t>
    </dgm:pt>
    <dgm:pt modelId="{818AE21F-CC23-4A13-8968-5B27F54996A7}" type="pres">
      <dgm:prSet presAssocID="{92A97100-0C00-4C78-B7FB-A80E1082A6EC}" presName="negativeSpace" presStyleCnt="0"/>
      <dgm:spPr/>
    </dgm:pt>
    <dgm:pt modelId="{B47444DD-9FBD-4EA8-BADF-9C4DC9D27E69}" type="pres">
      <dgm:prSet presAssocID="{92A97100-0C00-4C78-B7FB-A80E1082A6EC}" presName="childText" presStyleLbl="conFgAcc1" presStyleIdx="1" presStyleCnt="3">
        <dgm:presLayoutVars>
          <dgm:bulletEnabled val="1"/>
        </dgm:presLayoutVars>
      </dgm:prSet>
      <dgm:spPr/>
      <dgm:t>
        <a:bodyPr/>
        <a:lstStyle/>
        <a:p>
          <a:endParaRPr lang="en-US"/>
        </a:p>
      </dgm:t>
    </dgm:pt>
    <dgm:pt modelId="{D4B6745C-2AA5-405C-AE30-C9CF6FBBE7A8}" type="pres">
      <dgm:prSet presAssocID="{F4D844A2-C994-4998-9BFC-72F5A0575DB9}" presName="spaceBetweenRectangles" presStyleCnt="0"/>
      <dgm:spPr/>
    </dgm:pt>
    <dgm:pt modelId="{9BF9B976-37C3-4B4E-8B3D-9D9BCCAA3C6A}" type="pres">
      <dgm:prSet presAssocID="{AF066105-7CF3-4B7B-9A9B-363F7F70D88D}" presName="parentLin" presStyleCnt="0"/>
      <dgm:spPr/>
    </dgm:pt>
    <dgm:pt modelId="{D6D9ACD4-1DB0-43E5-B726-B3500F87CDEB}" type="pres">
      <dgm:prSet presAssocID="{AF066105-7CF3-4B7B-9A9B-363F7F70D88D}" presName="parentLeftMargin" presStyleLbl="node1" presStyleIdx="1" presStyleCnt="3"/>
      <dgm:spPr/>
      <dgm:t>
        <a:bodyPr/>
        <a:lstStyle/>
        <a:p>
          <a:endParaRPr lang="en-US"/>
        </a:p>
      </dgm:t>
    </dgm:pt>
    <dgm:pt modelId="{DBE5EAD6-B2DC-4843-A3B7-70D406BD4EBF}" type="pres">
      <dgm:prSet presAssocID="{AF066105-7CF3-4B7B-9A9B-363F7F70D88D}" presName="parentText" presStyleLbl="node1" presStyleIdx="2" presStyleCnt="3">
        <dgm:presLayoutVars>
          <dgm:chMax val="0"/>
          <dgm:bulletEnabled val="1"/>
        </dgm:presLayoutVars>
      </dgm:prSet>
      <dgm:spPr/>
      <dgm:t>
        <a:bodyPr/>
        <a:lstStyle/>
        <a:p>
          <a:endParaRPr lang="en-US"/>
        </a:p>
      </dgm:t>
    </dgm:pt>
    <dgm:pt modelId="{2972D5C9-61D5-4799-8421-1C48360240C5}" type="pres">
      <dgm:prSet presAssocID="{AF066105-7CF3-4B7B-9A9B-363F7F70D88D}" presName="negativeSpace" presStyleCnt="0"/>
      <dgm:spPr/>
    </dgm:pt>
    <dgm:pt modelId="{A8092E43-C0E3-4EA8-953B-9F1331FB214A}" type="pres">
      <dgm:prSet presAssocID="{AF066105-7CF3-4B7B-9A9B-363F7F70D88D}" presName="childText" presStyleLbl="conFgAcc1" presStyleIdx="2" presStyleCnt="3">
        <dgm:presLayoutVars>
          <dgm:bulletEnabled val="1"/>
        </dgm:presLayoutVars>
      </dgm:prSet>
      <dgm:spPr/>
      <dgm:t>
        <a:bodyPr/>
        <a:lstStyle/>
        <a:p>
          <a:endParaRPr lang="en-US"/>
        </a:p>
      </dgm:t>
    </dgm:pt>
  </dgm:ptLst>
  <dgm:cxnLst>
    <dgm:cxn modelId="{014C8D48-8D98-4AA4-8844-F6C9E4B91DBD}" type="presOf" srcId="{A20E7B2C-56DB-4A72-87F5-5C9964AA962B}" destId="{6CEFC69C-71DE-4D1A-AFE9-24CE0D4A9CCD}" srcOrd="0" destOrd="0" presId="urn:microsoft.com/office/officeart/2005/8/layout/list1"/>
    <dgm:cxn modelId="{95745D39-3379-4D7E-8834-B4B999ED6B4B}" type="presOf" srcId="{92A97100-0C00-4C78-B7FB-A80E1082A6EC}" destId="{1324E38B-4B88-4F4F-9DE1-A9A02EE33DB8}" srcOrd="0" destOrd="0" presId="urn:microsoft.com/office/officeart/2005/8/layout/list1"/>
    <dgm:cxn modelId="{FB7FAD82-BE48-4638-B23F-857EE6F878D3}" type="presOf" srcId="{92A97100-0C00-4C78-B7FB-A80E1082A6EC}" destId="{BCDC2401-60B4-4B61-8AA6-E3B3C8F724B8}" srcOrd="1" destOrd="0" presId="urn:microsoft.com/office/officeart/2005/8/layout/list1"/>
    <dgm:cxn modelId="{299B1D1E-D0D2-446E-B665-E0EB77DC6297}" srcId="{92A97100-0C00-4C78-B7FB-A80E1082A6EC}" destId="{F8ED09D6-A77A-4399-A228-DDB4E7D62CA3}" srcOrd="0" destOrd="0" parTransId="{AA9B17B2-0F70-4A72-AD3E-5731A0E4C863}" sibTransId="{8248075F-7169-41F6-9106-5FE64B473616}"/>
    <dgm:cxn modelId="{C920DF7F-008E-4A1A-BAA9-ED0B5CAA5225}" srcId="{AF066105-7CF3-4B7B-9A9B-363F7F70D88D}" destId="{33DB1172-1565-4FB9-96F9-ADFA86F634DB}" srcOrd="1" destOrd="0" parTransId="{18F0D258-7844-433F-8753-98E67A520236}" sibTransId="{A48A5B92-9EA1-4D4C-B5B2-C30D675B158C}"/>
    <dgm:cxn modelId="{58CB398F-F914-4687-81A1-8C9FF0AC7F69}" type="presOf" srcId="{A20E7B2C-56DB-4A72-87F5-5C9964AA962B}" destId="{2909E265-B3E1-4316-B4B3-91CDAA6DBA3F}" srcOrd="1" destOrd="0" presId="urn:microsoft.com/office/officeart/2005/8/layout/list1"/>
    <dgm:cxn modelId="{0C4A844A-88A9-49C7-A627-87E80D5B06A6}" type="presOf" srcId="{2DA219E0-2163-461A-82EB-3B157F4F2092}" destId="{BC864401-12BB-4F17-9F26-7FA261CDE5DD}" srcOrd="0" destOrd="1" presId="urn:microsoft.com/office/officeart/2005/8/layout/list1"/>
    <dgm:cxn modelId="{E720B6F7-5A9F-4319-9653-94895769649F}" srcId="{35808C99-F1C6-4C4F-B51C-4693FC67691C}" destId="{A20E7B2C-56DB-4A72-87F5-5C9964AA962B}" srcOrd="0" destOrd="0" parTransId="{8C5804C1-262B-46A4-BBEB-C18233FB31F5}" sibTransId="{2F0C2157-1051-4B47-81E5-C9C022C084F0}"/>
    <dgm:cxn modelId="{910BAB09-76DD-4159-A080-9D045FA185FD}" srcId="{AF066105-7CF3-4B7B-9A9B-363F7F70D88D}" destId="{D58E7377-8425-46E1-9F17-46ECD0869D2E}" srcOrd="0" destOrd="0" parTransId="{80416BFA-1738-49B7-9C12-285D9BE6B094}" sibTransId="{177D0214-506D-428B-A662-19F074C25337}"/>
    <dgm:cxn modelId="{07751A54-F887-46AB-A7B7-2473FF1935C7}" srcId="{92A97100-0C00-4C78-B7FB-A80E1082A6EC}" destId="{A6E5770F-E6D6-4C4A-BC99-D840B4D7D4F5}" srcOrd="1" destOrd="0" parTransId="{221AF891-D38D-4B3B-ADC3-785FCF2406CC}" sibTransId="{0CCF7703-7731-4F59-96F2-2C710416B0B0}"/>
    <dgm:cxn modelId="{A6D4FB8B-96CD-4118-91C4-F4A40E26E557}" srcId="{35808C99-F1C6-4C4F-B51C-4693FC67691C}" destId="{92A97100-0C00-4C78-B7FB-A80E1082A6EC}" srcOrd="1" destOrd="0" parTransId="{FFB1A95C-2239-4D57-9104-356B68FE116C}" sibTransId="{F4D844A2-C994-4998-9BFC-72F5A0575DB9}"/>
    <dgm:cxn modelId="{150ABD0B-8430-40E5-8095-E571E7FA4E37}" type="presOf" srcId="{D58E7377-8425-46E1-9F17-46ECD0869D2E}" destId="{A8092E43-C0E3-4EA8-953B-9F1331FB214A}" srcOrd="0" destOrd="0" presId="urn:microsoft.com/office/officeart/2005/8/layout/list1"/>
    <dgm:cxn modelId="{70EA0DE1-907D-4608-B227-6683AB2FF220}" type="presOf" srcId="{A6E5770F-E6D6-4C4A-BC99-D840B4D7D4F5}" destId="{B47444DD-9FBD-4EA8-BADF-9C4DC9D27E69}" srcOrd="0" destOrd="1" presId="urn:microsoft.com/office/officeart/2005/8/layout/list1"/>
    <dgm:cxn modelId="{749A17A7-65DC-46ED-A7AF-B60168417A5F}" type="presOf" srcId="{AF066105-7CF3-4B7B-9A9B-363F7F70D88D}" destId="{D6D9ACD4-1DB0-43E5-B726-B3500F87CDEB}" srcOrd="0" destOrd="0" presId="urn:microsoft.com/office/officeart/2005/8/layout/list1"/>
    <dgm:cxn modelId="{0BC2A562-1114-47E6-ADFF-60133F107E5F}" srcId="{35808C99-F1C6-4C4F-B51C-4693FC67691C}" destId="{AF066105-7CF3-4B7B-9A9B-363F7F70D88D}" srcOrd="2" destOrd="0" parTransId="{654D293E-EB09-40BB-8D18-16CBAFC62B8C}" sibTransId="{27A3B34E-BC19-43E2-B238-FCF28D75CD51}"/>
    <dgm:cxn modelId="{EAAB67D9-3242-490B-A40C-8984B032D770}" type="presOf" srcId="{33DB1172-1565-4FB9-96F9-ADFA86F634DB}" destId="{A8092E43-C0E3-4EA8-953B-9F1331FB214A}" srcOrd="0" destOrd="1" presId="urn:microsoft.com/office/officeart/2005/8/layout/list1"/>
    <dgm:cxn modelId="{FA54B87F-C1A8-4E2E-AC65-EEC4F48CF9D0}" type="presOf" srcId="{937720EB-7329-483E-AAE9-44DED98C080E}" destId="{BC864401-12BB-4F17-9F26-7FA261CDE5DD}" srcOrd="0" destOrd="0" presId="urn:microsoft.com/office/officeart/2005/8/layout/list1"/>
    <dgm:cxn modelId="{BD294E48-8C39-47BD-BFC5-728EFB746E9B}" srcId="{A20E7B2C-56DB-4A72-87F5-5C9964AA962B}" destId="{2DA219E0-2163-461A-82EB-3B157F4F2092}" srcOrd="1" destOrd="0" parTransId="{D1C1B6E7-0570-4737-B68C-D0502823F17A}" sibTransId="{715C82E9-88BD-43D1-BB27-FD516BED740F}"/>
    <dgm:cxn modelId="{2ACD4E2F-84BE-43AF-9AFC-82D106B8ADE8}" type="presOf" srcId="{AF066105-7CF3-4B7B-9A9B-363F7F70D88D}" destId="{DBE5EAD6-B2DC-4843-A3B7-70D406BD4EBF}" srcOrd="1" destOrd="0" presId="urn:microsoft.com/office/officeart/2005/8/layout/list1"/>
    <dgm:cxn modelId="{F042A24E-5D66-435D-9964-09A68E6E0D9A}" type="presOf" srcId="{35808C99-F1C6-4C4F-B51C-4693FC67691C}" destId="{80ADA714-42ED-49B3-B050-E036E54A3892}" srcOrd="0" destOrd="0" presId="urn:microsoft.com/office/officeart/2005/8/layout/list1"/>
    <dgm:cxn modelId="{8D107961-FD3A-411D-AA4E-6A74E8D3A0FA}" srcId="{A20E7B2C-56DB-4A72-87F5-5C9964AA962B}" destId="{937720EB-7329-483E-AAE9-44DED98C080E}" srcOrd="0" destOrd="0" parTransId="{4E0707AB-9628-4F10-82A1-105DAAD69A3A}" sibTransId="{0DB006F6-85D2-4DCA-9DCA-D6DD7E087FEE}"/>
    <dgm:cxn modelId="{EE335512-DCC0-4183-BB3C-EE8B24C49902}" type="presOf" srcId="{F8ED09D6-A77A-4399-A228-DDB4E7D62CA3}" destId="{B47444DD-9FBD-4EA8-BADF-9C4DC9D27E69}" srcOrd="0" destOrd="0" presId="urn:microsoft.com/office/officeart/2005/8/layout/list1"/>
    <dgm:cxn modelId="{F23CC4A5-E313-4731-98CA-F8763CE55554}" type="presParOf" srcId="{80ADA714-42ED-49B3-B050-E036E54A3892}" destId="{642CA20C-6B18-4FFE-A999-626F296D0659}" srcOrd="0" destOrd="0" presId="urn:microsoft.com/office/officeart/2005/8/layout/list1"/>
    <dgm:cxn modelId="{CAA7AEC8-3492-43B5-9118-19DA7E7A9E71}" type="presParOf" srcId="{642CA20C-6B18-4FFE-A999-626F296D0659}" destId="{6CEFC69C-71DE-4D1A-AFE9-24CE0D4A9CCD}" srcOrd="0" destOrd="0" presId="urn:microsoft.com/office/officeart/2005/8/layout/list1"/>
    <dgm:cxn modelId="{20DD38DF-4F8D-4835-A618-CD6271A03060}" type="presParOf" srcId="{642CA20C-6B18-4FFE-A999-626F296D0659}" destId="{2909E265-B3E1-4316-B4B3-91CDAA6DBA3F}" srcOrd="1" destOrd="0" presId="urn:microsoft.com/office/officeart/2005/8/layout/list1"/>
    <dgm:cxn modelId="{9EB03D9B-6FC5-4B2A-917C-4137F96CE941}" type="presParOf" srcId="{80ADA714-42ED-49B3-B050-E036E54A3892}" destId="{B5C64229-9313-4842-8A18-7AEE75F61C02}" srcOrd="1" destOrd="0" presId="urn:microsoft.com/office/officeart/2005/8/layout/list1"/>
    <dgm:cxn modelId="{CEE588E9-6468-482E-A397-3791B37F1305}" type="presParOf" srcId="{80ADA714-42ED-49B3-B050-E036E54A3892}" destId="{BC864401-12BB-4F17-9F26-7FA261CDE5DD}" srcOrd="2" destOrd="0" presId="urn:microsoft.com/office/officeart/2005/8/layout/list1"/>
    <dgm:cxn modelId="{E64F5289-2536-46AC-B6E3-D84D4E0EF7BB}" type="presParOf" srcId="{80ADA714-42ED-49B3-B050-E036E54A3892}" destId="{F1F1EBDE-811F-48A2-8D52-5CEFE10DD81E}" srcOrd="3" destOrd="0" presId="urn:microsoft.com/office/officeart/2005/8/layout/list1"/>
    <dgm:cxn modelId="{41347536-5E5B-4FA1-AD5B-50A270F029D8}" type="presParOf" srcId="{80ADA714-42ED-49B3-B050-E036E54A3892}" destId="{FEAC68CB-EAB3-4482-8DE0-BC6620EE68E6}" srcOrd="4" destOrd="0" presId="urn:microsoft.com/office/officeart/2005/8/layout/list1"/>
    <dgm:cxn modelId="{F23D58FC-6A2B-476D-BE41-6F16500674A2}" type="presParOf" srcId="{FEAC68CB-EAB3-4482-8DE0-BC6620EE68E6}" destId="{1324E38B-4B88-4F4F-9DE1-A9A02EE33DB8}" srcOrd="0" destOrd="0" presId="urn:microsoft.com/office/officeart/2005/8/layout/list1"/>
    <dgm:cxn modelId="{85A85FD1-7B66-46B8-BE59-53652FC3C7CF}" type="presParOf" srcId="{FEAC68CB-EAB3-4482-8DE0-BC6620EE68E6}" destId="{BCDC2401-60B4-4B61-8AA6-E3B3C8F724B8}" srcOrd="1" destOrd="0" presId="urn:microsoft.com/office/officeart/2005/8/layout/list1"/>
    <dgm:cxn modelId="{D908FD56-4C21-467D-8C2A-CB80DC7D75D3}" type="presParOf" srcId="{80ADA714-42ED-49B3-B050-E036E54A3892}" destId="{818AE21F-CC23-4A13-8968-5B27F54996A7}" srcOrd="5" destOrd="0" presId="urn:microsoft.com/office/officeart/2005/8/layout/list1"/>
    <dgm:cxn modelId="{C72FCBE1-AB61-47F1-BE3D-900E746C551A}" type="presParOf" srcId="{80ADA714-42ED-49B3-B050-E036E54A3892}" destId="{B47444DD-9FBD-4EA8-BADF-9C4DC9D27E69}" srcOrd="6" destOrd="0" presId="urn:microsoft.com/office/officeart/2005/8/layout/list1"/>
    <dgm:cxn modelId="{E1A0F82A-1F3B-4FF5-B16A-4D06BABEC4C5}" type="presParOf" srcId="{80ADA714-42ED-49B3-B050-E036E54A3892}" destId="{D4B6745C-2AA5-405C-AE30-C9CF6FBBE7A8}" srcOrd="7" destOrd="0" presId="urn:microsoft.com/office/officeart/2005/8/layout/list1"/>
    <dgm:cxn modelId="{73223FAA-149F-4985-860A-C117C8C4466E}" type="presParOf" srcId="{80ADA714-42ED-49B3-B050-E036E54A3892}" destId="{9BF9B976-37C3-4B4E-8B3D-9D9BCCAA3C6A}" srcOrd="8" destOrd="0" presId="urn:microsoft.com/office/officeart/2005/8/layout/list1"/>
    <dgm:cxn modelId="{C9F414F8-59F6-4B66-BEEA-390F485843CF}" type="presParOf" srcId="{9BF9B976-37C3-4B4E-8B3D-9D9BCCAA3C6A}" destId="{D6D9ACD4-1DB0-43E5-B726-B3500F87CDEB}" srcOrd="0" destOrd="0" presId="urn:microsoft.com/office/officeart/2005/8/layout/list1"/>
    <dgm:cxn modelId="{97666BF8-D61F-49EA-8D8D-ABD0FC9BBCA9}" type="presParOf" srcId="{9BF9B976-37C3-4B4E-8B3D-9D9BCCAA3C6A}" destId="{DBE5EAD6-B2DC-4843-A3B7-70D406BD4EBF}" srcOrd="1" destOrd="0" presId="urn:microsoft.com/office/officeart/2005/8/layout/list1"/>
    <dgm:cxn modelId="{48073E83-1C89-442B-B868-5F3D01BD4482}" type="presParOf" srcId="{80ADA714-42ED-49B3-B050-E036E54A3892}" destId="{2972D5C9-61D5-4799-8421-1C48360240C5}" srcOrd="9" destOrd="0" presId="urn:microsoft.com/office/officeart/2005/8/layout/list1"/>
    <dgm:cxn modelId="{1389D69E-392E-463C-8822-4E04B6780C45}" type="presParOf" srcId="{80ADA714-42ED-49B3-B050-E036E54A3892}" destId="{A8092E43-C0E3-4EA8-953B-9F1331FB214A}" srcOrd="10"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29FE6-BD82-48BC-8B6B-F2A07FE6F385}">
      <dsp:nvSpPr>
        <dsp:cNvPr id="0" name=""/>
        <dsp:cNvSpPr/>
      </dsp:nvSpPr>
      <dsp:spPr>
        <a:xfrm>
          <a:off x="2674689" y="1700501"/>
          <a:ext cx="2880002" cy="1440001"/>
        </a:xfrm>
        <a:prstGeom prst="roundRect">
          <a:avLst/>
        </a:prstGeom>
        <a:solidFill>
          <a:srgbClr val="C1EFFF"/>
        </a:solidFill>
        <a:ln w="25400" cap="flat" cmpd="sng" algn="ctr">
          <a:solidFill>
            <a:schemeClr val="accent1">
              <a:lumMod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4"/>
              </a:solidFill>
            </a:rPr>
            <a:t>Emerging Pollutants und </a:t>
          </a:r>
          <a:r>
            <a:rPr lang="en-US" sz="2000" b="1" kern="1200" dirty="0" err="1" smtClean="0">
              <a:solidFill>
                <a:schemeClr val="accent4"/>
              </a:solidFill>
            </a:rPr>
            <a:t>neue</a:t>
          </a:r>
          <a:r>
            <a:rPr lang="en-US" sz="2000" b="1" kern="1200" dirty="0" smtClean="0">
              <a:solidFill>
                <a:schemeClr val="accent4"/>
              </a:solidFill>
            </a:rPr>
            <a:t> </a:t>
          </a:r>
          <a:r>
            <a:rPr lang="en-US" sz="2000" b="1" kern="1200" dirty="0" err="1" smtClean="0">
              <a:solidFill>
                <a:schemeClr val="accent4"/>
              </a:solidFill>
            </a:rPr>
            <a:t>Krankheitserreger</a:t>
          </a:r>
          <a:endParaRPr lang="en-US" sz="2000" b="1" kern="1200" dirty="0">
            <a:solidFill>
              <a:schemeClr val="accent4"/>
            </a:solidFill>
          </a:endParaRPr>
        </a:p>
      </dsp:txBody>
      <dsp:txXfrm>
        <a:off x="2744984" y="1770796"/>
        <a:ext cx="2739412" cy="1299411"/>
      </dsp:txXfrm>
    </dsp:sp>
    <dsp:sp modelId="{1DABD5FB-0B2F-48DE-999F-37373940D5F3}">
      <dsp:nvSpPr>
        <dsp:cNvPr id="0" name=""/>
        <dsp:cNvSpPr/>
      </dsp:nvSpPr>
      <dsp:spPr>
        <a:xfrm rot="16200200">
          <a:off x="3934749" y="1183382"/>
          <a:ext cx="360001" cy="440613"/>
        </a:xfrm>
        <a:prstGeom prst="rightArrow">
          <a:avLst>
            <a:gd name="adj1" fmla="val 60000"/>
            <a:gd name="adj2" fmla="val 50000"/>
          </a:avLst>
        </a:prstGeom>
        <a:solidFill>
          <a:schemeClr val="accent1">
            <a:lumMod val="7500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988746" y="1325505"/>
        <a:ext cx="252001" cy="264367"/>
      </dsp:txXfrm>
    </dsp:sp>
    <dsp:sp modelId="{3E96C346-5F36-40C9-8392-A6D09C3C41E6}">
      <dsp:nvSpPr>
        <dsp:cNvPr id="0" name=""/>
        <dsp:cNvSpPr/>
      </dsp:nvSpPr>
      <dsp:spPr>
        <a:xfrm>
          <a:off x="3034798" y="8522"/>
          <a:ext cx="2160002" cy="1079994"/>
        </a:xfrm>
        <a:prstGeom prst="roundRect">
          <a:avLst/>
        </a:prstGeom>
        <a:solidFill>
          <a:schemeClr val="accent1">
            <a:lumMod val="50000"/>
          </a:schemeClr>
        </a:solidFill>
        <a:ln w="25400" cap="flat" cmpd="sng" algn="ctr">
          <a:solidFill>
            <a:schemeClr val="accent1">
              <a:lumMod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solidFill>
                <a:schemeClr val="bg1"/>
              </a:solidFill>
            </a:rPr>
            <a:t>Trinkwasser</a:t>
          </a:r>
          <a:endParaRPr lang="en-US" sz="2400" kern="1200" dirty="0">
            <a:solidFill>
              <a:schemeClr val="bg1"/>
            </a:solidFill>
          </a:endParaRPr>
        </a:p>
      </dsp:txBody>
      <dsp:txXfrm>
        <a:off x="3087519" y="61243"/>
        <a:ext cx="2054560" cy="974552"/>
      </dsp:txXfrm>
    </dsp:sp>
    <dsp:sp modelId="{7187FFAC-2C53-4E42-A0CC-43E669D1A7E6}">
      <dsp:nvSpPr>
        <dsp:cNvPr id="0" name=""/>
        <dsp:cNvSpPr/>
      </dsp:nvSpPr>
      <dsp:spPr>
        <a:xfrm rot="21599987">
          <a:off x="5619036" y="2200189"/>
          <a:ext cx="359999" cy="440613"/>
        </a:xfrm>
        <a:prstGeom prst="rightArrow">
          <a:avLst>
            <a:gd name="adj1" fmla="val 60000"/>
            <a:gd name="adj2" fmla="val 50000"/>
          </a:avLst>
        </a:prstGeom>
        <a:solidFill>
          <a:schemeClr val="accent1">
            <a:lumMod val="7500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619036" y="2288312"/>
        <a:ext cx="251999" cy="264367"/>
      </dsp:txXfrm>
    </dsp:sp>
    <dsp:sp modelId="{B2F1BFFE-8221-437F-8C78-C9A946B32F95}">
      <dsp:nvSpPr>
        <dsp:cNvPr id="0" name=""/>
        <dsp:cNvSpPr/>
      </dsp:nvSpPr>
      <dsp:spPr>
        <a:xfrm>
          <a:off x="6058493" y="1880493"/>
          <a:ext cx="2160002" cy="1079994"/>
        </a:xfrm>
        <a:prstGeom prst="roundRect">
          <a:avLst/>
        </a:prstGeom>
        <a:solidFill>
          <a:schemeClr val="accent1">
            <a:lumMod val="50000"/>
          </a:schemeClr>
        </a:solidFill>
        <a:ln w="25400" cap="flat" cmpd="sng" algn="ctr">
          <a:solidFill>
            <a:schemeClr val="accent1">
              <a:lumMod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solidFill>
                <a:schemeClr val="bg1"/>
              </a:solidFill>
            </a:rPr>
            <a:t>Abwasser</a:t>
          </a:r>
          <a:endParaRPr lang="en-US" sz="2400" kern="1200" dirty="0">
            <a:solidFill>
              <a:schemeClr val="bg1"/>
            </a:solidFill>
          </a:endParaRPr>
        </a:p>
      </dsp:txBody>
      <dsp:txXfrm>
        <a:off x="6111214" y="1933214"/>
        <a:ext cx="2054560" cy="974552"/>
      </dsp:txXfrm>
    </dsp:sp>
    <dsp:sp modelId="{C5DE3DAB-EDB6-4E43-AF7C-890DE66A95C0}">
      <dsp:nvSpPr>
        <dsp:cNvPr id="0" name=""/>
        <dsp:cNvSpPr/>
      </dsp:nvSpPr>
      <dsp:spPr>
        <a:xfrm rot="5420084">
          <a:off x="3928937" y="3256466"/>
          <a:ext cx="359999" cy="440613"/>
        </a:xfrm>
        <a:prstGeom prst="rightArrow">
          <a:avLst>
            <a:gd name="adj1" fmla="val 60000"/>
            <a:gd name="adj2" fmla="val 50000"/>
          </a:avLst>
        </a:prstGeom>
        <a:solidFill>
          <a:schemeClr val="accent1">
            <a:lumMod val="7500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rot="10800000">
        <a:off x="3983252" y="3290590"/>
        <a:ext cx="251999" cy="264367"/>
      </dsp:txXfrm>
    </dsp:sp>
    <dsp:sp modelId="{23936B8B-0D10-4E91-8DE6-5E22A0D8F6FC}">
      <dsp:nvSpPr>
        <dsp:cNvPr id="0" name=""/>
        <dsp:cNvSpPr/>
      </dsp:nvSpPr>
      <dsp:spPr>
        <a:xfrm>
          <a:off x="3024013" y="3708001"/>
          <a:ext cx="2160002" cy="1079994"/>
        </a:xfrm>
        <a:prstGeom prst="roundRect">
          <a:avLst/>
        </a:prstGeom>
        <a:solidFill>
          <a:schemeClr val="accent1">
            <a:lumMod val="50000"/>
          </a:schemeClr>
        </a:solidFill>
        <a:ln w="25400" cap="flat" cmpd="sng" algn="ctr">
          <a:solidFill>
            <a:schemeClr val="accent1">
              <a:lumMod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solidFill>
                <a:schemeClr val="bg1"/>
              </a:solidFill>
            </a:rPr>
            <a:t>Oberflächen-wasser</a:t>
          </a:r>
          <a:endParaRPr lang="en-US" sz="2400" kern="1200" dirty="0">
            <a:solidFill>
              <a:schemeClr val="bg1"/>
            </a:solidFill>
          </a:endParaRPr>
        </a:p>
      </dsp:txBody>
      <dsp:txXfrm>
        <a:off x="3076734" y="3760722"/>
        <a:ext cx="2054560" cy="974552"/>
      </dsp:txXfrm>
    </dsp:sp>
    <dsp:sp modelId="{AE5CAE3C-862D-49B0-83BC-8AAE347211B6}">
      <dsp:nvSpPr>
        <dsp:cNvPr id="0" name=""/>
        <dsp:cNvSpPr/>
      </dsp:nvSpPr>
      <dsp:spPr>
        <a:xfrm rot="10800026">
          <a:off x="2200599" y="2168525"/>
          <a:ext cx="360000" cy="440613"/>
        </a:xfrm>
        <a:prstGeom prst="rightArrow">
          <a:avLst>
            <a:gd name="adj1" fmla="val 60000"/>
            <a:gd name="adj2" fmla="val 50000"/>
          </a:avLst>
        </a:prstGeom>
        <a:solidFill>
          <a:schemeClr val="accent1">
            <a:lumMod val="7500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rot="10800000">
        <a:off x="2308599" y="2256648"/>
        <a:ext cx="252000" cy="264367"/>
      </dsp:txXfrm>
    </dsp:sp>
    <dsp:sp modelId="{658AE801-D836-4DE6-BEAA-E8EB5996E624}">
      <dsp:nvSpPr>
        <dsp:cNvPr id="0" name=""/>
        <dsp:cNvSpPr/>
      </dsp:nvSpPr>
      <dsp:spPr>
        <a:xfrm>
          <a:off x="10342" y="1880482"/>
          <a:ext cx="2160002" cy="1079994"/>
        </a:xfrm>
        <a:prstGeom prst="roundRect">
          <a:avLst/>
        </a:prstGeom>
        <a:solidFill>
          <a:schemeClr val="accent1">
            <a:lumMod val="50000"/>
          </a:schemeClr>
        </a:solidFill>
        <a:ln w="25400" cap="flat" cmpd="sng" algn="ctr">
          <a:solidFill>
            <a:schemeClr val="accent1">
              <a:lumMod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solidFill>
                <a:schemeClr val="bg1"/>
              </a:solidFill>
            </a:rPr>
            <a:t>Grundwasser</a:t>
          </a:r>
          <a:endParaRPr lang="en-US" sz="2400" kern="1200" dirty="0">
            <a:solidFill>
              <a:schemeClr val="bg1"/>
            </a:solidFill>
          </a:endParaRPr>
        </a:p>
      </dsp:txBody>
      <dsp:txXfrm>
        <a:off x="63063" y="1933203"/>
        <a:ext cx="2054560" cy="974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64401-12BB-4F17-9F26-7FA261CDE5DD}">
      <dsp:nvSpPr>
        <dsp:cNvPr id="0" name=""/>
        <dsp:cNvSpPr/>
      </dsp:nvSpPr>
      <dsp:spPr>
        <a:xfrm>
          <a:off x="0" y="225374"/>
          <a:ext cx="6264695" cy="880425"/>
        </a:xfrm>
        <a:prstGeom prst="rect">
          <a:avLst/>
        </a:prstGeom>
        <a:solidFill>
          <a:schemeClr val="lt1">
            <a:alpha val="90000"/>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6210" tIns="270764" rIns="48621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solidFill>
                <a:schemeClr val="tx2"/>
              </a:solidFill>
            </a:rPr>
            <a:t>Ozonung</a:t>
          </a:r>
          <a:endParaRPr lang="en-US" sz="1600" kern="1200" dirty="0">
            <a:solidFill>
              <a:schemeClr val="tx2"/>
            </a:solidFill>
          </a:endParaRPr>
        </a:p>
        <a:p>
          <a:pPr marL="171450" lvl="1" indent="-171450" algn="l" defTabSz="711200">
            <a:lnSpc>
              <a:spcPct val="90000"/>
            </a:lnSpc>
            <a:spcBef>
              <a:spcPct val="0"/>
            </a:spcBef>
            <a:spcAft>
              <a:spcPct val="15000"/>
            </a:spcAft>
            <a:buChar char="••"/>
          </a:pPr>
          <a:r>
            <a:rPr lang="en-US" sz="1600" kern="1200" dirty="0">
              <a:solidFill>
                <a:schemeClr val="tx2"/>
              </a:solidFill>
            </a:rPr>
            <a:t>Advanced Oxidation Processes</a:t>
          </a:r>
        </a:p>
      </dsp:txBody>
      <dsp:txXfrm>
        <a:off x="0" y="225374"/>
        <a:ext cx="6264695" cy="880425"/>
      </dsp:txXfrm>
    </dsp:sp>
    <dsp:sp modelId="{2909E265-B3E1-4316-B4B3-91CDAA6DBA3F}">
      <dsp:nvSpPr>
        <dsp:cNvPr id="0" name=""/>
        <dsp:cNvSpPr/>
      </dsp:nvSpPr>
      <dsp:spPr>
        <a:xfrm>
          <a:off x="313234" y="33494"/>
          <a:ext cx="4385287" cy="383760"/>
        </a:xfrm>
        <a:prstGeom prst="roundRect">
          <a:avLst/>
        </a:prstGeom>
        <a:solidFill>
          <a:schemeClr val="accent1">
            <a:lumMod val="50000"/>
          </a:schemeClr>
        </a:solidFill>
        <a:ln w="25400" cap="flat" cmpd="sng" algn="ctr">
          <a:solidFill>
            <a:schemeClr val="accent1">
              <a:lumMod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753" tIns="0" rIns="165753" bIns="0" numCol="1" spcCol="1270" anchor="ctr" anchorCtr="0">
          <a:noAutofit/>
        </a:bodyPr>
        <a:lstStyle/>
        <a:p>
          <a:pPr lvl="0" algn="l" defTabSz="800100">
            <a:lnSpc>
              <a:spcPct val="90000"/>
            </a:lnSpc>
            <a:spcBef>
              <a:spcPct val="0"/>
            </a:spcBef>
            <a:spcAft>
              <a:spcPct val="35000"/>
            </a:spcAft>
          </a:pPr>
          <a:r>
            <a:rPr lang="en-US" sz="1800" kern="1200" dirty="0" err="1"/>
            <a:t>Oxidativ</a:t>
          </a:r>
          <a:endParaRPr lang="en-US" sz="2000" kern="1200" dirty="0"/>
        </a:p>
      </dsp:txBody>
      <dsp:txXfrm>
        <a:off x="331968" y="52228"/>
        <a:ext cx="4347819" cy="346292"/>
      </dsp:txXfrm>
    </dsp:sp>
    <dsp:sp modelId="{B47444DD-9FBD-4EA8-BADF-9C4DC9D27E69}">
      <dsp:nvSpPr>
        <dsp:cNvPr id="0" name=""/>
        <dsp:cNvSpPr/>
      </dsp:nvSpPr>
      <dsp:spPr>
        <a:xfrm>
          <a:off x="0" y="1367879"/>
          <a:ext cx="6264695" cy="880425"/>
        </a:xfrm>
        <a:prstGeom prst="rect">
          <a:avLst/>
        </a:prstGeom>
        <a:no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6210" tIns="270764" rIns="48621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solidFill>
                <a:schemeClr val="tx2"/>
              </a:solidFill>
            </a:rPr>
            <a:t>Pulveraktivkohle</a:t>
          </a:r>
          <a:endParaRPr lang="en-US" sz="1600" kern="1200" dirty="0">
            <a:solidFill>
              <a:schemeClr val="tx2"/>
            </a:solidFill>
          </a:endParaRPr>
        </a:p>
        <a:p>
          <a:pPr marL="171450" lvl="1" indent="-171450" algn="l" defTabSz="711200">
            <a:lnSpc>
              <a:spcPct val="90000"/>
            </a:lnSpc>
            <a:spcBef>
              <a:spcPct val="0"/>
            </a:spcBef>
            <a:spcAft>
              <a:spcPct val="15000"/>
            </a:spcAft>
            <a:buChar char="••"/>
          </a:pPr>
          <a:r>
            <a:rPr lang="en-US" sz="1600" kern="1200" dirty="0" err="1">
              <a:solidFill>
                <a:schemeClr val="tx2"/>
              </a:solidFill>
            </a:rPr>
            <a:t>Granulierte</a:t>
          </a:r>
          <a:r>
            <a:rPr lang="en-US" sz="1600" kern="1200" dirty="0">
              <a:solidFill>
                <a:schemeClr val="tx2"/>
              </a:solidFill>
            </a:rPr>
            <a:t> </a:t>
          </a:r>
          <a:r>
            <a:rPr lang="en-US" sz="1600" kern="1200" dirty="0" err="1">
              <a:solidFill>
                <a:schemeClr val="tx2"/>
              </a:solidFill>
            </a:rPr>
            <a:t>Aktivkohle</a:t>
          </a:r>
          <a:endParaRPr lang="en-US" sz="1600" kern="1200" dirty="0">
            <a:solidFill>
              <a:schemeClr val="tx2"/>
            </a:solidFill>
          </a:endParaRPr>
        </a:p>
      </dsp:txBody>
      <dsp:txXfrm>
        <a:off x="0" y="1367879"/>
        <a:ext cx="6264695" cy="880425"/>
      </dsp:txXfrm>
    </dsp:sp>
    <dsp:sp modelId="{BCDC2401-60B4-4B61-8AA6-E3B3C8F724B8}">
      <dsp:nvSpPr>
        <dsp:cNvPr id="0" name=""/>
        <dsp:cNvSpPr/>
      </dsp:nvSpPr>
      <dsp:spPr>
        <a:xfrm>
          <a:off x="313234" y="1175999"/>
          <a:ext cx="4385287" cy="383760"/>
        </a:xfrm>
        <a:prstGeom prst="roundRect">
          <a:avLst/>
        </a:prstGeom>
        <a:solidFill>
          <a:schemeClr val="accent1">
            <a:lumMod val="50000"/>
          </a:schemeClr>
        </a:solidFill>
        <a:ln w="25400" cap="flat" cmpd="sng" algn="ctr">
          <a:solidFill>
            <a:schemeClr val="accent1">
              <a:lumMod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753" tIns="0" rIns="165753" bIns="0" numCol="1" spcCol="1270" anchor="ctr" anchorCtr="0">
          <a:noAutofit/>
        </a:bodyPr>
        <a:lstStyle/>
        <a:p>
          <a:pPr lvl="0" algn="l" defTabSz="800100">
            <a:lnSpc>
              <a:spcPct val="90000"/>
            </a:lnSpc>
            <a:spcBef>
              <a:spcPct val="0"/>
            </a:spcBef>
            <a:spcAft>
              <a:spcPct val="35000"/>
            </a:spcAft>
          </a:pPr>
          <a:r>
            <a:rPr lang="en-US" sz="1800" kern="1200" dirty="0" err="1"/>
            <a:t>Adsorptiv</a:t>
          </a:r>
          <a:endParaRPr lang="en-US" sz="2000" kern="1200" dirty="0"/>
        </a:p>
      </dsp:txBody>
      <dsp:txXfrm>
        <a:off x="331968" y="1194733"/>
        <a:ext cx="4347819" cy="346292"/>
      </dsp:txXfrm>
    </dsp:sp>
    <dsp:sp modelId="{A8092E43-C0E3-4EA8-953B-9F1331FB214A}">
      <dsp:nvSpPr>
        <dsp:cNvPr id="0" name=""/>
        <dsp:cNvSpPr/>
      </dsp:nvSpPr>
      <dsp:spPr>
        <a:xfrm>
          <a:off x="0" y="2510384"/>
          <a:ext cx="6264695" cy="880425"/>
        </a:xfrm>
        <a:prstGeom prst="rect">
          <a:avLst/>
        </a:prstGeom>
        <a:solidFill>
          <a:schemeClr val="lt1">
            <a:alpha val="90000"/>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6210" tIns="270764" rIns="48621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solidFill>
                <a:schemeClr val="tx2"/>
              </a:solidFill>
            </a:rPr>
            <a:t>Porenmembranen</a:t>
          </a:r>
          <a:endParaRPr lang="en-US" sz="1600" kern="1200" dirty="0">
            <a:solidFill>
              <a:schemeClr val="tx2"/>
            </a:solidFill>
          </a:endParaRPr>
        </a:p>
        <a:p>
          <a:pPr marL="171450" lvl="1" indent="-171450" algn="l" defTabSz="711200">
            <a:lnSpc>
              <a:spcPct val="90000"/>
            </a:lnSpc>
            <a:spcBef>
              <a:spcPct val="0"/>
            </a:spcBef>
            <a:spcAft>
              <a:spcPct val="15000"/>
            </a:spcAft>
            <a:buChar char="••"/>
          </a:pPr>
          <a:r>
            <a:rPr lang="en-US" sz="1600" kern="1200" dirty="0" err="1">
              <a:solidFill>
                <a:schemeClr val="tx2"/>
              </a:solidFill>
            </a:rPr>
            <a:t>Lösungsdiffusionsmembranen</a:t>
          </a:r>
          <a:endParaRPr lang="en-US" sz="1600" kern="1200" dirty="0">
            <a:solidFill>
              <a:schemeClr val="tx2"/>
            </a:solidFill>
          </a:endParaRPr>
        </a:p>
      </dsp:txBody>
      <dsp:txXfrm>
        <a:off x="0" y="2510384"/>
        <a:ext cx="6264695" cy="880425"/>
      </dsp:txXfrm>
    </dsp:sp>
    <dsp:sp modelId="{DBE5EAD6-B2DC-4843-A3B7-70D406BD4EBF}">
      <dsp:nvSpPr>
        <dsp:cNvPr id="0" name=""/>
        <dsp:cNvSpPr/>
      </dsp:nvSpPr>
      <dsp:spPr>
        <a:xfrm>
          <a:off x="313234" y="2318504"/>
          <a:ext cx="4385287" cy="383760"/>
        </a:xfrm>
        <a:prstGeom prst="roundRect">
          <a:avLst/>
        </a:prstGeom>
        <a:solidFill>
          <a:srgbClr val="C1EFFF"/>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753" tIns="0" rIns="165753" bIns="0" numCol="1" spcCol="1270" anchor="ctr" anchorCtr="0">
          <a:noAutofit/>
        </a:bodyPr>
        <a:lstStyle/>
        <a:p>
          <a:pPr lvl="0" algn="l" defTabSz="800100">
            <a:lnSpc>
              <a:spcPct val="90000"/>
            </a:lnSpc>
            <a:spcBef>
              <a:spcPct val="0"/>
            </a:spcBef>
            <a:spcAft>
              <a:spcPct val="35000"/>
            </a:spcAft>
          </a:pPr>
          <a:r>
            <a:rPr lang="en-US" sz="1800" kern="1200" dirty="0" err="1">
              <a:solidFill>
                <a:schemeClr val="tx2"/>
              </a:solidFill>
            </a:rPr>
            <a:t>Physikalisch</a:t>
          </a:r>
          <a:endParaRPr lang="en-US" sz="1800" kern="1200" dirty="0">
            <a:solidFill>
              <a:schemeClr val="tx2"/>
            </a:solidFill>
          </a:endParaRPr>
        </a:p>
      </dsp:txBody>
      <dsp:txXfrm>
        <a:off x="331968" y="2337238"/>
        <a:ext cx="4347819"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cdr:x>
      <cdr:y>0.05991</cdr:y>
    </cdr:from>
    <cdr:to>
      <cdr:x>0.95798</cdr:x>
      <cdr:y>0.51049</cdr:y>
    </cdr:to>
    <cdr:sp macro="" textlink="">
      <cdr:nvSpPr>
        <cdr:cNvPr id="17410" name="Text Box 2"/>
        <cdr:cNvSpPr txBox="1">
          <a:spLocks xmlns:a="http://schemas.openxmlformats.org/drawingml/2006/main" noChangeArrowheads="1"/>
        </cdr:cNvSpPr>
      </cdr:nvSpPr>
      <cdr:spPr bwMode="auto">
        <a:xfrm xmlns:a="http://schemas.openxmlformats.org/drawingml/2006/main">
          <a:off x="4217640" y="328408"/>
          <a:ext cx="3863190" cy="2469896"/>
        </a:xfrm>
        <a:prstGeom xmlns:a="http://schemas.openxmlformats.org/drawingml/2006/main" prst="rect">
          <a:avLst/>
        </a:prstGeom>
        <a:solidFill xmlns:a="http://schemas.openxmlformats.org/drawingml/2006/main">
          <a:srgbClr val="DDDDDD"/>
        </a:solidFill>
        <a:ln xmlns:a="http://schemas.openxmlformats.org/drawingml/2006/main">
          <a:noFill/>
        </a:ln>
        <a:extLst xmlns:a="http://schemas.openxmlformats.org/drawingml/2006/main">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lnSpc>
              <a:spcPts val="1000"/>
            </a:lnSpc>
            <a:defRPr sz="1000"/>
          </a:pPr>
          <a:r>
            <a:rPr lang="fr-LU" sz="1000" b="1" i="0" u="none" strike="noStrike" baseline="0" dirty="0" smtClean="0">
              <a:solidFill>
                <a:srgbClr val="000000"/>
              </a:solidFill>
              <a:latin typeface="Arial"/>
              <a:cs typeface="Arial"/>
            </a:rPr>
            <a:t>Distribution </a:t>
          </a:r>
          <a:r>
            <a:rPr lang="fr-LU" sz="1000" b="1" i="0" u="none" strike="noStrike" baseline="0" dirty="0">
              <a:solidFill>
                <a:srgbClr val="000000"/>
              </a:solidFill>
              <a:latin typeface="Arial"/>
              <a:cs typeface="Arial"/>
            </a:rPr>
            <a:t>des différents produits phytosanitaires et de leurs métabolites dans les eaux souterraines en 2018 (analyses faites entre janvier et décembre 2018) </a:t>
          </a:r>
        </a:p>
        <a:p xmlns:a="http://schemas.openxmlformats.org/drawingml/2006/main">
          <a:pPr algn="l" rtl="0">
            <a:lnSpc>
              <a:spcPts val="800"/>
            </a:lnSpc>
            <a:defRPr sz="1000"/>
          </a:pPr>
          <a:endParaRPr lang="fr-LU" sz="1000" b="1" i="0" u="none" strike="noStrike" baseline="0" dirty="0">
            <a:solidFill>
              <a:srgbClr val="000000"/>
            </a:solidFill>
            <a:latin typeface="Arial"/>
            <a:cs typeface="Arial"/>
          </a:endParaRPr>
        </a:p>
        <a:p xmlns:a="http://schemas.openxmlformats.org/drawingml/2006/main">
          <a:pPr algn="l" rtl="0">
            <a:lnSpc>
              <a:spcPts val="700"/>
            </a:lnSpc>
            <a:defRPr sz="1000"/>
          </a:pPr>
          <a:r>
            <a:rPr lang="fr-LU" sz="1000" b="0" i="0" u="none" strike="noStrike" baseline="0" dirty="0">
              <a:solidFill>
                <a:srgbClr val="000000"/>
              </a:solidFill>
              <a:latin typeface="Arial"/>
              <a:cs typeface="Arial"/>
            </a:rPr>
            <a:t>- 85 stations de mesures</a:t>
          </a:r>
        </a:p>
        <a:p xmlns:a="http://schemas.openxmlformats.org/drawingml/2006/main">
          <a:pPr algn="l" rtl="0">
            <a:lnSpc>
              <a:spcPts val="900"/>
            </a:lnSpc>
            <a:defRPr sz="1000"/>
          </a:pPr>
          <a:r>
            <a:rPr lang="fr-LU" sz="1000" b="0" i="0" u="none" strike="noStrike" baseline="0" dirty="0">
              <a:solidFill>
                <a:srgbClr val="000000"/>
              </a:solidFill>
              <a:latin typeface="Arial"/>
              <a:cs typeface="Arial"/>
            </a:rPr>
            <a:t>- 18 paramètres analysés</a:t>
          </a:r>
        </a:p>
        <a:p xmlns:a="http://schemas.openxmlformats.org/drawingml/2006/main">
          <a:pPr algn="l" rtl="0">
            <a:lnSpc>
              <a:spcPts val="900"/>
            </a:lnSpc>
            <a:defRPr sz="1000"/>
          </a:pPr>
          <a:endParaRPr lang="fr-LU" sz="1000" b="0" i="0" u="none" strike="noStrike" baseline="0" dirty="0">
            <a:solidFill>
              <a:srgbClr val="000000"/>
            </a:solidFill>
            <a:latin typeface="Arial"/>
            <a:cs typeface="Arial"/>
          </a:endParaRPr>
        </a:p>
        <a:p xmlns:a="http://schemas.openxmlformats.org/drawingml/2006/main">
          <a:pPr rtl="0"/>
          <a:r>
            <a:rPr lang="fr-LU" sz="1000" b="1" i="0" baseline="0" dirty="0">
              <a:effectLst/>
              <a:latin typeface="Arial" panose="020B0604020202020204" pitchFamily="34" charset="0"/>
              <a:ea typeface="+mn-ea"/>
              <a:cs typeface="Arial" panose="020B0604020202020204" pitchFamily="34" charset="0"/>
            </a:rPr>
            <a:t>Paramètres analysés:</a:t>
          </a:r>
          <a:endParaRPr lang="fr-LU" sz="1000" dirty="0">
            <a:effectLst/>
            <a:latin typeface="Arial" panose="020B0604020202020204" pitchFamily="34" charset="0"/>
            <a:cs typeface="Arial" panose="020B0604020202020204" pitchFamily="34" charset="0"/>
          </a:endParaRPr>
        </a:p>
        <a:p xmlns:a="http://schemas.openxmlformats.org/drawingml/2006/main">
          <a:pPr rtl="0"/>
          <a:r>
            <a:rPr lang="fr-LU" sz="1000" b="0" i="0" baseline="0" dirty="0">
              <a:effectLst/>
              <a:latin typeface="Arial" panose="020B0604020202020204" pitchFamily="34" charset="0"/>
              <a:ea typeface="+mn-ea"/>
              <a:cs typeface="Arial" panose="020B0604020202020204" pitchFamily="34" charset="0"/>
            </a:rPr>
            <a:t>2,6-Dichlorobenzamide*, Atrazine*, </a:t>
          </a:r>
          <a:r>
            <a:rPr lang="fr-LU" sz="1000" b="0" i="0" baseline="0" dirty="0" err="1">
              <a:effectLst/>
              <a:latin typeface="Arial" panose="020B0604020202020204" pitchFamily="34" charset="0"/>
              <a:ea typeface="+mn-ea"/>
              <a:cs typeface="Arial" panose="020B0604020202020204" pitchFamily="34" charset="0"/>
            </a:rPr>
            <a:t>Atrazine_desethyl</a:t>
          </a:r>
          <a:r>
            <a:rPr lang="fr-LU" sz="1000" b="0" i="0" baseline="0" dirty="0">
              <a:effectLst/>
              <a:latin typeface="Arial" panose="020B0604020202020204" pitchFamily="34" charset="0"/>
              <a:ea typeface="+mn-ea"/>
              <a:cs typeface="Arial" panose="020B0604020202020204" pitchFamily="34" charset="0"/>
            </a:rPr>
            <a:t>*, </a:t>
          </a:r>
          <a:r>
            <a:rPr lang="fr-LU" sz="1000" b="0" i="0" baseline="0" dirty="0" err="1">
              <a:effectLst/>
              <a:latin typeface="Arial" panose="020B0604020202020204" pitchFamily="34" charset="0"/>
              <a:ea typeface="+mn-ea"/>
              <a:cs typeface="Arial" panose="020B0604020202020204" pitchFamily="34" charset="0"/>
            </a:rPr>
            <a:t>Metazachlor</a:t>
          </a:r>
          <a:r>
            <a:rPr lang="fr-LU" sz="1000" b="0" i="0" baseline="0" dirty="0">
              <a:effectLst/>
              <a:latin typeface="Arial" panose="020B0604020202020204" pitchFamily="34" charset="0"/>
              <a:ea typeface="+mn-ea"/>
              <a:cs typeface="Arial" panose="020B0604020202020204" pitchFamily="34" charset="0"/>
            </a:rPr>
            <a:t>*, </a:t>
          </a:r>
          <a:r>
            <a:rPr lang="fr-LU" sz="1000" b="0" i="0" baseline="0" dirty="0" err="1">
              <a:effectLst/>
              <a:latin typeface="Arial" panose="020B0604020202020204" pitchFamily="34" charset="0"/>
              <a:ea typeface="+mn-ea"/>
              <a:cs typeface="Arial" panose="020B0604020202020204" pitchFamily="34" charset="0"/>
            </a:rPr>
            <a:t>Metazachlor</a:t>
          </a:r>
          <a:r>
            <a:rPr lang="fr-LU" sz="1000" b="0" i="0" baseline="0" dirty="0">
              <a:effectLst/>
              <a:latin typeface="Arial" panose="020B0604020202020204" pitchFamily="34" charset="0"/>
              <a:ea typeface="+mn-ea"/>
              <a:cs typeface="Arial" panose="020B0604020202020204" pitchFamily="34" charset="0"/>
            </a:rPr>
            <a:t>-ESA (</a:t>
          </a:r>
          <a:r>
            <a:rPr lang="fr-LU" sz="1000" b="0" i="0" baseline="0" dirty="0" err="1">
              <a:effectLst/>
              <a:latin typeface="Arial" panose="020B0604020202020204" pitchFamily="34" charset="0"/>
              <a:ea typeface="+mn-ea"/>
              <a:cs typeface="Arial" panose="020B0604020202020204" pitchFamily="34" charset="0"/>
            </a:rPr>
            <a:t>ug</a:t>
          </a:r>
          <a:r>
            <a:rPr lang="fr-LU" sz="1000" b="0" i="0" baseline="0" dirty="0">
              <a:effectLst/>
              <a:latin typeface="Arial" panose="020B0604020202020204" pitchFamily="34" charset="0"/>
              <a:ea typeface="+mn-ea"/>
              <a:cs typeface="Arial" panose="020B0604020202020204" pitchFamily="34" charset="0"/>
            </a:rPr>
            <a:t>/l)*, </a:t>
          </a:r>
          <a:r>
            <a:rPr lang="fr-LU" sz="1000" b="0" i="0" baseline="0" dirty="0" err="1">
              <a:effectLst/>
              <a:latin typeface="Arial" panose="020B0604020202020204" pitchFamily="34" charset="0"/>
              <a:ea typeface="+mn-ea"/>
              <a:cs typeface="Arial" panose="020B0604020202020204" pitchFamily="34" charset="0"/>
            </a:rPr>
            <a:t>Metazachlor</a:t>
          </a:r>
          <a:r>
            <a:rPr lang="fr-LU" sz="1000" b="0" i="0" baseline="0" dirty="0">
              <a:effectLst/>
              <a:latin typeface="Arial" panose="020B0604020202020204" pitchFamily="34" charset="0"/>
              <a:ea typeface="+mn-ea"/>
              <a:cs typeface="Arial" panose="020B0604020202020204" pitchFamily="34" charset="0"/>
            </a:rPr>
            <a:t>-OXA*, </a:t>
          </a:r>
          <a:r>
            <a:rPr lang="fr-LU" sz="1000" b="0" i="0" baseline="0" dirty="0" err="1">
              <a:effectLst/>
              <a:latin typeface="Arial" panose="020B0604020202020204" pitchFamily="34" charset="0"/>
              <a:ea typeface="+mn-ea"/>
              <a:cs typeface="Arial" panose="020B0604020202020204" pitchFamily="34" charset="0"/>
            </a:rPr>
            <a:t>Metolachlor</a:t>
          </a:r>
          <a:r>
            <a:rPr lang="fr-LU" sz="1000" b="0" i="0" baseline="0" dirty="0">
              <a:effectLst/>
              <a:latin typeface="Arial" panose="020B0604020202020204" pitchFamily="34" charset="0"/>
              <a:ea typeface="+mn-ea"/>
              <a:cs typeface="Arial" panose="020B0604020202020204" pitchFamily="34" charset="0"/>
            </a:rPr>
            <a:t>*, </a:t>
          </a:r>
          <a:r>
            <a:rPr lang="fr-LU" sz="1000" b="0" i="0" baseline="0" dirty="0" err="1">
              <a:effectLst/>
              <a:latin typeface="Arial" panose="020B0604020202020204" pitchFamily="34" charset="0"/>
              <a:ea typeface="+mn-ea"/>
              <a:cs typeface="Arial" panose="020B0604020202020204" pitchFamily="34" charset="0"/>
            </a:rPr>
            <a:t>Metolachlor</a:t>
          </a:r>
          <a:r>
            <a:rPr lang="fr-LU" sz="1000" b="0" i="0" baseline="0" dirty="0">
              <a:effectLst/>
              <a:latin typeface="Arial" panose="020B0604020202020204" pitchFamily="34" charset="0"/>
              <a:ea typeface="+mn-ea"/>
              <a:cs typeface="Arial" panose="020B0604020202020204" pitchFamily="34" charset="0"/>
            </a:rPr>
            <a:t>-ESA*, </a:t>
          </a:r>
          <a:r>
            <a:rPr lang="fr-LU" sz="1000" b="0" i="0" baseline="0" dirty="0" err="1">
              <a:effectLst/>
              <a:latin typeface="Arial" panose="020B0604020202020204" pitchFamily="34" charset="0"/>
              <a:ea typeface="+mn-ea"/>
              <a:cs typeface="Arial" panose="020B0604020202020204" pitchFamily="34" charset="0"/>
            </a:rPr>
            <a:t>Bentazone</a:t>
          </a:r>
          <a:r>
            <a:rPr lang="fr-LU" sz="1000" b="0" i="0" baseline="0" dirty="0">
              <a:effectLst/>
              <a:latin typeface="Arial" panose="020B0604020202020204" pitchFamily="34" charset="0"/>
              <a:ea typeface="+mn-ea"/>
              <a:cs typeface="Arial" panose="020B0604020202020204" pitchFamily="34" charset="0"/>
            </a:rPr>
            <a:t>, </a:t>
          </a:r>
          <a:r>
            <a:rPr lang="fr-LU" sz="1000" b="0" i="0" baseline="0" dirty="0" err="1">
              <a:effectLst/>
              <a:latin typeface="Arial" panose="020B0604020202020204" pitchFamily="34" charset="0"/>
              <a:ea typeface="+mn-ea"/>
              <a:cs typeface="Arial" panose="020B0604020202020204" pitchFamily="34" charset="0"/>
            </a:rPr>
            <a:t>Chlorotoluron</a:t>
          </a:r>
          <a:r>
            <a:rPr lang="fr-LU" sz="1000" b="0" i="0" baseline="0" dirty="0">
              <a:effectLst/>
              <a:latin typeface="Arial" panose="020B0604020202020204" pitchFamily="34" charset="0"/>
              <a:ea typeface="+mn-ea"/>
              <a:cs typeface="Arial" panose="020B0604020202020204" pitchFamily="34" charset="0"/>
            </a:rPr>
            <a:t>, </a:t>
          </a:r>
          <a:r>
            <a:rPr lang="fr-LU" sz="1000" b="0" i="0" baseline="0" dirty="0" err="1">
              <a:effectLst/>
              <a:latin typeface="Arial" panose="020B0604020202020204" pitchFamily="34" charset="0"/>
              <a:ea typeface="+mn-ea"/>
              <a:cs typeface="Arial" panose="020B0604020202020204" pitchFamily="34" charset="0"/>
            </a:rPr>
            <a:t>Diuron</a:t>
          </a:r>
          <a:r>
            <a:rPr lang="fr-LU" sz="1000" b="0" i="0" baseline="0" dirty="0">
              <a:effectLst/>
              <a:latin typeface="Arial" panose="020B0604020202020204" pitchFamily="34" charset="0"/>
              <a:ea typeface="+mn-ea"/>
              <a:cs typeface="Arial" panose="020B0604020202020204" pitchFamily="34" charset="0"/>
            </a:rPr>
            <a:t>, </a:t>
          </a:r>
          <a:r>
            <a:rPr lang="fr-LU" sz="1000" b="0" i="0" baseline="0" dirty="0" err="1">
              <a:effectLst/>
              <a:latin typeface="Arial" panose="020B0604020202020204" pitchFamily="34" charset="0"/>
              <a:ea typeface="+mn-ea"/>
              <a:cs typeface="Arial" panose="020B0604020202020204" pitchFamily="34" charset="0"/>
            </a:rPr>
            <a:t>Isoproturon</a:t>
          </a:r>
          <a:r>
            <a:rPr lang="fr-LU" sz="1000" b="0" i="0" baseline="0" dirty="0">
              <a:effectLst/>
              <a:latin typeface="Arial" panose="020B0604020202020204" pitchFamily="34" charset="0"/>
              <a:ea typeface="+mn-ea"/>
              <a:cs typeface="Arial" panose="020B0604020202020204" pitchFamily="34" charset="0"/>
            </a:rPr>
            <a:t>, </a:t>
          </a:r>
          <a:r>
            <a:rPr lang="fr-LU" sz="1000" b="0" i="0" baseline="0" dirty="0" err="1">
              <a:effectLst/>
              <a:latin typeface="Arial" panose="020B0604020202020204" pitchFamily="34" charset="0"/>
              <a:ea typeface="+mn-ea"/>
              <a:cs typeface="Arial" panose="020B0604020202020204" pitchFamily="34" charset="0"/>
            </a:rPr>
            <a:t>Quinmerac</a:t>
          </a:r>
          <a:r>
            <a:rPr lang="fr-LU" sz="1000" b="0" i="0" baseline="0" dirty="0">
              <a:effectLst/>
              <a:latin typeface="Arial" panose="020B0604020202020204" pitchFamily="34" charset="0"/>
              <a:ea typeface="+mn-ea"/>
              <a:cs typeface="Arial" panose="020B0604020202020204" pitchFamily="34" charset="0"/>
            </a:rPr>
            <a:t>, Simazine, </a:t>
          </a:r>
          <a:r>
            <a:rPr lang="fr-LU" sz="1000" b="0" i="0" baseline="0" dirty="0" err="1">
              <a:effectLst/>
              <a:latin typeface="Arial" panose="020B0604020202020204" pitchFamily="34" charset="0"/>
              <a:ea typeface="+mn-ea"/>
              <a:cs typeface="Arial" panose="020B0604020202020204" pitchFamily="34" charset="0"/>
            </a:rPr>
            <a:t>Terbuthylazine</a:t>
          </a:r>
          <a:r>
            <a:rPr lang="fr-LU" sz="1000" b="0" i="0" baseline="0" dirty="0">
              <a:effectLst/>
              <a:latin typeface="Arial" panose="020B0604020202020204" pitchFamily="34" charset="0"/>
              <a:ea typeface="+mn-ea"/>
              <a:cs typeface="Arial" panose="020B0604020202020204" pitchFamily="34" charset="0"/>
            </a:rPr>
            <a:t>, </a:t>
          </a:r>
          <a:r>
            <a:rPr lang="fr-LU" sz="1000" b="0" i="0" baseline="0" dirty="0" err="1">
              <a:effectLst/>
              <a:latin typeface="Arial" panose="020B0604020202020204" pitchFamily="34" charset="0"/>
              <a:ea typeface="+mn-ea"/>
              <a:cs typeface="Arial" panose="020B0604020202020204" pitchFamily="34" charset="0"/>
            </a:rPr>
            <a:t>Terbuthylazine_desethyl</a:t>
          </a:r>
          <a:r>
            <a:rPr lang="fr-LU" sz="1000" b="0" i="0" baseline="0" dirty="0">
              <a:effectLst/>
              <a:latin typeface="Arial" panose="020B0604020202020204" pitchFamily="34" charset="0"/>
              <a:ea typeface="+mn-ea"/>
              <a:cs typeface="Arial" panose="020B0604020202020204" pitchFamily="34" charset="0"/>
            </a:rPr>
            <a:t>, </a:t>
          </a:r>
          <a:r>
            <a:rPr lang="fr-LU" sz="1000" b="0" i="0" baseline="0" dirty="0" err="1">
              <a:effectLst/>
              <a:latin typeface="Arial" panose="020B0604020202020204" pitchFamily="34" charset="0"/>
              <a:ea typeface="+mn-ea"/>
              <a:cs typeface="Arial" panose="020B0604020202020204" pitchFamily="34" charset="0"/>
            </a:rPr>
            <a:t>Glyphosat</a:t>
          </a:r>
          <a:r>
            <a:rPr lang="fr-LU" sz="1000" b="0" i="0" baseline="0" dirty="0">
              <a:effectLst/>
              <a:latin typeface="Arial" panose="020B0604020202020204" pitchFamily="34" charset="0"/>
              <a:ea typeface="+mn-ea"/>
              <a:cs typeface="Arial" panose="020B0604020202020204" pitchFamily="34" charset="0"/>
            </a:rPr>
            <a:t>, AMPA</a:t>
          </a:r>
          <a:endParaRPr lang="fr-LU" sz="1000" dirty="0">
            <a:effectLst/>
            <a:latin typeface="Arial" panose="020B0604020202020204" pitchFamily="34" charset="0"/>
            <a:cs typeface="Arial" panose="020B0604020202020204" pitchFamily="34" charset="0"/>
          </a:endParaRPr>
        </a:p>
        <a:p xmlns:a="http://schemas.openxmlformats.org/drawingml/2006/main">
          <a:endParaRPr lang="fr-CH" sz="1000" b="1" dirty="0">
            <a:effectLst/>
            <a:latin typeface="Arial" panose="020B0604020202020204" pitchFamily="34" charset="0"/>
            <a:ea typeface="+mn-ea"/>
            <a:cs typeface="Arial" panose="020B0604020202020204" pitchFamily="34" charset="0"/>
          </a:endParaRPr>
        </a:p>
        <a:p xmlns:a="http://schemas.openxmlformats.org/drawingml/2006/main">
          <a:r>
            <a:rPr lang="fr-CH" sz="1000" b="1" dirty="0">
              <a:effectLst/>
              <a:latin typeface="Arial" panose="020B0604020202020204" pitchFamily="34" charset="0"/>
              <a:ea typeface="+mn-ea"/>
              <a:cs typeface="Arial" panose="020B0604020202020204" pitchFamily="34" charset="0"/>
            </a:rPr>
            <a:t>En-dessous de la limite de quantification sont :</a:t>
          </a:r>
          <a:endParaRPr lang="fr-LU" sz="1000" b="1" dirty="0">
            <a:effectLst/>
            <a:latin typeface="Arial" panose="020B0604020202020204" pitchFamily="34" charset="0"/>
            <a:ea typeface="+mn-ea"/>
            <a:cs typeface="Arial" panose="020B0604020202020204" pitchFamily="34" charset="0"/>
          </a:endParaRPr>
        </a:p>
        <a:p xmlns:a="http://schemas.openxmlformats.org/drawingml/2006/main">
          <a:r>
            <a:rPr lang="fr-CH" sz="1000" dirty="0" err="1">
              <a:effectLst/>
              <a:latin typeface="Arial" panose="020B0604020202020204" pitchFamily="34" charset="0"/>
              <a:ea typeface="+mn-ea"/>
              <a:cs typeface="Arial" panose="020B0604020202020204" pitchFamily="34" charset="0"/>
            </a:rPr>
            <a:t>Metazachlor</a:t>
          </a:r>
          <a:r>
            <a:rPr lang="fr-LU" sz="1000" dirty="0">
              <a:effectLst/>
              <a:latin typeface="Arial" panose="020B0604020202020204" pitchFamily="34" charset="0"/>
              <a:ea typeface="+mn-ea"/>
              <a:cs typeface="Arial" panose="020B0604020202020204" pitchFamily="34" charset="0"/>
            </a:rPr>
            <a:t>,</a:t>
          </a:r>
          <a:r>
            <a:rPr lang="fr-LU" sz="1000" baseline="0" dirty="0">
              <a:effectLst/>
              <a:latin typeface="Arial" panose="020B0604020202020204" pitchFamily="34" charset="0"/>
              <a:ea typeface="+mn-ea"/>
              <a:cs typeface="Arial" panose="020B0604020202020204" pitchFamily="34" charset="0"/>
            </a:rPr>
            <a:t> </a:t>
          </a:r>
          <a:r>
            <a:rPr lang="fr-CH" sz="1000" dirty="0" err="1">
              <a:effectLst/>
              <a:latin typeface="Arial" panose="020B0604020202020204" pitchFamily="34" charset="0"/>
              <a:ea typeface="+mn-ea"/>
              <a:cs typeface="Arial" panose="020B0604020202020204" pitchFamily="34" charset="0"/>
            </a:rPr>
            <a:t>Metolachlor</a:t>
          </a:r>
          <a:r>
            <a:rPr lang="fr-LU" sz="1000" dirty="0">
              <a:effectLst/>
              <a:latin typeface="Arial" panose="020B0604020202020204" pitchFamily="34" charset="0"/>
              <a:ea typeface="+mn-ea"/>
              <a:cs typeface="Arial" panose="020B0604020202020204" pitchFamily="34" charset="0"/>
            </a:rPr>
            <a:t>,</a:t>
          </a:r>
          <a:r>
            <a:rPr lang="fr-LU" sz="1000" baseline="0" dirty="0">
              <a:effectLst/>
              <a:latin typeface="Arial" panose="020B0604020202020204" pitchFamily="34" charset="0"/>
              <a:ea typeface="+mn-ea"/>
              <a:cs typeface="Arial" panose="020B0604020202020204" pitchFamily="34" charset="0"/>
            </a:rPr>
            <a:t> </a:t>
          </a:r>
          <a:r>
            <a:rPr lang="fr-CH" sz="1000" dirty="0">
              <a:effectLst/>
              <a:latin typeface="Arial" panose="020B0604020202020204" pitchFamily="34" charset="0"/>
              <a:ea typeface="+mn-ea"/>
              <a:cs typeface="Arial" panose="020B0604020202020204" pitchFamily="34" charset="0"/>
            </a:rPr>
            <a:t>Atrazine</a:t>
          </a:r>
          <a:r>
            <a:rPr lang="fr-LU" sz="1000" dirty="0">
              <a:effectLst/>
              <a:latin typeface="Arial" panose="020B0604020202020204" pitchFamily="34" charset="0"/>
              <a:ea typeface="+mn-ea"/>
              <a:cs typeface="Arial" panose="020B0604020202020204" pitchFamily="34" charset="0"/>
            </a:rPr>
            <a:t>,</a:t>
          </a:r>
          <a:r>
            <a:rPr lang="fr-LU" sz="1000" baseline="0" dirty="0">
              <a:effectLst/>
              <a:latin typeface="Arial" panose="020B0604020202020204" pitchFamily="34" charset="0"/>
              <a:ea typeface="+mn-ea"/>
              <a:cs typeface="Arial" panose="020B0604020202020204" pitchFamily="34" charset="0"/>
            </a:rPr>
            <a:t> </a:t>
          </a:r>
          <a:r>
            <a:rPr lang="fr-CH" sz="1000" dirty="0" err="1">
              <a:effectLst/>
              <a:latin typeface="Arial" panose="020B0604020202020204" pitchFamily="34" charset="0"/>
              <a:ea typeface="+mn-ea"/>
              <a:cs typeface="Arial" panose="020B0604020202020204" pitchFamily="34" charset="0"/>
            </a:rPr>
            <a:t>Quinmerac</a:t>
          </a:r>
          <a:r>
            <a:rPr lang="fr-LU" sz="1000" dirty="0">
              <a:effectLst/>
              <a:latin typeface="Arial" panose="020B0604020202020204" pitchFamily="34" charset="0"/>
              <a:ea typeface="+mn-ea"/>
              <a:cs typeface="Arial" panose="020B0604020202020204" pitchFamily="34" charset="0"/>
            </a:rPr>
            <a:t>,</a:t>
          </a:r>
          <a:r>
            <a:rPr lang="fr-LU" sz="1000" baseline="0" dirty="0">
              <a:effectLst/>
              <a:latin typeface="Arial" panose="020B0604020202020204" pitchFamily="34" charset="0"/>
              <a:ea typeface="+mn-ea"/>
              <a:cs typeface="Arial" panose="020B0604020202020204" pitchFamily="34" charset="0"/>
            </a:rPr>
            <a:t> </a:t>
          </a:r>
          <a:r>
            <a:rPr lang="fr-CH" sz="1000" dirty="0">
              <a:effectLst/>
              <a:latin typeface="Arial" panose="020B0604020202020204" pitchFamily="34" charset="0"/>
              <a:ea typeface="+mn-ea"/>
              <a:cs typeface="Arial" panose="020B0604020202020204" pitchFamily="34" charset="0"/>
            </a:rPr>
            <a:t>Simazine</a:t>
          </a:r>
          <a:r>
            <a:rPr lang="fr-LU" sz="1000" dirty="0">
              <a:effectLst/>
              <a:latin typeface="Arial" panose="020B0604020202020204" pitchFamily="34" charset="0"/>
              <a:ea typeface="+mn-ea"/>
              <a:cs typeface="Arial" panose="020B0604020202020204" pitchFamily="34" charset="0"/>
            </a:rPr>
            <a:t>,</a:t>
          </a:r>
          <a:r>
            <a:rPr lang="fr-LU" sz="1000" baseline="0" dirty="0">
              <a:effectLst/>
              <a:latin typeface="Arial" panose="020B0604020202020204" pitchFamily="34" charset="0"/>
              <a:ea typeface="+mn-ea"/>
              <a:cs typeface="Arial" panose="020B0604020202020204" pitchFamily="34" charset="0"/>
            </a:rPr>
            <a:t> </a:t>
          </a:r>
          <a:r>
            <a:rPr lang="fr-CH" sz="1000" dirty="0" err="1">
              <a:effectLst/>
              <a:latin typeface="Arial" panose="020B0604020202020204" pitchFamily="34" charset="0"/>
              <a:ea typeface="+mn-ea"/>
              <a:cs typeface="Arial" panose="020B0604020202020204" pitchFamily="34" charset="0"/>
            </a:rPr>
            <a:t>Terbuthylazine</a:t>
          </a:r>
          <a:r>
            <a:rPr lang="fr-LU" sz="1000" dirty="0">
              <a:effectLst/>
              <a:latin typeface="Arial" panose="020B0604020202020204" pitchFamily="34" charset="0"/>
              <a:ea typeface="+mn-ea"/>
              <a:cs typeface="Arial" panose="020B0604020202020204" pitchFamily="34" charset="0"/>
            </a:rPr>
            <a:t>,</a:t>
          </a:r>
          <a:r>
            <a:rPr lang="fr-LU" sz="1000" baseline="0" dirty="0">
              <a:effectLst/>
              <a:latin typeface="Arial" panose="020B0604020202020204" pitchFamily="34" charset="0"/>
              <a:ea typeface="+mn-ea"/>
              <a:cs typeface="Arial" panose="020B0604020202020204" pitchFamily="34" charset="0"/>
            </a:rPr>
            <a:t> </a:t>
          </a:r>
          <a:r>
            <a:rPr lang="fr-CH" sz="1000" dirty="0" err="1">
              <a:effectLst/>
              <a:latin typeface="Arial" panose="020B0604020202020204" pitchFamily="34" charset="0"/>
              <a:ea typeface="+mn-ea"/>
              <a:cs typeface="Arial" panose="020B0604020202020204" pitchFamily="34" charset="0"/>
            </a:rPr>
            <a:t>Déséthyl-terbuthylazine</a:t>
          </a:r>
          <a:r>
            <a:rPr lang="fr-LU" sz="1000" dirty="0">
              <a:effectLst/>
              <a:latin typeface="Arial" panose="020B0604020202020204" pitchFamily="34" charset="0"/>
              <a:ea typeface="+mn-ea"/>
              <a:cs typeface="Arial" panose="020B0604020202020204" pitchFamily="34" charset="0"/>
            </a:rPr>
            <a:t>,</a:t>
          </a:r>
          <a:r>
            <a:rPr lang="fr-LU" sz="1000" baseline="0" dirty="0">
              <a:effectLst/>
              <a:latin typeface="Arial" panose="020B0604020202020204" pitchFamily="34" charset="0"/>
              <a:ea typeface="+mn-ea"/>
              <a:cs typeface="Arial" panose="020B0604020202020204" pitchFamily="34" charset="0"/>
            </a:rPr>
            <a:t> </a:t>
          </a:r>
          <a:r>
            <a:rPr lang="fr-CH" sz="1000" dirty="0" err="1">
              <a:effectLst/>
              <a:latin typeface="Arial" panose="020B0604020202020204" pitchFamily="34" charset="0"/>
              <a:ea typeface="+mn-ea"/>
              <a:cs typeface="Arial" panose="020B0604020202020204" pitchFamily="34" charset="0"/>
            </a:rPr>
            <a:t>Chlorotoluron</a:t>
          </a:r>
          <a:r>
            <a:rPr lang="fr-LU" sz="1000" dirty="0">
              <a:effectLst/>
              <a:latin typeface="Arial" panose="020B0604020202020204" pitchFamily="34" charset="0"/>
              <a:ea typeface="+mn-ea"/>
              <a:cs typeface="Arial" panose="020B0604020202020204" pitchFamily="34" charset="0"/>
            </a:rPr>
            <a:t>,</a:t>
          </a:r>
          <a:r>
            <a:rPr lang="fr-LU" sz="1000" baseline="0" dirty="0">
              <a:effectLst/>
              <a:latin typeface="Arial" panose="020B0604020202020204" pitchFamily="34" charset="0"/>
              <a:ea typeface="+mn-ea"/>
              <a:cs typeface="Arial" panose="020B0604020202020204" pitchFamily="34" charset="0"/>
            </a:rPr>
            <a:t> </a:t>
          </a:r>
          <a:r>
            <a:rPr lang="fr-CH" sz="1000" dirty="0" err="1">
              <a:effectLst/>
              <a:latin typeface="Arial" panose="020B0604020202020204" pitchFamily="34" charset="0"/>
              <a:ea typeface="+mn-ea"/>
              <a:cs typeface="Arial" panose="020B0604020202020204" pitchFamily="34" charset="0"/>
            </a:rPr>
            <a:t>Diuron</a:t>
          </a:r>
          <a:r>
            <a:rPr lang="fr-LU" sz="1000" dirty="0">
              <a:effectLst/>
              <a:latin typeface="Arial" panose="020B0604020202020204" pitchFamily="34" charset="0"/>
              <a:ea typeface="+mn-ea"/>
              <a:cs typeface="Arial" panose="020B0604020202020204" pitchFamily="34" charset="0"/>
            </a:rPr>
            <a:t>,</a:t>
          </a:r>
          <a:r>
            <a:rPr lang="fr-LU" sz="1000" baseline="0" dirty="0">
              <a:effectLst/>
              <a:latin typeface="Arial" panose="020B0604020202020204" pitchFamily="34" charset="0"/>
              <a:ea typeface="+mn-ea"/>
              <a:cs typeface="Arial" panose="020B0604020202020204" pitchFamily="34" charset="0"/>
            </a:rPr>
            <a:t> </a:t>
          </a:r>
          <a:r>
            <a:rPr lang="fr-CH" sz="1000" dirty="0" err="1">
              <a:effectLst/>
              <a:latin typeface="Arial" panose="020B0604020202020204" pitchFamily="34" charset="0"/>
              <a:ea typeface="+mn-ea"/>
              <a:cs typeface="Arial" panose="020B0604020202020204" pitchFamily="34" charset="0"/>
            </a:rPr>
            <a:t>Isoproturon</a:t>
          </a:r>
          <a:endParaRPr lang="fr-CH" sz="1000" dirty="0">
            <a:effectLst/>
            <a:latin typeface="Arial" panose="020B0604020202020204" pitchFamily="34" charset="0"/>
            <a:ea typeface="+mn-ea"/>
            <a:cs typeface="Arial" panose="020B0604020202020204" pitchFamily="34" charset="0"/>
          </a:endParaRPr>
        </a:p>
        <a:p xmlns:a="http://schemas.openxmlformats.org/drawingml/2006/main">
          <a:endParaRPr lang="fr-LU" sz="1000" dirty="0">
            <a:effectLst/>
            <a:latin typeface="Arial" panose="020B0604020202020204" pitchFamily="34" charset="0"/>
            <a:ea typeface="+mn-ea"/>
            <a:cs typeface="Arial" panose="020B0604020202020204" pitchFamily="34" charset="0"/>
          </a:endParaRPr>
        </a:p>
        <a:p xmlns:a="http://schemas.openxmlformats.org/drawingml/2006/main">
          <a:pPr algn="l" rtl="0">
            <a:lnSpc>
              <a:spcPts val="900"/>
            </a:lnSpc>
            <a:defRPr sz="1000"/>
          </a:pPr>
          <a:endParaRPr lang="fr-LU" sz="900" b="1" i="0" u="none" strike="noStrike" baseline="0" dirty="0">
            <a:solidFill>
              <a:srgbClr val="000000"/>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pPr>
              <a:defRPr/>
            </a:pPr>
            <a:endParaRPr lang="fr-CH"/>
          </a:p>
        </p:txBody>
      </p:sp>
      <p:sp>
        <p:nvSpPr>
          <p:cNvPr id="3" name="Espace réservé de la date 2"/>
          <p:cNvSpPr>
            <a:spLocks noGrp="1"/>
          </p:cNvSpPr>
          <p:nvPr>
            <p:ph type="dt" sz="quarter" idx="1"/>
          </p:nvPr>
        </p:nvSpPr>
        <p:spPr>
          <a:xfrm>
            <a:off x="3850836" y="0"/>
            <a:ext cx="2945659" cy="496332"/>
          </a:xfrm>
          <a:prstGeom prst="rect">
            <a:avLst/>
          </a:prstGeom>
        </p:spPr>
        <p:txBody>
          <a:bodyPr vert="horz" lIns="91440" tIns="45720" rIns="91440" bIns="45720" rtlCol="0"/>
          <a:lstStyle>
            <a:lvl1pPr algn="r">
              <a:defRPr sz="1200">
                <a:latin typeface="Arial" pitchFamily="34" charset="0"/>
              </a:defRPr>
            </a:lvl1pPr>
          </a:lstStyle>
          <a:p>
            <a:pPr>
              <a:defRPr/>
            </a:pPr>
            <a:fld id="{DB4C6545-DE21-4D42-90B9-358D2B5C9BD3}" type="datetimeFigureOut">
              <a:rPr lang="fr-CH"/>
              <a:pPr>
                <a:defRPr/>
              </a:pPr>
              <a:t>01.10.2019</a:t>
            </a:fld>
            <a:endParaRPr lang="fr-CH"/>
          </a:p>
        </p:txBody>
      </p:sp>
      <p:sp>
        <p:nvSpPr>
          <p:cNvPr id="4" name="Espace réservé du pied de page 3"/>
          <p:cNvSpPr>
            <a:spLocks noGrp="1"/>
          </p:cNvSpPr>
          <p:nvPr>
            <p:ph type="ftr" sz="quarter" idx="2"/>
          </p:nvPr>
        </p:nvSpPr>
        <p:spPr>
          <a:xfrm>
            <a:off x="0" y="9428009"/>
            <a:ext cx="2945659" cy="496332"/>
          </a:xfrm>
          <a:prstGeom prst="rect">
            <a:avLst/>
          </a:prstGeom>
        </p:spPr>
        <p:txBody>
          <a:bodyPr vert="horz" lIns="91440" tIns="45720" rIns="91440" bIns="45720" rtlCol="0" anchor="b"/>
          <a:lstStyle>
            <a:lvl1pPr algn="l">
              <a:defRPr sz="1200">
                <a:latin typeface="Arial" pitchFamily="34" charset="0"/>
              </a:defRPr>
            </a:lvl1pPr>
          </a:lstStyle>
          <a:p>
            <a:pPr>
              <a:defRPr/>
            </a:pPr>
            <a:endParaRPr lang="fr-CH"/>
          </a:p>
        </p:txBody>
      </p:sp>
      <p:sp>
        <p:nvSpPr>
          <p:cNvPr id="5" name="Espace réservé du numéro de diapositive 4"/>
          <p:cNvSpPr>
            <a:spLocks noGrp="1"/>
          </p:cNvSpPr>
          <p:nvPr>
            <p:ph type="sldNum" sz="quarter" idx="3"/>
          </p:nvPr>
        </p:nvSpPr>
        <p:spPr>
          <a:xfrm>
            <a:off x="3850836" y="9428009"/>
            <a:ext cx="2945659" cy="496332"/>
          </a:xfrm>
          <a:prstGeom prst="rect">
            <a:avLst/>
          </a:prstGeom>
        </p:spPr>
        <p:txBody>
          <a:bodyPr vert="horz" lIns="91440" tIns="45720" rIns="91440" bIns="45720" rtlCol="0" anchor="b"/>
          <a:lstStyle>
            <a:lvl1pPr algn="r">
              <a:defRPr sz="1200">
                <a:latin typeface="Arial" pitchFamily="34" charset="0"/>
              </a:defRPr>
            </a:lvl1pPr>
          </a:lstStyle>
          <a:p>
            <a:pPr>
              <a:defRPr/>
            </a:pPr>
            <a:fld id="{E49AFCFC-08F2-4D3F-8046-0DCA77F23EF8}" type="slidenum">
              <a:rPr lang="fr-CH"/>
              <a:pPr>
                <a:defRPr/>
              </a:pPr>
              <a:t>‹#›</a:t>
            </a:fld>
            <a:endParaRPr lang="fr-CH"/>
          </a:p>
        </p:txBody>
      </p:sp>
    </p:spTree>
    <p:extLst>
      <p:ext uri="{BB962C8B-B14F-4D97-AF65-F5344CB8AC3E}">
        <p14:creationId xmlns:p14="http://schemas.microsoft.com/office/powerpoint/2010/main" val="1634892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6147" name="Rectangle 3"/>
          <p:cNvSpPr>
            <a:spLocks noGrp="1" noChangeArrowheads="1"/>
          </p:cNvSpPr>
          <p:nvPr>
            <p:ph type="dt" idx="1"/>
          </p:nvPr>
        </p:nvSpPr>
        <p:spPr bwMode="auto">
          <a:xfrm>
            <a:off x="385083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79768" y="4715152"/>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Cliquez pour modifier les styles du texte du masque</a:t>
            </a:r>
          </a:p>
          <a:p>
            <a:pPr lvl="1"/>
            <a:r>
              <a:rPr lang="en-US" noProof="0" smtClean="0"/>
              <a:t>Deuxième niveau</a:t>
            </a:r>
          </a:p>
          <a:p>
            <a:pPr lvl="2"/>
            <a:r>
              <a:rPr lang="en-US" noProof="0" smtClean="0"/>
              <a:t>Troisième niveau</a:t>
            </a:r>
          </a:p>
          <a:p>
            <a:pPr lvl="3"/>
            <a:r>
              <a:rPr lang="en-US" noProof="0" smtClean="0"/>
              <a:t>Quatrième niveau</a:t>
            </a:r>
          </a:p>
          <a:p>
            <a:pPr lvl="4"/>
            <a:r>
              <a:rPr lang="en-US" noProof="0" smtClean="0"/>
              <a:t>Cinquième niveau</a:t>
            </a:r>
          </a:p>
        </p:txBody>
      </p:sp>
      <p:sp>
        <p:nvSpPr>
          <p:cNvPr id="6150" name="Rectangle 6"/>
          <p:cNvSpPr>
            <a:spLocks noGrp="1" noChangeArrowheads="1"/>
          </p:cNvSpPr>
          <p:nvPr>
            <p:ph type="ftr" sz="quarter" idx="4"/>
          </p:nvPr>
        </p:nvSpPr>
        <p:spPr bwMode="auto">
          <a:xfrm>
            <a:off x="0" y="9428009"/>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850836" y="9428009"/>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94CAA6F3-82AA-47A8-BA7A-1E0FF599BA86}" type="slidenum">
              <a:rPr lang="en-US"/>
              <a:pPr>
                <a:defRPr/>
              </a:pPr>
              <a:t>‹#›</a:t>
            </a:fld>
            <a:endParaRPr lang="en-US"/>
          </a:p>
        </p:txBody>
      </p:sp>
    </p:spTree>
    <p:extLst>
      <p:ext uri="{BB962C8B-B14F-4D97-AF65-F5344CB8AC3E}">
        <p14:creationId xmlns:p14="http://schemas.microsoft.com/office/powerpoint/2010/main" val="209023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15‘ + 5‘?</a:t>
            </a:r>
            <a:endParaRPr lang="de-DE" dirty="0"/>
          </a:p>
        </p:txBody>
      </p:sp>
      <p:sp>
        <p:nvSpPr>
          <p:cNvPr id="4" name="Slide Number Placeholder 3"/>
          <p:cNvSpPr>
            <a:spLocks noGrp="1"/>
          </p:cNvSpPr>
          <p:nvPr>
            <p:ph type="sldNum" sz="quarter" idx="10"/>
          </p:nvPr>
        </p:nvSpPr>
        <p:spPr/>
        <p:txBody>
          <a:bodyPr/>
          <a:lstStyle/>
          <a:p>
            <a:pPr>
              <a:defRPr/>
            </a:pPr>
            <a:fld id="{94CAA6F3-82AA-47A8-BA7A-1E0FF599BA86}" type="slidenum">
              <a:rPr lang="en-US" smtClean="0"/>
              <a:pPr>
                <a:defRPr/>
              </a:pPr>
              <a:t>1</a:t>
            </a:fld>
            <a:endParaRPr lang="en-US"/>
          </a:p>
        </p:txBody>
      </p:sp>
    </p:spTree>
    <p:extLst>
      <p:ext uri="{BB962C8B-B14F-4D97-AF65-F5344CB8AC3E}">
        <p14:creationId xmlns:p14="http://schemas.microsoft.com/office/powerpoint/2010/main" val="3025199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b="0" i="0" u="none" strike="noStrike" kern="1200" baseline="0" dirty="0" smtClean="0">
                <a:solidFill>
                  <a:schemeClr val="tx1"/>
                </a:solidFill>
                <a:latin typeface="Arial" pitchFamily="34" charset="0"/>
                <a:ea typeface="+mn-ea"/>
                <a:cs typeface="+mn-cs"/>
              </a:rPr>
              <a:t>Ein Metabolit wird als relevant eingestuft, wenn Grund zur Annahme besteht, dass er in Bezug auf seine gewünschte biologische Wirksamkeit mit dem Ausgangsstoff vergleichbare inhärente Eigenschaften aufweist oder für Organismen ein höheres oder vergleichbares Risiko wie der Ausgangsstoff darstellt oder über bestimmte toxikologische Eigenschaften verfügt, die als nicht annehmbar erachtet werden </a:t>
            </a:r>
            <a:endParaRPr lang="de-DE" dirty="0" smtClean="0"/>
          </a:p>
          <a:p>
            <a:endParaRPr lang="de-DE" b="1" dirty="0"/>
          </a:p>
        </p:txBody>
      </p:sp>
      <p:sp>
        <p:nvSpPr>
          <p:cNvPr id="4" name="Slide Number Placeholder 3"/>
          <p:cNvSpPr>
            <a:spLocks noGrp="1"/>
          </p:cNvSpPr>
          <p:nvPr>
            <p:ph type="sldNum" sz="quarter" idx="10"/>
          </p:nvPr>
        </p:nvSpPr>
        <p:spPr/>
        <p:txBody>
          <a:bodyPr/>
          <a:lstStyle/>
          <a:p>
            <a:pPr>
              <a:defRPr/>
            </a:pPr>
            <a:fld id="{94CAA6F3-82AA-47A8-BA7A-1E0FF599BA86}" type="slidenum">
              <a:rPr lang="en-US" smtClean="0"/>
              <a:pPr>
                <a:defRPr/>
              </a:pPr>
              <a:t>14</a:t>
            </a:fld>
            <a:endParaRPr lang="en-US"/>
          </a:p>
        </p:txBody>
      </p:sp>
    </p:spTree>
    <p:extLst>
      <p:ext uri="{BB962C8B-B14F-4D97-AF65-F5344CB8AC3E}">
        <p14:creationId xmlns:p14="http://schemas.microsoft.com/office/powerpoint/2010/main" val="2727006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94CAA6F3-82AA-47A8-BA7A-1E0FF599BA86}" type="slidenum">
              <a:rPr lang="en-US" smtClean="0"/>
              <a:pPr>
                <a:defRPr/>
              </a:pPr>
              <a:t>15</a:t>
            </a:fld>
            <a:endParaRPr lang="en-US"/>
          </a:p>
        </p:txBody>
      </p:sp>
    </p:spTree>
    <p:extLst>
      <p:ext uri="{BB962C8B-B14F-4D97-AF65-F5344CB8AC3E}">
        <p14:creationId xmlns:p14="http://schemas.microsoft.com/office/powerpoint/2010/main" val="417264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Et </a:t>
            </a:r>
            <a:r>
              <a:rPr lang="de-DE" dirty="0" err="1" smtClean="0"/>
              <a:t>weess</a:t>
            </a:r>
            <a:r>
              <a:rPr lang="de-DE" dirty="0" smtClean="0"/>
              <a:t> </a:t>
            </a:r>
            <a:r>
              <a:rPr lang="de-DE" dirty="0" err="1" smtClean="0"/>
              <a:t>een</a:t>
            </a:r>
            <a:r>
              <a:rPr lang="de-DE" dirty="0" smtClean="0"/>
              <a:t> </a:t>
            </a:r>
            <a:r>
              <a:rPr lang="de-DE" dirty="0" err="1" smtClean="0"/>
              <a:t>net</a:t>
            </a:r>
            <a:r>
              <a:rPr lang="de-DE" dirty="0" smtClean="0"/>
              <a:t> </a:t>
            </a:r>
            <a:r>
              <a:rPr lang="de-DE" dirty="0" err="1" smtClean="0"/>
              <a:t>no</a:t>
            </a:r>
            <a:r>
              <a:rPr lang="de-DE" dirty="0" smtClean="0"/>
              <a:t> </a:t>
            </a:r>
            <a:r>
              <a:rPr lang="de-DE" dirty="0" err="1" smtClean="0"/>
              <a:t>wat</a:t>
            </a:r>
            <a:r>
              <a:rPr lang="de-DE" dirty="0" smtClean="0"/>
              <a:t> </a:t>
            </a:r>
            <a:r>
              <a:rPr lang="de-DE" dirty="0" err="1" smtClean="0"/>
              <a:t>ee</a:t>
            </a:r>
            <a:r>
              <a:rPr lang="de-DE" dirty="0" smtClean="0"/>
              <a:t> </a:t>
            </a:r>
            <a:r>
              <a:rPr lang="de-DE" dirty="0" err="1" smtClean="0"/>
              <a:t>siche</a:t>
            </a:r>
            <a:r>
              <a:rPr lang="de-DE" dirty="0" smtClean="0"/>
              <a:t> muss</a:t>
            </a:r>
            <a:r>
              <a:rPr lang="de-DE" baseline="0" dirty="0" smtClean="0"/>
              <a:t> bei de Metaboliten? </a:t>
            </a:r>
            <a:r>
              <a:rPr lang="de-DE" baseline="0" dirty="0" err="1" smtClean="0"/>
              <a:t>Wirklech</a:t>
            </a:r>
            <a:r>
              <a:rPr lang="de-DE" baseline="0" dirty="0" smtClean="0"/>
              <a:t> </a:t>
            </a:r>
            <a:r>
              <a:rPr lang="de-DE" baseline="0" dirty="0" err="1" smtClean="0"/>
              <a:t>soen</a:t>
            </a:r>
            <a:r>
              <a:rPr lang="de-DE" baseline="0" dirty="0" smtClean="0"/>
              <a:t>, </a:t>
            </a:r>
            <a:r>
              <a:rPr lang="de-DE" baseline="0" dirty="0" err="1" smtClean="0"/>
              <a:t>dat</a:t>
            </a:r>
            <a:r>
              <a:rPr lang="de-DE" baseline="0" dirty="0" smtClean="0"/>
              <a:t> se </a:t>
            </a:r>
            <a:r>
              <a:rPr lang="de-DE" baseline="0" dirty="0" err="1" smtClean="0"/>
              <a:t>net</a:t>
            </a:r>
            <a:r>
              <a:rPr lang="de-DE" baseline="0" dirty="0" smtClean="0"/>
              <a:t> </a:t>
            </a:r>
            <a:r>
              <a:rPr lang="de-DE" baseline="0" dirty="0" err="1" smtClean="0"/>
              <a:t>onbedingt</a:t>
            </a:r>
            <a:r>
              <a:rPr lang="de-DE" baseline="0" dirty="0" smtClean="0"/>
              <a:t> all bekannt sinn?</a:t>
            </a:r>
            <a:endParaRPr lang="de-DE" dirty="0"/>
          </a:p>
        </p:txBody>
      </p:sp>
      <p:sp>
        <p:nvSpPr>
          <p:cNvPr id="4" name="Slide Number Placeholder 3"/>
          <p:cNvSpPr>
            <a:spLocks noGrp="1"/>
          </p:cNvSpPr>
          <p:nvPr>
            <p:ph type="sldNum" sz="quarter" idx="10"/>
          </p:nvPr>
        </p:nvSpPr>
        <p:spPr/>
        <p:txBody>
          <a:bodyPr/>
          <a:lstStyle/>
          <a:p>
            <a:pPr>
              <a:defRPr/>
            </a:pPr>
            <a:fld id="{94CAA6F3-82AA-47A8-BA7A-1E0FF599BA86}" type="slidenum">
              <a:rPr lang="en-US" smtClean="0"/>
              <a:pPr>
                <a:defRPr/>
              </a:pPr>
              <a:t>16</a:t>
            </a:fld>
            <a:endParaRPr lang="en-US"/>
          </a:p>
        </p:txBody>
      </p:sp>
    </p:spTree>
    <p:extLst>
      <p:ext uri="{BB962C8B-B14F-4D97-AF65-F5344CB8AC3E}">
        <p14:creationId xmlns:p14="http://schemas.microsoft.com/office/powerpoint/2010/main" val="3779726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94CAA6F3-82AA-47A8-BA7A-1E0FF599BA86}" type="slidenum">
              <a:rPr lang="en-US" smtClean="0"/>
              <a:pPr>
                <a:defRPr/>
              </a:pPr>
              <a:t>17</a:t>
            </a:fld>
            <a:endParaRPr lang="en-US"/>
          </a:p>
        </p:txBody>
      </p:sp>
    </p:spTree>
    <p:extLst>
      <p:ext uri="{BB962C8B-B14F-4D97-AF65-F5344CB8AC3E}">
        <p14:creationId xmlns:p14="http://schemas.microsoft.com/office/powerpoint/2010/main" val="1402216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94CAA6F3-82AA-47A8-BA7A-1E0FF599BA86}" type="slidenum">
              <a:rPr lang="en-US" smtClean="0"/>
              <a:pPr>
                <a:defRPr/>
              </a:pPr>
              <a:t>2</a:t>
            </a:fld>
            <a:endParaRPr lang="en-US"/>
          </a:p>
        </p:txBody>
      </p:sp>
    </p:spTree>
    <p:extLst>
      <p:ext uri="{BB962C8B-B14F-4D97-AF65-F5344CB8AC3E}">
        <p14:creationId xmlns:p14="http://schemas.microsoft.com/office/powerpoint/2010/main" val="422676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Keng</a:t>
            </a:r>
            <a:r>
              <a:rPr lang="de-DE" baseline="0" dirty="0" smtClean="0"/>
              <a:t> </a:t>
            </a:r>
            <a:r>
              <a:rPr lang="de-DE" baseline="0" dirty="0" err="1" smtClean="0"/>
              <a:t>Grenzwaerter</a:t>
            </a:r>
            <a:r>
              <a:rPr lang="de-DE" baseline="0" dirty="0" smtClean="0"/>
              <a:t> </a:t>
            </a:r>
            <a:r>
              <a:rPr lang="de-DE" baseline="0" dirty="0" err="1" smtClean="0"/>
              <a:t>op</a:t>
            </a:r>
            <a:r>
              <a:rPr lang="de-DE" baseline="0" dirty="0" smtClean="0"/>
              <a:t> der </a:t>
            </a:r>
            <a:r>
              <a:rPr lang="de-DE" baseline="0" dirty="0" err="1" smtClean="0"/>
              <a:t>Watchlist</a:t>
            </a:r>
            <a:r>
              <a:rPr lang="de-DE" baseline="0" dirty="0" smtClean="0"/>
              <a:t>, </a:t>
            </a:r>
            <a:r>
              <a:rPr lang="de-DE" dirty="0" smtClean="0"/>
              <a:t>Am EZG als</a:t>
            </a:r>
            <a:r>
              <a:rPr lang="de-DE" baseline="0" dirty="0" smtClean="0"/>
              <a:t> relevant </a:t>
            </a:r>
            <a:r>
              <a:rPr lang="de-DE" baseline="0" dirty="0" err="1" smtClean="0"/>
              <a:t>ugesinn</a:t>
            </a:r>
            <a:r>
              <a:rPr lang="de-DE" baseline="0" dirty="0" smtClean="0"/>
              <a:t>, </a:t>
            </a:r>
            <a:r>
              <a:rPr lang="de-DE" baseline="0" dirty="0" err="1" smtClean="0"/>
              <a:t>net</a:t>
            </a:r>
            <a:r>
              <a:rPr lang="de-DE" baseline="0" dirty="0" smtClean="0"/>
              <a:t> geregelt „Rheinstoffliste“</a:t>
            </a:r>
          </a:p>
          <a:p>
            <a:r>
              <a:rPr lang="de-DE" baseline="0" dirty="0" smtClean="0"/>
              <a:t>Bewertung am Kader </a:t>
            </a:r>
            <a:r>
              <a:rPr lang="de-DE" baseline="0" dirty="0" err="1" smtClean="0"/>
              <a:t>vum</a:t>
            </a:r>
            <a:r>
              <a:rPr lang="de-DE" baseline="0" dirty="0" smtClean="0"/>
              <a:t> Etat des </a:t>
            </a:r>
            <a:r>
              <a:rPr lang="de-DE" baseline="0" dirty="0" err="1" smtClean="0"/>
              <a:t>lieux</a:t>
            </a:r>
            <a:r>
              <a:rPr lang="de-DE" baseline="0" dirty="0" smtClean="0"/>
              <a:t> (Bestandsaufnahme)</a:t>
            </a:r>
            <a:endParaRPr lang="de-DE" dirty="0"/>
          </a:p>
        </p:txBody>
      </p:sp>
      <p:sp>
        <p:nvSpPr>
          <p:cNvPr id="4" name="Slide Number Placeholder 3"/>
          <p:cNvSpPr>
            <a:spLocks noGrp="1"/>
          </p:cNvSpPr>
          <p:nvPr>
            <p:ph type="sldNum" sz="quarter" idx="10"/>
          </p:nvPr>
        </p:nvSpPr>
        <p:spPr/>
        <p:txBody>
          <a:bodyPr/>
          <a:lstStyle/>
          <a:p>
            <a:pPr>
              <a:defRPr/>
            </a:pPr>
            <a:fld id="{94CAA6F3-82AA-47A8-BA7A-1E0FF599BA86}" type="slidenum">
              <a:rPr lang="en-US" smtClean="0"/>
              <a:pPr>
                <a:defRPr/>
              </a:pPr>
              <a:t>5</a:t>
            </a:fld>
            <a:endParaRPr lang="en-US"/>
          </a:p>
        </p:txBody>
      </p:sp>
    </p:spTree>
    <p:extLst>
      <p:ext uri="{BB962C8B-B14F-4D97-AF65-F5344CB8AC3E}">
        <p14:creationId xmlns:p14="http://schemas.microsoft.com/office/powerpoint/2010/main" val="3168311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Verbesserung</a:t>
            </a:r>
            <a:r>
              <a:rPr lang="de-DE" baseline="0" dirty="0" smtClean="0"/>
              <a:t> Analytik</a:t>
            </a:r>
          </a:p>
          <a:p>
            <a:r>
              <a:rPr lang="de-DE" baseline="0" dirty="0" smtClean="0"/>
              <a:t>Alzette/</a:t>
            </a:r>
            <a:r>
              <a:rPr lang="de-DE" baseline="0" dirty="0" err="1" smtClean="0"/>
              <a:t>Sûre</a:t>
            </a:r>
            <a:endParaRPr lang="de-DE" dirty="0"/>
          </a:p>
        </p:txBody>
      </p:sp>
      <p:sp>
        <p:nvSpPr>
          <p:cNvPr id="4" name="Slide Number Placeholder 3"/>
          <p:cNvSpPr>
            <a:spLocks noGrp="1"/>
          </p:cNvSpPr>
          <p:nvPr>
            <p:ph type="sldNum" sz="quarter" idx="10"/>
          </p:nvPr>
        </p:nvSpPr>
        <p:spPr/>
        <p:txBody>
          <a:bodyPr/>
          <a:lstStyle/>
          <a:p>
            <a:pPr>
              <a:defRPr/>
            </a:pPr>
            <a:fld id="{94CAA6F3-82AA-47A8-BA7A-1E0FF599BA86}" type="slidenum">
              <a:rPr lang="en-US" smtClean="0"/>
              <a:pPr>
                <a:defRPr/>
              </a:pPr>
              <a:t>6</a:t>
            </a:fld>
            <a:endParaRPr lang="en-US"/>
          </a:p>
        </p:txBody>
      </p:sp>
    </p:spTree>
    <p:extLst>
      <p:ext uri="{BB962C8B-B14F-4D97-AF65-F5344CB8AC3E}">
        <p14:creationId xmlns:p14="http://schemas.microsoft.com/office/powerpoint/2010/main" val="2760727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Modellierung</a:t>
            </a:r>
            <a:r>
              <a:rPr lang="de-DE" baseline="0" dirty="0" smtClean="0"/>
              <a:t> </a:t>
            </a:r>
            <a:r>
              <a:rPr lang="de-DE" baseline="0" dirty="0" err="1" smtClean="0"/>
              <a:t>op</a:t>
            </a:r>
            <a:r>
              <a:rPr lang="de-DE" baseline="0" dirty="0" smtClean="0"/>
              <a:t> Basis von </a:t>
            </a:r>
            <a:r>
              <a:rPr lang="de-DE" baseline="0" dirty="0" err="1" smtClean="0"/>
              <a:t>Passivsampler</a:t>
            </a:r>
            <a:endParaRPr lang="de-DE" baseline="0" dirty="0" smtClean="0"/>
          </a:p>
          <a:p>
            <a:r>
              <a:rPr lang="de-DE" dirty="0" smtClean="0"/>
              <a:t>AA-EQS</a:t>
            </a:r>
            <a:r>
              <a:rPr lang="de-DE" baseline="0" dirty="0" smtClean="0"/>
              <a:t>: JD-UQN; PE: </a:t>
            </a:r>
            <a:r>
              <a:rPr lang="de-DE" baseline="0" dirty="0" err="1" smtClean="0"/>
              <a:t>based</a:t>
            </a:r>
            <a:r>
              <a:rPr lang="de-DE" baseline="0" dirty="0" smtClean="0"/>
              <a:t> on </a:t>
            </a:r>
            <a:r>
              <a:rPr lang="de-DE" baseline="0" dirty="0" err="1" smtClean="0"/>
              <a:t>treatment</a:t>
            </a:r>
            <a:r>
              <a:rPr lang="de-DE" baseline="0" dirty="0" smtClean="0"/>
              <a:t> plant </a:t>
            </a:r>
            <a:r>
              <a:rPr lang="de-DE" baseline="0" dirty="0" err="1" smtClean="0"/>
              <a:t>capacities</a:t>
            </a:r>
            <a:endParaRPr lang="de-DE" baseline="0" dirty="0" smtClean="0"/>
          </a:p>
          <a:p>
            <a:r>
              <a:rPr lang="de-DE" baseline="0" dirty="0" smtClean="0"/>
              <a:t>Triclosan (Biozid)</a:t>
            </a:r>
          </a:p>
          <a:p>
            <a:r>
              <a:rPr lang="de-DE" baseline="0" dirty="0" smtClean="0"/>
              <a:t>Einfluss von Kläranlagen</a:t>
            </a:r>
            <a:endParaRPr lang="de-DE" dirty="0"/>
          </a:p>
        </p:txBody>
      </p:sp>
      <p:sp>
        <p:nvSpPr>
          <p:cNvPr id="4" name="Slide Number Placeholder 3"/>
          <p:cNvSpPr>
            <a:spLocks noGrp="1"/>
          </p:cNvSpPr>
          <p:nvPr>
            <p:ph type="sldNum" sz="quarter" idx="10"/>
          </p:nvPr>
        </p:nvSpPr>
        <p:spPr/>
        <p:txBody>
          <a:bodyPr/>
          <a:lstStyle/>
          <a:p>
            <a:pPr>
              <a:defRPr/>
            </a:pPr>
            <a:fld id="{94CAA6F3-82AA-47A8-BA7A-1E0FF599BA86}" type="slidenum">
              <a:rPr lang="en-US" smtClean="0"/>
              <a:pPr>
                <a:defRPr/>
              </a:pPr>
              <a:t>7</a:t>
            </a:fld>
            <a:endParaRPr lang="en-US"/>
          </a:p>
        </p:txBody>
      </p:sp>
    </p:spTree>
    <p:extLst>
      <p:ext uri="{BB962C8B-B14F-4D97-AF65-F5344CB8AC3E}">
        <p14:creationId xmlns:p14="http://schemas.microsoft.com/office/powerpoint/2010/main" val="1178592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94CAA6F3-82AA-47A8-BA7A-1E0FF599BA86}" type="slidenum">
              <a:rPr lang="en-US" smtClean="0"/>
              <a:pPr>
                <a:defRPr/>
              </a:pPr>
              <a:t>8</a:t>
            </a:fld>
            <a:endParaRPr lang="en-US"/>
          </a:p>
        </p:txBody>
      </p:sp>
    </p:spTree>
    <p:extLst>
      <p:ext uri="{BB962C8B-B14F-4D97-AF65-F5344CB8AC3E}">
        <p14:creationId xmlns:p14="http://schemas.microsoft.com/office/powerpoint/2010/main" val="2663543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Großer Teil</a:t>
            </a:r>
            <a:r>
              <a:rPr lang="de-DE" baseline="0" dirty="0" smtClean="0"/>
              <a:t> der Abwassereinleitungen abgedeckt</a:t>
            </a:r>
            <a:endParaRPr lang="de-DE" dirty="0"/>
          </a:p>
        </p:txBody>
      </p:sp>
      <p:sp>
        <p:nvSpPr>
          <p:cNvPr id="4" name="Slide Number Placeholder 3"/>
          <p:cNvSpPr>
            <a:spLocks noGrp="1"/>
          </p:cNvSpPr>
          <p:nvPr>
            <p:ph type="sldNum" sz="quarter" idx="10"/>
          </p:nvPr>
        </p:nvSpPr>
        <p:spPr/>
        <p:txBody>
          <a:bodyPr/>
          <a:lstStyle/>
          <a:p>
            <a:pPr>
              <a:defRPr/>
            </a:pPr>
            <a:fld id="{94CAA6F3-82AA-47A8-BA7A-1E0FF599BA86}" type="slidenum">
              <a:rPr lang="en-US" smtClean="0"/>
              <a:pPr>
                <a:defRPr/>
              </a:pPr>
              <a:t>10</a:t>
            </a:fld>
            <a:endParaRPr lang="en-US"/>
          </a:p>
        </p:txBody>
      </p:sp>
    </p:spTree>
    <p:extLst>
      <p:ext uri="{BB962C8B-B14F-4D97-AF65-F5344CB8AC3E}">
        <p14:creationId xmlns:p14="http://schemas.microsoft.com/office/powerpoint/2010/main" val="2092324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Abwasserrichtlinie:</a:t>
            </a:r>
            <a:r>
              <a:rPr lang="de-DE" baseline="0" dirty="0" smtClean="0"/>
              <a:t> </a:t>
            </a:r>
            <a:r>
              <a:rPr lang="de-DE" baseline="0" dirty="0" err="1" smtClean="0"/>
              <a:t>wat</a:t>
            </a:r>
            <a:r>
              <a:rPr lang="de-DE" baseline="0" dirty="0" smtClean="0"/>
              <a:t> do </a:t>
            </a:r>
            <a:r>
              <a:rPr lang="de-DE" baseline="0" dirty="0" err="1" smtClean="0"/>
              <a:t>dra</a:t>
            </a:r>
            <a:r>
              <a:rPr lang="de-DE" baseline="0" dirty="0" smtClean="0"/>
              <a:t> </a:t>
            </a:r>
            <a:r>
              <a:rPr lang="de-DE" baseline="0" dirty="0" err="1" smtClean="0"/>
              <a:t>kënnt</a:t>
            </a:r>
            <a:r>
              <a:rPr lang="de-DE" baseline="0" dirty="0" smtClean="0"/>
              <a:t>?</a:t>
            </a:r>
            <a:endParaRPr lang="de-DE" dirty="0"/>
          </a:p>
        </p:txBody>
      </p:sp>
      <p:sp>
        <p:nvSpPr>
          <p:cNvPr id="4" name="Slide Number Placeholder 3"/>
          <p:cNvSpPr>
            <a:spLocks noGrp="1"/>
          </p:cNvSpPr>
          <p:nvPr>
            <p:ph type="sldNum" sz="quarter" idx="10"/>
          </p:nvPr>
        </p:nvSpPr>
        <p:spPr/>
        <p:txBody>
          <a:bodyPr/>
          <a:lstStyle/>
          <a:p>
            <a:pPr>
              <a:defRPr/>
            </a:pPr>
            <a:fld id="{94CAA6F3-82AA-47A8-BA7A-1E0FF599BA86}" type="slidenum">
              <a:rPr lang="en-US" smtClean="0"/>
              <a:pPr>
                <a:defRPr/>
              </a:pPr>
              <a:t>11</a:t>
            </a:fld>
            <a:endParaRPr lang="en-US"/>
          </a:p>
        </p:txBody>
      </p:sp>
    </p:spTree>
    <p:extLst>
      <p:ext uri="{BB962C8B-B14F-4D97-AF65-F5344CB8AC3E}">
        <p14:creationId xmlns:p14="http://schemas.microsoft.com/office/powerpoint/2010/main" val="1079764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94CAA6F3-82AA-47A8-BA7A-1E0FF599BA86}" type="slidenum">
              <a:rPr lang="en-US" smtClean="0"/>
              <a:pPr>
                <a:defRPr/>
              </a:pPr>
              <a:t>12</a:t>
            </a:fld>
            <a:endParaRPr lang="en-US"/>
          </a:p>
        </p:txBody>
      </p:sp>
    </p:spTree>
    <p:extLst>
      <p:ext uri="{BB962C8B-B14F-4D97-AF65-F5344CB8AC3E}">
        <p14:creationId xmlns:p14="http://schemas.microsoft.com/office/powerpoint/2010/main" val="4261515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Rectangle 4"/>
          <p:cNvSpPr/>
          <p:nvPr userDrawn="1"/>
        </p:nvSpPr>
        <p:spPr>
          <a:xfrm>
            <a:off x="107950" y="115888"/>
            <a:ext cx="8928100" cy="93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pic>
        <p:nvPicPr>
          <p:cNvPr id="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l="6218" t="2818"/>
          <a:stretch>
            <a:fillRect/>
          </a:stretch>
        </p:blipFill>
        <p:spPr bwMode="auto">
          <a:xfrm>
            <a:off x="323850" y="692150"/>
            <a:ext cx="4046538" cy="4946650"/>
          </a:xfrm>
          <a:prstGeom prst="rect">
            <a:avLst/>
          </a:prstGeom>
          <a:noFill/>
          <a:ln w="9525">
            <a:noFill/>
            <a:miter lim="800000"/>
            <a:headEnd/>
            <a:tailEnd/>
          </a:ln>
        </p:spPr>
      </p:pic>
      <p:sp>
        <p:nvSpPr>
          <p:cNvPr id="2" name="Titre 1"/>
          <p:cNvSpPr>
            <a:spLocks noGrp="1"/>
          </p:cNvSpPr>
          <p:nvPr>
            <p:ph type="ctrTitle" hasCustomPrompt="1"/>
          </p:nvPr>
        </p:nvSpPr>
        <p:spPr>
          <a:xfrm>
            <a:off x="4499992" y="89198"/>
            <a:ext cx="4536504" cy="2187674"/>
          </a:xfrm>
        </p:spPr>
        <p:txBody>
          <a:bodyPr anchor="b"/>
          <a:lstStyle>
            <a:lvl1pPr>
              <a:defRPr sz="3000" baseline="0"/>
            </a:lvl1pPr>
          </a:lstStyle>
          <a:p>
            <a:r>
              <a:rPr lang="fr-FR" dirty="0" smtClean="0"/>
              <a:t>Cliquez pour insérer le titre de la présentation</a:t>
            </a:r>
            <a:endParaRPr lang="fr-CH" dirty="0"/>
          </a:p>
        </p:txBody>
      </p:sp>
      <p:sp>
        <p:nvSpPr>
          <p:cNvPr id="3" name="Sous-titre 2"/>
          <p:cNvSpPr>
            <a:spLocks noGrp="1"/>
          </p:cNvSpPr>
          <p:nvPr>
            <p:ph type="subTitle" idx="1"/>
          </p:nvPr>
        </p:nvSpPr>
        <p:spPr>
          <a:xfrm>
            <a:off x="4499992" y="2276872"/>
            <a:ext cx="4536504" cy="1512168"/>
          </a:xfrm>
        </p:spPr>
        <p:txBody>
          <a:bodyPr/>
          <a:lstStyle>
            <a:lvl1pPr marL="0" indent="0" algn="l">
              <a:buNone/>
              <a:defRPr sz="24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smtClean="0"/>
              <a:t>Cliquez pour modifier le style des sous-titres du masque</a:t>
            </a:r>
            <a:endParaRPr lang="fr-CH" dirty="0"/>
          </a:p>
        </p:txBody>
      </p:sp>
      <p:sp>
        <p:nvSpPr>
          <p:cNvPr id="8" name="Espace réservé du contenu 2"/>
          <p:cNvSpPr>
            <a:spLocks noGrp="1"/>
          </p:cNvSpPr>
          <p:nvPr>
            <p:ph sz="half" idx="13" hasCustomPrompt="1"/>
          </p:nvPr>
        </p:nvSpPr>
        <p:spPr>
          <a:xfrm>
            <a:off x="4499992" y="4293096"/>
            <a:ext cx="4392488" cy="2448272"/>
          </a:xfrm>
        </p:spPr>
        <p:txBody>
          <a:bodyPr/>
          <a:lstStyle>
            <a:lvl1pPr>
              <a:buNone/>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insérer votre logo</a:t>
            </a:r>
          </a:p>
        </p:txBody>
      </p:sp>
      <p:sp>
        <p:nvSpPr>
          <p:cNvPr id="7" name="Rectangle 6"/>
          <p:cNvSpPr>
            <a:spLocks noGrp="1" noChangeArrowheads="1"/>
          </p:cNvSpPr>
          <p:nvPr>
            <p:ph type="dt" sz="half" idx="14"/>
          </p:nvPr>
        </p:nvSpPr>
        <p:spPr>
          <a:xfrm>
            <a:off x="4500563" y="3789363"/>
            <a:ext cx="2133600" cy="476250"/>
          </a:xfrm>
        </p:spPr>
        <p:txBody>
          <a:bodyPr/>
          <a:lstStyle>
            <a:lvl1pPr>
              <a:defRPr/>
            </a:lvl1pPr>
          </a:lstStyle>
          <a:p>
            <a:pPr>
              <a:defRPr/>
            </a:pPr>
            <a:endParaRPr lang="en-US"/>
          </a:p>
        </p:txBody>
      </p:sp>
      <p:sp>
        <p:nvSpPr>
          <p:cNvPr id="9" name="Rectangle 8"/>
          <p:cNvSpPr>
            <a:spLocks noGrp="1" noChangeArrowheads="1"/>
          </p:cNvSpPr>
          <p:nvPr>
            <p:ph type="ftr" sz="quarter" idx="15"/>
          </p:nvPr>
        </p:nvSpPr>
        <p:spPr>
          <a:xfrm>
            <a:off x="827088" y="6165850"/>
            <a:ext cx="2895600" cy="476250"/>
          </a:xfr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6192688" cy="504056"/>
          </a:xfrm>
        </p:spPr>
        <p:txBody>
          <a:bodyPr/>
          <a:lstStyle/>
          <a:p>
            <a:r>
              <a:rPr lang="fr-FR" dirty="0" smtClean="0"/>
              <a:t>Cliquez pour modifier le style du titre</a:t>
            </a:r>
            <a:endParaRPr lang="fr-CH" dirty="0"/>
          </a:p>
        </p:txBody>
      </p:sp>
      <p:sp>
        <p:nvSpPr>
          <p:cNvPr id="3" name="Espace réservé du contenu 2"/>
          <p:cNvSpPr>
            <a:spLocks noGrp="1"/>
          </p:cNvSpPr>
          <p:nvPr>
            <p:ph idx="1"/>
          </p:nvPr>
        </p:nvSpPr>
        <p:spPr>
          <a:xfrm>
            <a:off x="457200" y="1260000"/>
            <a:ext cx="8229600" cy="4929411"/>
          </a:xfrm>
        </p:spPr>
        <p:txBody>
          <a:bodyPr/>
          <a:lstStyle>
            <a:lvl1pPr>
              <a:buSzPct val="80000"/>
              <a:defRPr/>
            </a:lvl1pPr>
            <a:lvl2pPr>
              <a:buSzPct val="100000"/>
              <a:defRPr/>
            </a:lvl2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H" dirty="0"/>
          </a:p>
        </p:txBody>
      </p:sp>
      <p:sp>
        <p:nvSpPr>
          <p:cNvPr id="4" name="Rectangle 4"/>
          <p:cNvSpPr>
            <a:spLocks noGrp="1" noChangeArrowheads="1"/>
          </p:cNvSpPr>
          <p:nvPr>
            <p:ph type="dt" sz="half" idx="10"/>
          </p:nvPr>
        </p:nvSpPr>
        <p:spPr/>
        <p:txBody>
          <a:bodyPr/>
          <a:lstStyle>
            <a:lvl1pPr>
              <a:defRPr>
                <a:solidFill>
                  <a:schemeClr val="tx2"/>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chemeClr val="tx2"/>
                </a:solidFill>
              </a:defRPr>
            </a:lvl1pPr>
          </a:lstStyle>
          <a:p>
            <a:pPr>
              <a:defRPr/>
            </a:pPr>
            <a:endParaRPr lang="en-US"/>
          </a:p>
        </p:txBody>
      </p:sp>
      <p:sp>
        <p:nvSpPr>
          <p:cNvPr id="6" name="Rectangle 6"/>
          <p:cNvSpPr>
            <a:spLocks noGrp="1" noChangeArrowheads="1"/>
          </p:cNvSpPr>
          <p:nvPr>
            <p:ph type="sldNum" sz="quarter" idx="12"/>
          </p:nvPr>
        </p:nvSpPr>
        <p:spPr>
          <a:xfrm>
            <a:off x="8027988" y="6237288"/>
            <a:ext cx="647700" cy="504825"/>
          </a:xfrm>
        </p:spPr>
        <p:txBody>
          <a:bodyPr/>
          <a:lstStyle>
            <a:lvl1pPr algn="r" rtl="0" fontAlgn="base">
              <a:spcBef>
                <a:spcPct val="0"/>
              </a:spcBef>
              <a:spcAft>
                <a:spcPct val="0"/>
              </a:spcAft>
              <a:defRPr lang="fr-CH" sz="1400" kern="1200">
                <a:solidFill>
                  <a:schemeClr val="tx2"/>
                </a:solidFill>
                <a:latin typeface="Arial" pitchFamily="34" charset="0"/>
                <a:ea typeface="+mn-ea"/>
                <a:cs typeface="+mn-cs"/>
              </a:defRPr>
            </a:lvl1pPr>
          </a:lstStyle>
          <a:p>
            <a:pPr>
              <a:defRPr/>
            </a:pPr>
            <a:fld id="{8D9675EF-14CD-4ED8-B4FA-515528AC52E1}" type="slidenum">
              <a:rPr lang="fr-CH" smtClean="0"/>
              <a:pPr>
                <a:defRPr/>
              </a:pPr>
              <a:t>‹#›</a:t>
            </a:fld>
            <a:endParaRPr lang="fr-C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996952"/>
            <a:ext cx="7772400" cy="2772023"/>
          </a:xfrm>
        </p:spPr>
        <p:txBody>
          <a:bodyPr anchor="t"/>
          <a:lstStyle>
            <a:lvl1pPr algn="l">
              <a:defRPr sz="3000" b="0" cap="none" baseline="0"/>
            </a:lvl1pPr>
          </a:lstStyle>
          <a:p>
            <a:r>
              <a:rPr lang="fr-FR" dirty="0" smtClean="0"/>
              <a:t>Cliquez pour modifier le style du titre</a:t>
            </a:r>
            <a:endParaRPr lang="fr-CH"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027988" y="6238875"/>
            <a:ext cx="647700" cy="503238"/>
          </a:xfrm>
        </p:spPr>
        <p:txBody>
          <a:bodyPr/>
          <a:lstStyle>
            <a:lvl1pPr>
              <a:defRPr/>
            </a:lvl1pPr>
          </a:lstStyle>
          <a:p>
            <a:pPr>
              <a:defRPr/>
            </a:pPr>
            <a:fld id="{B61A5853-74E8-4477-9BDE-179E73DE4D1F}" type="slidenum">
              <a:rPr/>
              <a:pPr>
                <a:defRPr/>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6120680" cy="504056"/>
          </a:xfrm>
        </p:spPr>
        <p:txBody>
          <a:bodyPr/>
          <a:lstStyle/>
          <a:p>
            <a:r>
              <a:rPr lang="fr-FR" smtClean="0"/>
              <a:t>Cliquez pour modifier le style du titre</a:t>
            </a:r>
            <a:endParaRPr lang="fr-CH"/>
          </a:p>
        </p:txBody>
      </p:sp>
      <p:sp>
        <p:nvSpPr>
          <p:cNvPr id="3" name="Espace réservé du contenu 2"/>
          <p:cNvSpPr>
            <a:spLocks noGrp="1"/>
          </p:cNvSpPr>
          <p:nvPr>
            <p:ph sz="half" idx="1"/>
          </p:nvPr>
        </p:nvSpPr>
        <p:spPr>
          <a:xfrm>
            <a:off x="457200" y="1260000"/>
            <a:ext cx="4038600" cy="486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H" dirty="0"/>
          </a:p>
        </p:txBody>
      </p:sp>
      <p:sp>
        <p:nvSpPr>
          <p:cNvPr id="4" name="Espace réservé du contenu 3"/>
          <p:cNvSpPr>
            <a:spLocks noGrp="1"/>
          </p:cNvSpPr>
          <p:nvPr>
            <p:ph sz="half" idx="2"/>
          </p:nvPr>
        </p:nvSpPr>
        <p:spPr>
          <a:xfrm>
            <a:off x="4648200" y="1260000"/>
            <a:ext cx="4038600" cy="486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8027988" y="6237288"/>
            <a:ext cx="647700" cy="504825"/>
          </a:xfrm>
        </p:spPr>
        <p:txBody>
          <a:bodyPr/>
          <a:lstStyle>
            <a:lvl1pPr algn="ctr" rtl="0" fontAlgn="base">
              <a:spcBef>
                <a:spcPct val="0"/>
              </a:spcBef>
              <a:spcAft>
                <a:spcPct val="0"/>
              </a:spcAft>
              <a:defRPr lang="fr-CH" sz="1400" kern="1200" smtClean="0">
                <a:solidFill>
                  <a:schemeClr val="bg2"/>
                </a:solidFill>
                <a:latin typeface="Arial" pitchFamily="34" charset="0"/>
                <a:ea typeface="+mn-ea"/>
                <a:cs typeface="+mn-cs"/>
              </a:defRPr>
            </a:lvl1pPr>
          </a:lstStyle>
          <a:p>
            <a:pPr algn="r">
              <a:defRPr/>
            </a:pPr>
            <a:fld id="{6D50F976-ED03-4AFA-8DEC-1D2A8443733C}" type="slidenum">
              <a:rPr lang="fr-CH" smtClean="0"/>
              <a:pPr algn="r">
                <a:defRPr/>
              </a:pPr>
              <a:t>‹#›</a:t>
            </a:fld>
            <a:endParaRPr lang="fr-C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23528" y="115888"/>
            <a:ext cx="6120680" cy="504825"/>
          </a:xfrm>
        </p:spPr>
        <p:txBody>
          <a:bodyPr/>
          <a:lstStyle>
            <a:lvl1pPr>
              <a:defRPr/>
            </a:lvl1pPr>
          </a:lstStyle>
          <a:p>
            <a:r>
              <a:rPr lang="fr-FR" dirty="0" smtClean="0"/>
              <a:t>Cliquez pour modifier le style du titre</a:t>
            </a:r>
            <a:endParaRPr lang="fr-CH"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8027988" y="6238875"/>
            <a:ext cx="647700" cy="503238"/>
          </a:xfrm>
        </p:spPr>
        <p:txBody>
          <a:bodyPr/>
          <a:lstStyle>
            <a:lvl1pPr>
              <a:defRPr/>
            </a:lvl1pPr>
          </a:lstStyle>
          <a:p>
            <a:pPr>
              <a:defRPr/>
            </a:pPr>
            <a:fld id="{041BFC4F-9A2D-429A-B9A9-3BB7FEBE0BFA}" type="slidenum">
              <a:rPr/>
              <a:pPr>
                <a:defRPr/>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CH" dirty="0"/>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8027988" y="6238875"/>
            <a:ext cx="647700" cy="503238"/>
          </a:xfrm>
        </p:spPr>
        <p:txBody>
          <a:bodyPr/>
          <a:lstStyle>
            <a:lvl1pPr>
              <a:defRPr/>
            </a:lvl1pPr>
          </a:lstStyle>
          <a:p>
            <a:pPr>
              <a:defRPr/>
            </a:pPr>
            <a:fld id="{6705A76D-C765-4406-92B4-4EB6523E831A}" type="slidenum">
              <a:rPr/>
              <a:pPr>
                <a:defRPr/>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8027988" y="6238875"/>
            <a:ext cx="647700" cy="503238"/>
          </a:xfrm>
        </p:spPr>
        <p:txBody>
          <a:bodyPr/>
          <a:lstStyle>
            <a:lvl1pPr>
              <a:defRPr/>
            </a:lvl1pPr>
          </a:lstStyle>
          <a:p>
            <a:pPr>
              <a:defRPr/>
            </a:pPr>
            <a:fld id="{7D7B2DC5-527A-43BE-8519-F2D492EEFA6F}" type="slidenum">
              <a:rPr/>
              <a:pPr>
                <a:defRPr/>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6120680" cy="504056"/>
          </a:xfrm>
        </p:spPr>
        <p:txBody>
          <a:bodyPr anchor="b"/>
          <a:lstStyle>
            <a:lvl1pPr algn="l">
              <a:defRPr sz="2800" b="0"/>
            </a:lvl1pPr>
          </a:lstStyle>
          <a:p>
            <a:r>
              <a:rPr lang="fr-FR" dirty="0" smtClean="0"/>
              <a:t>Cliquez pour modifier le style du titre</a:t>
            </a:r>
            <a:endParaRPr lang="fr-CH" dirty="0"/>
          </a:p>
        </p:txBody>
      </p:sp>
      <p:sp>
        <p:nvSpPr>
          <p:cNvPr id="3" name="Espace réservé du contenu 2"/>
          <p:cNvSpPr>
            <a:spLocks noGrp="1"/>
          </p:cNvSpPr>
          <p:nvPr>
            <p:ph idx="1"/>
          </p:nvPr>
        </p:nvSpPr>
        <p:spPr>
          <a:xfrm>
            <a:off x="3575050" y="1052736"/>
            <a:ext cx="5111750" cy="5073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H" dirty="0"/>
          </a:p>
        </p:txBody>
      </p:sp>
      <p:sp>
        <p:nvSpPr>
          <p:cNvPr id="4" name="Espace réservé du texte 3"/>
          <p:cNvSpPr>
            <a:spLocks noGrp="1"/>
          </p:cNvSpPr>
          <p:nvPr>
            <p:ph type="body" sz="half" idx="2"/>
          </p:nvPr>
        </p:nvSpPr>
        <p:spPr>
          <a:xfrm>
            <a:off x="457200" y="1052736"/>
            <a:ext cx="3008313" cy="5073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8027988" y="6238875"/>
            <a:ext cx="647700" cy="503238"/>
          </a:xfrm>
        </p:spPr>
        <p:txBody>
          <a:bodyPr/>
          <a:lstStyle>
            <a:lvl1pPr>
              <a:defRPr/>
            </a:lvl1pPr>
          </a:lstStyle>
          <a:p>
            <a:pPr>
              <a:defRPr/>
            </a:pPr>
            <a:fld id="{17021AA4-CC86-4390-A2EB-97155ED80552}" type="slidenum">
              <a:rPr/>
              <a:pPr>
                <a:defRPr/>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23528" y="53950"/>
            <a:ext cx="6192688" cy="566738"/>
          </a:xfrm>
        </p:spPr>
        <p:txBody>
          <a:bodyPr anchor="b"/>
          <a:lstStyle>
            <a:lvl1pPr algn="l">
              <a:defRPr sz="2800" b="0"/>
            </a:lvl1pPr>
          </a:lstStyle>
          <a:p>
            <a:r>
              <a:rPr lang="fr-FR" dirty="0" smtClean="0"/>
              <a:t>Cliquez pour modifier le style du titre</a:t>
            </a:r>
            <a:endParaRPr lang="fr-CH" dirty="0"/>
          </a:p>
        </p:txBody>
      </p:sp>
      <p:sp>
        <p:nvSpPr>
          <p:cNvPr id="3" name="Espace réservé pour une image  2"/>
          <p:cNvSpPr>
            <a:spLocks noGrp="1"/>
          </p:cNvSpPr>
          <p:nvPr>
            <p:ph type="pic" idx="1"/>
          </p:nvPr>
        </p:nvSpPr>
        <p:spPr>
          <a:xfrm>
            <a:off x="1792288" y="104239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8027988" y="6238875"/>
            <a:ext cx="647700" cy="503238"/>
          </a:xfrm>
        </p:spPr>
        <p:txBody>
          <a:bodyPr/>
          <a:lstStyle>
            <a:lvl1pPr>
              <a:defRPr/>
            </a:lvl1pPr>
          </a:lstStyle>
          <a:p>
            <a:pPr>
              <a:defRPr/>
            </a:pPr>
            <a:fld id="{8A7D1C0C-5C3B-412A-8A2E-0A1766C03E50}" type="slidenum">
              <a:rPr/>
              <a:pPr>
                <a:defRPr/>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115888"/>
            <a:ext cx="6192838"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027" name="Rectangle 3"/>
          <p:cNvSpPr>
            <a:spLocks noGrp="1" noChangeArrowheads="1"/>
          </p:cNvSpPr>
          <p:nvPr>
            <p:ph type="body" idx="1"/>
          </p:nvPr>
        </p:nvSpPr>
        <p:spPr bwMode="auto">
          <a:xfrm>
            <a:off x="457200" y="1260475"/>
            <a:ext cx="8229600" cy="4856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err="1" smtClean="0"/>
              <a:t>Cliquez</a:t>
            </a:r>
            <a:r>
              <a:rPr lang="en-US" dirty="0" smtClean="0"/>
              <a:t> pour modifier les styles du </a:t>
            </a:r>
            <a:r>
              <a:rPr lang="en-US" dirty="0" err="1" smtClean="0"/>
              <a:t>texte</a:t>
            </a:r>
            <a:r>
              <a:rPr lang="en-US" dirty="0" smtClean="0"/>
              <a:t> du masque</a:t>
            </a:r>
          </a:p>
          <a:p>
            <a:pPr lvl="1"/>
            <a:r>
              <a:rPr lang="en-US" dirty="0" err="1" smtClean="0"/>
              <a:t>Deuxième</a:t>
            </a:r>
            <a:r>
              <a:rPr lang="en-US" dirty="0" smtClean="0"/>
              <a:t> </a:t>
            </a:r>
            <a:r>
              <a:rPr lang="en-US" dirty="0" err="1" smtClean="0"/>
              <a:t>niveau</a:t>
            </a:r>
            <a:endParaRPr lang="en-US" dirty="0" smtClean="0"/>
          </a:p>
          <a:p>
            <a:pPr lvl="2"/>
            <a:r>
              <a:rPr lang="en-US" dirty="0" err="1" smtClean="0"/>
              <a:t>Troisième</a:t>
            </a:r>
            <a:r>
              <a:rPr lang="en-US" dirty="0" smtClean="0"/>
              <a:t> </a:t>
            </a:r>
            <a:r>
              <a:rPr lang="en-US" dirty="0" err="1" smtClean="0"/>
              <a:t>niveau</a:t>
            </a:r>
            <a:endParaRPr lang="en-US" dirty="0" smtClean="0"/>
          </a:p>
          <a:p>
            <a:pPr lvl="3"/>
            <a:r>
              <a:rPr lang="en-US" dirty="0" err="1" smtClean="0"/>
              <a:t>Quatrième</a:t>
            </a:r>
            <a:r>
              <a:rPr lang="en-US" dirty="0" smtClean="0"/>
              <a:t> </a:t>
            </a:r>
            <a:r>
              <a:rPr lang="en-US" dirty="0" err="1" smtClean="0"/>
              <a:t>niveau</a:t>
            </a:r>
            <a:endParaRPr lang="en-US" dirty="0" smtClean="0"/>
          </a:p>
          <a:p>
            <a:pPr lvl="4"/>
            <a:r>
              <a:rPr lang="en-US" dirty="0" err="1" smtClean="0"/>
              <a:t>Cinquième</a:t>
            </a:r>
            <a:r>
              <a:rPr lang="en-US" dirty="0" smtClean="0"/>
              <a:t> </a:t>
            </a:r>
            <a:r>
              <a:rPr lang="en-US" dirty="0" err="1" smtClean="0"/>
              <a:t>niveau</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2"/>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2"/>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8027988" y="6238875"/>
            <a:ext cx="64800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fontAlgn="base">
              <a:spcBef>
                <a:spcPct val="0"/>
              </a:spcBef>
              <a:spcAft>
                <a:spcPct val="0"/>
              </a:spcAft>
              <a:defRPr lang="en-US" sz="1400" kern="1200">
                <a:solidFill>
                  <a:schemeClr val="tx2"/>
                </a:solidFill>
                <a:latin typeface="Arial" pitchFamily="34" charset="0"/>
                <a:ea typeface="+mn-ea"/>
                <a:cs typeface="+mn-cs"/>
              </a:defRPr>
            </a:lvl1pPr>
          </a:lstStyle>
          <a:p>
            <a:pPr>
              <a:defRPr/>
            </a:pPr>
            <a:fld id="{9BAA5FE0-F9D2-408F-983E-B87BCD5EA5C6}" type="slidenum">
              <a:rPr lang="fr-CH" smtClean="0"/>
              <a:pPr>
                <a:defRPr/>
              </a:pPr>
              <a:t>‹#›</a:t>
            </a:fld>
            <a:endParaRPr lang="fr-CH" dirty="0"/>
          </a:p>
        </p:txBody>
      </p:sp>
      <p:pic>
        <p:nvPicPr>
          <p:cNvPr id="1031" name="Picture 5" descr="GOUV_MAEE_Direction de la coopération au développement et de l’action humanitaire "/>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6516688" y="284163"/>
            <a:ext cx="2484437" cy="623887"/>
          </a:xfrm>
          <a:prstGeom prst="rect">
            <a:avLst/>
          </a:prstGeom>
          <a:noFill/>
          <a:ln w="9525">
            <a:noFill/>
            <a:miter lim="800000"/>
            <a:headEnd/>
            <a:tailEnd/>
          </a:ln>
        </p:spPr>
      </p:pic>
      <p:sp>
        <p:nvSpPr>
          <p:cNvPr id="10" name="Line 6"/>
          <p:cNvSpPr>
            <a:spLocks noChangeShapeType="1"/>
          </p:cNvSpPr>
          <p:nvPr userDrawn="1"/>
        </p:nvSpPr>
        <p:spPr bwMode="auto">
          <a:xfrm flipH="1">
            <a:off x="323850" y="620713"/>
            <a:ext cx="6119813" cy="0"/>
          </a:xfrm>
          <a:prstGeom prst="line">
            <a:avLst/>
          </a:prstGeom>
          <a:noFill/>
          <a:ln w="19050">
            <a:solidFill>
              <a:srgbClr val="E40520"/>
            </a:solidFill>
            <a:round/>
            <a:headEnd/>
            <a:tailEnd/>
          </a:ln>
        </p:spPr>
        <p:txBody>
          <a:bodyPr/>
          <a:lstStyle/>
          <a:p>
            <a:pPr>
              <a:defRPr/>
            </a:pPr>
            <a:endParaRPr lang="fr-CH">
              <a:latin typeface="Arial" pitchFamily="34" charset="0"/>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hf hdr="0" ft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Calibri" pitchFamily="34" charset="0"/>
        </a:defRPr>
      </a:lvl2pPr>
      <a:lvl3pPr algn="l" rtl="0" eaLnBrk="0" fontAlgn="base" hangingPunct="0">
        <a:spcBef>
          <a:spcPct val="0"/>
        </a:spcBef>
        <a:spcAft>
          <a:spcPct val="0"/>
        </a:spcAft>
        <a:defRPr sz="2800">
          <a:solidFill>
            <a:schemeClr val="tx1"/>
          </a:solidFill>
          <a:latin typeface="Calibri" pitchFamily="34" charset="0"/>
        </a:defRPr>
      </a:lvl3pPr>
      <a:lvl4pPr algn="l" rtl="0" eaLnBrk="0" fontAlgn="base" hangingPunct="0">
        <a:spcBef>
          <a:spcPct val="0"/>
        </a:spcBef>
        <a:spcAft>
          <a:spcPct val="0"/>
        </a:spcAft>
        <a:defRPr sz="2800">
          <a:solidFill>
            <a:schemeClr val="tx1"/>
          </a:solidFill>
          <a:latin typeface="Calibri" pitchFamily="34" charset="0"/>
        </a:defRPr>
      </a:lvl4pPr>
      <a:lvl5pPr algn="l" rtl="0" eaLnBrk="0" fontAlgn="base" hangingPunct="0">
        <a:spcBef>
          <a:spcPct val="0"/>
        </a:spcBef>
        <a:spcAft>
          <a:spcPct val="0"/>
        </a:spcAft>
        <a:defRPr sz="2800">
          <a:solidFill>
            <a:schemeClr val="tx1"/>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chart" Target="../charts/chart2.xml"/><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comments" Target="../comments/commen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oi.org/10.1016/j.envpol.2019.07.08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eau.public.lu/cours_eau/eau_baignade/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5976" y="908720"/>
            <a:ext cx="4608512" cy="2736304"/>
          </a:xfrm>
        </p:spPr>
        <p:txBody>
          <a:bodyPr/>
          <a:lstStyle/>
          <a:p>
            <a:r>
              <a:rPr lang="fr-CH" sz="3200" dirty="0" smtClean="0"/>
              <a:t/>
            </a:r>
            <a:br>
              <a:rPr lang="fr-CH" sz="3200" dirty="0" smtClean="0"/>
            </a:br>
            <a:r>
              <a:rPr lang="de-DE" sz="3200" dirty="0" smtClean="0"/>
              <a:t>Emerging </a:t>
            </a:r>
            <a:r>
              <a:rPr lang="de-DE" sz="3200" dirty="0" err="1"/>
              <a:t>Pollutants</a:t>
            </a:r>
            <a:r>
              <a:rPr lang="de-DE" sz="3200" dirty="0"/>
              <a:t> und neue Krankheitserreger: Sachstand und politische Handlungsagenda in Luxemburg und der EU</a:t>
            </a:r>
            <a:endParaRPr lang="fr-LU" sz="3200" dirty="0"/>
          </a:p>
        </p:txBody>
      </p:sp>
      <p:sp>
        <p:nvSpPr>
          <p:cNvPr id="3" name="Subtitle 2"/>
          <p:cNvSpPr>
            <a:spLocks noGrp="1"/>
          </p:cNvSpPr>
          <p:nvPr>
            <p:ph type="subTitle" idx="1"/>
          </p:nvPr>
        </p:nvSpPr>
        <p:spPr>
          <a:xfrm>
            <a:off x="4355976" y="4221088"/>
            <a:ext cx="4680520" cy="504056"/>
          </a:xfrm>
        </p:spPr>
        <p:txBody>
          <a:bodyPr/>
          <a:lstStyle/>
          <a:p>
            <a:r>
              <a:rPr lang="fr-CH" dirty="0" smtClean="0"/>
              <a:t>Esch/Alzette, den 2. </a:t>
            </a:r>
            <a:r>
              <a:rPr lang="fr-CH" dirty="0" err="1" smtClean="0"/>
              <a:t>Oktober</a:t>
            </a:r>
            <a:r>
              <a:rPr lang="fr-CH" dirty="0" smtClean="0"/>
              <a:t> 2019</a:t>
            </a:r>
          </a:p>
          <a:p>
            <a:r>
              <a:rPr lang="fr-CH" dirty="0" smtClean="0"/>
              <a:t>Dr. Luc Zwank, Danièle Mousel</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4456" y="5589240"/>
            <a:ext cx="2526265" cy="864096"/>
          </a:xfrm>
          <a:prstGeom prst="rect">
            <a:avLst/>
          </a:prstGeom>
        </p:spPr>
      </p:pic>
    </p:spTree>
    <p:extLst>
      <p:ext uri="{BB962C8B-B14F-4D97-AF65-F5344CB8AC3E}">
        <p14:creationId xmlns:p14="http://schemas.microsoft.com/office/powerpoint/2010/main" val="1362295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1800" dirty="0" smtClean="0"/>
              <a:t>Abwasser – Rahmenbedingungen und Sachstand: Spurenstoffelimination</a:t>
            </a:r>
            <a:r>
              <a:rPr lang="de-DE" sz="1800" dirty="0"/>
              <a:t>: </a:t>
            </a:r>
          </a:p>
        </p:txBody>
      </p:sp>
      <p:sp>
        <p:nvSpPr>
          <p:cNvPr id="3" name="Content Placeholder 2"/>
          <p:cNvSpPr>
            <a:spLocks noGrp="1"/>
          </p:cNvSpPr>
          <p:nvPr>
            <p:ph idx="1"/>
          </p:nvPr>
        </p:nvSpPr>
        <p:spPr/>
        <p:txBody>
          <a:bodyPr/>
          <a:lstStyle/>
          <a:p>
            <a:r>
              <a:rPr lang="de-DE" sz="2000" dirty="0" smtClean="0"/>
              <a:t>Ausbau von Kläranlagen mit der sogenannten vierten Reinigungsstufe zur Spurenstoffelimination:</a:t>
            </a:r>
          </a:p>
          <a:p>
            <a:pPr lvl="1"/>
            <a:r>
              <a:rPr lang="de-DE" sz="1800" dirty="0"/>
              <a:t>Noch </a:t>
            </a:r>
            <a:r>
              <a:rPr lang="de-DE" sz="1800" dirty="0" smtClean="0"/>
              <a:t>keine </a:t>
            </a:r>
            <a:r>
              <a:rPr lang="de-DE" sz="1800" dirty="0"/>
              <a:t>gesetzlichen </a:t>
            </a:r>
            <a:r>
              <a:rPr lang="de-DE" sz="1800" dirty="0" smtClean="0"/>
              <a:t>Anforderungen (keine Parameter zur Überwachung)</a:t>
            </a:r>
            <a:endParaRPr lang="de-DE" sz="1800" dirty="0"/>
          </a:p>
          <a:p>
            <a:pPr lvl="1"/>
            <a:r>
              <a:rPr lang="de-DE" sz="1800" dirty="0" smtClean="0"/>
              <a:t>Zunächst Aufrüstung einer Auswahl von Kläranlagen</a:t>
            </a:r>
          </a:p>
          <a:p>
            <a:pPr lvl="1"/>
            <a:r>
              <a:rPr lang="de-DE" sz="1800" dirty="0" smtClean="0"/>
              <a:t>ALUSEAU Arbeitsgruppe</a:t>
            </a:r>
            <a:endParaRPr lang="de-DE" sz="1400" dirty="0"/>
          </a:p>
        </p:txBody>
      </p:sp>
      <p:sp>
        <p:nvSpPr>
          <p:cNvPr id="4" name="Slide Number Placeholder 3"/>
          <p:cNvSpPr>
            <a:spLocks noGrp="1"/>
          </p:cNvSpPr>
          <p:nvPr>
            <p:ph type="sldNum" sz="quarter" idx="12"/>
          </p:nvPr>
        </p:nvSpPr>
        <p:spPr>
          <a:xfrm>
            <a:off x="8027988" y="6159158"/>
            <a:ext cx="683516" cy="582955"/>
          </a:xfrm>
        </p:spPr>
        <p:txBody>
          <a:bodyPr/>
          <a:lstStyle/>
          <a:p>
            <a:pPr>
              <a:defRPr/>
            </a:pPr>
            <a:fld id="{8D9675EF-14CD-4ED8-B4FA-515528AC52E1}" type="slidenum">
              <a:rPr lang="fr-CH" smtClean="0"/>
              <a:pPr>
                <a:defRPr/>
              </a:pPr>
              <a:t>10</a:t>
            </a:fld>
            <a:endParaRPr lang="fr-CH" dirty="0"/>
          </a:p>
        </p:txBody>
      </p:sp>
      <p:graphicFrame>
        <p:nvGraphicFramePr>
          <p:cNvPr id="5" name="Content Placeholder 4"/>
          <p:cNvGraphicFramePr>
            <a:graphicFrameLocks/>
          </p:cNvGraphicFramePr>
          <p:nvPr>
            <p:extLst>
              <p:ext uri="{D42A27DB-BD31-4B8C-83A1-F6EECF244321}">
                <p14:modId xmlns:p14="http://schemas.microsoft.com/office/powerpoint/2010/main" val="3755678303"/>
              </p:ext>
            </p:extLst>
          </p:nvPr>
        </p:nvGraphicFramePr>
        <p:xfrm>
          <a:off x="611560" y="3101040"/>
          <a:ext cx="6264696" cy="3424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ight Brace 8"/>
          <p:cNvSpPr/>
          <p:nvPr/>
        </p:nvSpPr>
        <p:spPr>
          <a:xfrm>
            <a:off x="5465217" y="3461080"/>
            <a:ext cx="266079" cy="1800200"/>
          </a:xfrm>
          <a:prstGeom prst="rightBrac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 name="TextBox 9"/>
          <p:cNvSpPr txBox="1"/>
          <p:nvPr/>
        </p:nvSpPr>
        <p:spPr>
          <a:xfrm>
            <a:off x="5685737" y="4149080"/>
            <a:ext cx="3001063" cy="338554"/>
          </a:xfrm>
          <a:prstGeom prst="rect">
            <a:avLst/>
          </a:prstGeom>
          <a:noFill/>
        </p:spPr>
        <p:txBody>
          <a:bodyPr wrap="square" rtlCol="0">
            <a:spAutoFit/>
          </a:bodyPr>
          <a:lstStyle/>
          <a:p>
            <a:r>
              <a:rPr lang="de-DE" sz="1600" dirty="0" smtClean="0">
                <a:solidFill>
                  <a:schemeClr val="accent4"/>
                </a:solidFill>
              </a:rPr>
              <a:t>+ </a:t>
            </a:r>
            <a:r>
              <a:rPr lang="de-DE" sz="1600" dirty="0" smtClean="0">
                <a:solidFill>
                  <a:schemeClr val="bg2"/>
                </a:solidFill>
              </a:rPr>
              <a:t>Kombinationsverfahren</a:t>
            </a:r>
            <a:endParaRPr lang="de-DE" sz="1600" dirty="0">
              <a:solidFill>
                <a:schemeClr val="bg2"/>
              </a:solidFill>
            </a:endParaRPr>
          </a:p>
        </p:txBody>
      </p:sp>
      <p:sp>
        <p:nvSpPr>
          <p:cNvPr id="7" name="TextBox 6"/>
          <p:cNvSpPr txBox="1"/>
          <p:nvPr/>
        </p:nvSpPr>
        <p:spPr>
          <a:xfrm>
            <a:off x="5465217" y="4654055"/>
            <a:ext cx="3466927" cy="1200329"/>
          </a:xfrm>
          <a:prstGeom prst="rect">
            <a:avLst/>
          </a:prstGeom>
          <a:solidFill>
            <a:schemeClr val="bg1">
              <a:lumMod val="95000"/>
            </a:schemeClr>
          </a:solidFill>
        </p:spPr>
        <p:txBody>
          <a:bodyPr wrap="square" rtlCol="0">
            <a:spAutoFit/>
          </a:bodyPr>
          <a:lstStyle/>
          <a:p>
            <a:r>
              <a:rPr lang="de-DE" dirty="0" smtClean="0">
                <a:solidFill>
                  <a:schemeClr val="tx2"/>
                </a:solidFill>
              </a:rPr>
              <a:t>Zum Teil Desinfektion </a:t>
            </a:r>
            <a:r>
              <a:rPr lang="de-DE" dirty="0">
                <a:solidFill>
                  <a:schemeClr val="tx2"/>
                </a:solidFill>
              </a:rPr>
              <a:t>durch Verfahren zur Spurenstoffelimination (-&gt; Antibiotikaresistente Bakterien</a:t>
            </a:r>
            <a:r>
              <a:rPr lang="de-DE" dirty="0" smtClean="0">
                <a:solidFill>
                  <a:schemeClr val="tx2"/>
                </a:solidFill>
              </a:rPr>
              <a:t>)</a:t>
            </a:r>
            <a:endParaRPr lang="de-DE" dirty="0"/>
          </a:p>
        </p:txBody>
      </p:sp>
    </p:spTree>
    <p:extLst>
      <p:ext uri="{BB962C8B-B14F-4D97-AF65-F5344CB8AC3E}">
        <p14:creationId xmlns:p14="http://schemas.microsoft.com/office/powerpoint/2010/main" val="110996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1800" dirty="0" smtClean="0"/>
              <a:t>Abwasser – Weitere Maßnahmen</a:t>
            </a:r>
            <a:endParaRPr lang="de-DE" sz="1800" dirty="0"/>
          </a:p>
        </p:txBody>
      </p:sp>
      <p:sp>
        <p:nvSpPr>
          <p:cNvPr id="3" name="Content Placeholder 2"/>
          <p:cNvSpPr>
            <a:spLocks noGrp="1"/>
          </p:cNvSpPr>
          <p:nvPr>
            <p:ph idx="1"/>
          </p:nvPr>
        </p:nvSpPr>
        <p:spPr/>
        <p:txBody>
          <a:bodyPr>
            <a:normAutofit fontScale="70000" lnSpcReduction="20000"/>
          </a:bodyPr>
          <a:lstStyle/>
          <a:p>
            <a:pPr>
              <a:lnSpc>
                <a:spcPct val="120000"/>
              </a:lnSpc>
            </a:pPr>
            <a:r>
              <a:rPr lang="de-DE" dirty="0" smtClean="0"/>
              <a:t>Bilanzierung </a:t>
            </a:r>
            <a:r>
              <a:rPr lang="de-DE" dirty="0"/>
              <a:t>von </a:t>
            </a:r>
            <a:r>
              <a:rPr lang="de-DE" dirty="0" err="1"/>
              <a:t>Xenobiotika</a:t>
            </a:r>
            <a:r>
              <a:rPr lang="de-DE" dirty="0"/>
              <a:t> auf luxemburgischen </a:t>
            </a:r>
            <a:r>
              <a:rPr lang="de-DE" dirty="0" smtClean="0"/>
              <a:t>Kläranlagen (</a:t>
            </a:r>
            <a:r>
              <a:rPr lang="de-DE" dirty="0" err="1" smtClean="0"/>
              <a:t>EmiPoll</a:t>
            </a:r>
            <a:r>
              <a:rPr lang="de-DE" dirty="0" smtClean="0"/>
              <a:t>)</a:t>
            </a:r>
          </a:p>
          <a:p>
            <a:pPr>
              <a:lnSpc>
                <a:spcPct val="120000"/>
              </a:lnSpc>
            </a:pPr>
            <a:r>
              <a:rPr lang="de-DE" dirty="0" smtClean="0"/>
              <a:t>Dezentrale Verfahren:</a:t>
            </a:r>
          </a:p>
          <a:p>
            <a:pPr lvl="1">
              <a:lnSpc>
                <a:spcPct val="120000"/>
              </a:lnSpc>
            </a:pPr>
            <a:r>
              <a:rPr lang="de-DE" dirty="0" smtClean="0"/>
              <a:t>Behandlung von Krankenhausabwasser (PILLS</a:t>
            </a:r>
            <a:r>
              <a:rPr lang="de-DE" dirty="0"/>
              <a:t>, </a:t>
            </a:r>
            <a:r>
              <a:rPr lang="de-DE" dirty="0" err="1"/>
              <a:t>no</a:t>
            </a:r>
            <a:r>
              <a:rPr lang="de-DE" dirty="0"/>
              <a:t> PILLS</a:t>
            </a:r>
            <a:r>
              <a:rPr lang="de-DE" dirty="0" smtClean="0"/>
              <a:t>)</a:t>
            </a:r>
          </a:p>
          <a:p>
            <a:pPr lvl="1">
              <a:lnSpc>
                <a:spcPct val="120000"/>
              </a:lnSpc>
            </a:pPr>
            <a:r>
              <a:rPr lang="de-DE" dirty="0" smtClean="0"/>
              <a:t>Ausrüstung von Neubauten im Gesundheitswesen mit getrennter Kanalisation</a:t>
            </a:r>
            <a:endParaRPr lang="de-DE" dirty="0"/>
          </a:p>
          <a:p>
            <a:pPr>
              <a:lnSpc>
                <a:spcPct val="120000"/>
              </a:lnSpc>
            </a:pPr>
            <a:r>
              <a:rPr lang="de-DE" dirty="0" smtClean="0"/>
              <a:t>Weitere </a:t>
            </a:r>
            <a:r>
              <a:rPr lang="de-DE" dirty="0"/>
              <a:t>Verfahren für kleinere und mittlere Kläranlagen: z.B. Bodenfilter </a:t>
            </a:r>
            <a:r>
              <a:rPr lang="de-DE" dirty="0" smtClean="0"/>
              <a:t>im Projekt Emi-</a:t>
            </a:r>
            <a:r>
              <a:rPr lang="de-DE" dirty="0" err="1" smtClean="0"/>
              <a:t>Sûre</a:t>
            </a:r>
            <a:endParaRPr lang="de-DE" dirty="0"/>
          </a:p>
          <a:p>
            <a:pPr>
              <a:lnSpc>
                <a:spcPct val="120000"/>
              </a:lnSpc>
            </a:pPr>
            <a:r>
              <a:rPr lang="de-DE" dirty="0" smtClean="0"/>
              <a:t>Ansätze in der Mischwasser- und Regenwasserbehandlung</a:t>
            </a:r>
          </a:p>
          <a:p>
            <a:pPr>
              <a:lnSpc>
                <a:spcPct val="120000"/>
              </a:lnSpc>
            </a:pPr>
            <a:r>
              <a:rPr lang="de-DE" dirty="0" smtClean="0"/>
              <a:t>Trinkwasserschutzgebiete:</a:t>
            </a:r>
          </a:p>
          <a:p>
            <a:pPr lvl="1">
              <a:lnSpc>
                <a:spcPct val="120000"/>
              </a:lnSpc>
            </a:pPr>
            <a:r>
              <a:rPr lang="de-DE" dirty="0" err="1" smtClean="0"/>
              <a:t>Hygienisierung</a:t>
            </a:r>
            <a:r>
              <a:rPr lang="de-DE" dirty="0" smtClean="0"/>
              <a:t> von Kläranlagenabläufen</a:t>
            </a:r>
          </a:p>
          <a:p>
            <a:pPr lvl="1">
              <a:lnSpc>
                <a:spcPct val="120000"/>
              </a:lnSpc>
            </a:pPr>
            <a:r>
              <a:rPr lang="de-DE" dirty="0" smtClean="0"/>
              <a:t>Retentionsbodenfilter </a:t>
            </a:r>
            <a:r>
              <a:rPr lang="de-DE" dirty="0"/>
              <a:t>nach </a:t>
            </a:r>
            <a:r>
              <a:rPr lang="de-DE" dirty="0" smtClean="0"/>
              <a:t>Regenüberlaufbecken</a:t>
            </a:r>
          </a:p>
          <a:p>
            <a:pPr>
              <a:lnSpc>
                <a:spcPct val="120000"/>
              </a:lnSpc>
            </a:pPr>
            <a:r>
              <a:rPr lang="de-DE" dirty="0" smtClean="0"/>
              <a:t>Anstehende Überarbeitung der Abwasserrichtlinie</a:t>
            </a:r>
            <a:endParaRPr lang="de-DE" dirty="0"/>
          </a:p>
        </p:txBody>
      </p:sp>
      <p:sp>
        <p:nvSpPr>
          <p:cNvPr id="4" name="Slide Number Placeholder 3"/>
          <p:cNvSpPr>
            <a:spLocks noGrp="1"/>
          </p:cNvSpPr>
          <p:nvPr>
            <p:ph type="sldNum" sz="quarter" idx="12"/>
          </p:nvPr>
        </p:nvSpPr>
        <p:spPr/>
        <p:txBody>
          <a:bodyPr/>
          <a:lstStyle/>
          <a:p>
            <a:pPr>
              <a:defRPr/>
            </a:pPr>
            <a:fld id="{8D9675EF-14CD-4ED8-B4FA-515528AC52E1}" type="slidenum">
              <a:rPr lang="fr-CH" smtClean="0"/>
              <a:pPr>
                <a:defRPr/>
              </a:pPr>
              <a:t>11</a:t>
            </a:fld>
            <a:endParaRPr lang="fr-CH" dirty="0"/>
          </a:p>
        </p:txBody>
      </p:sp>
    </p:spTree>
    <p:extLst>
      <p:ext uri="{BB962C8B-B14F-4D97-AF65-F5344CB8AC3E}">
        <p14:creationId xmlns:p14="http://schemas.microsoft.com/office/powerpoint/2010/main" val="1876014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Trinkwasser – Rahmenbedingungen und Sachstand</a:t>
            </a:r>
            <a:endParaRPr lang="de-DE" sz="2000" dirty="0"/>
          </a:p>
        </p:txBody>
      </p:sp>
      <p:sp>
        <p:nvSpPr>
          <p:cNvPr id="3" name="Content Placeholder 2"/>
          <p:cNvSpPr>
            <a:spLocks noGrp="1"/>
          </p:cNvSpPr>
          <p:nvPr>
            <p:ph idx="1"/>
          </p:nvPr>
        </p:nvSpPr>
        <p:spPr/>
        <p:txBody>
          <a:bodyPr/>
          <a:lstStyle/>
          <a:p>
            <a:r>
              <a:rPr lang="de-DE" sz="2400" dirty="0" err="1" smtClean="0"/>
              <a:t>Règlement</a:t>
            </a:r>
            <a:r>
              <a:rPr lang="de-DE" sz="2400" dirty="0" smtClean="0"/>
              <a:t> </a:t>
            </a:r>
            <a:r>
              <a:rPr lang="de-DE" sz="2400" dirty="0" err="1" smtClean="0"/>
              <a:t>grand-ducal</a:t>
            </a:r>
            <a:r>
              <a:rPr lang="de-DE" sz="2400" dirty="0" smtClean="0"/>
              <a:t> du 7 </a:t>
            </a:r>
            <a:r>
              <a:rPr lang="de-DE" sz="2400" dirty="0" err="1" smtClean="0"/>
              <a:t>octobre</a:t>
            </a:r>
            <a:r>
              <a:rPr lang="de-DE" sz="2400" dirty="0" smtClean="0"/>
              <a:t> 2002 </a:t>
            </a:r>
            <a:r>
              <a:rPr lang="de-DE" sz="2400" dirty="0" err="1" smtClean="0"/>
              <a:t>relatif</a:t>
            </a:r>
            <a:r>
              <a:rPr lang="de-DE" sz="2400" dirty="0" smtClean="0"/>
              <a:t> à la </a:t>
            </a:r>
            <a:r>
              <a:rPr lang="de-DE" sz="2400" dirty="0" err="1" smtClean="0"/>
              <a:t>qualité</a:t>
            </a:r>
            <a:r>
              <a:rPr lang="de-DE" sz="2400" dirty="0" smtClean="0"/>
              <a:t> des </a:t>
            </a:r>
            <a:r>
              <a:rPr lang="de-DE" sz="2400" dirty="0" err="1" smtClean="0"/>
              <a:t>eaux</a:t>
            </a:r>
            <a:r>
              <a:rPr lang="de-DE" sz="2400" dirty="0" smtClean="0"/>
              <a:t> </a:t>
            </a:r>
            <a:r>
              <a:rPr lang="de-DE" sz="2400" dirty="0" err="1" smtClean="0"/>
              <a:t>destinées</a:t>
            </a:r>
            <a:r>
              <a:rPr lang="de-DE" sz="2400" dirty="0" smtClean="0"/>
              <a:t> à la </a:t>
            </a:r>
            <a:r>
              <a:rPr lang="de-DE" sz="2400" dirty="0" err="1" smtClean="0"/>
              <a:t>consommation</a:t>
            </a:r>
            <a:r>
              <a:rPr lang="de-DE" sz="2400" dirty="0" smtClean="0"/>
              <a:t> </a:t>
            </a:r>
            <a:r>
              <a:rPr lang="de-DE" sz="2400" dirty="0" err="1" smtClean="0"/>
              <a:t>humaine</a:t>
            </a:r>
            <a:r>
              <a:rPr lang="de-DE" sz="2400" dirty="0" smtClean="0"/>
              <a:t>:</a:t>
            </a:r>
          </a:p>
          <a:p>
            <a:pPr lvl="1"/>
            <a:r>
              <a:rPr lang="de-DE" sz="2000" dirty="0" smtClean="0"/>
              <a:t>Mikrobiologische Parameter:</a:t>
            </a:r>
          </a:p>
          <a:p>
            <a:pPr lvl="2"/>
            <a:r>
              <a:rPr lang="de-DE" sz="1800" dirty="0" smtClean="0"/>
              <a:t>E. Coli, Enterokokken</a:t>
            </a:r>
          </a:p>
          <a:p>
            <a:pPr lvl="1"/>
            <a:r>
              <a:rPr lang="de-DE" sz="2000" dirty="0" smtClean="0"/>
              <a:t>Chemische Parameter, u.a.:</a:t>
            </a:r>
          </a:p>
          <a:p>
            <a:pPr lvl="2"/>
            <a:r>
              <a:rPr lang="de-DE" sz="1800" dirty="0" smtClean="0"/>
              <a:t>Pestizide (inklusive </a:t>
            </a:r>
            <a:r>
              <a:rPr lang="de-DE" sz="1800" dirty="0" err="1" smtClean="0"/>
              <a:t>Metabolite</a:t>
            </a:r>
            <a:r>
              <a:rPr lang="de-DE" sz="1800" dirty="0" smtClean="0"/>
              <a:t>): Einzelsubstanzen und Gesamtpestizide</a:t>
            </a:r>
          </a:p>
          <a:p>
            <a:r>
              <a:rPr lang="de-DE" sz="2400" dirty="0" err="1" smtClean="0"/>
              <a:t>Water</a:t>
            </a:r>
            <a:r>
              <a:rPr lang="de-DE" sz="2400" dirty="0" smtClean="0"/>
              <a:t> </a:t>
            </a:r>
            <a:r>
              <a:rPr lang="de-DE" sz="2400" dirty="0" err="1" smtClean="0"/>
              <a:t>Safety</a:t>
            </a:r>
            <a:r>
              <a:rPr lang="de-DE" sz="2400" dirty="0" smtClean="0"/>
              <a:t> Plan:</a:t>
            </a:r>
          </a:p>
          <a:p>
            <a:pPr lvl="1"/>
            <a:r>
              <a:rPr lang="de-DE" sz="2000" dirty="0" smtClean="0"/>
              <a:t>Risikobewertung und -management</a:t>
            </a:r>
          </a:p>
          <a:p>
            <a:pPr lvl="1"/>
            <a:r>
              <a:rPr lang="de-DE" sz="2000" dirty="0" smtClean="0"/>
              <a:t>Anpassung von Überwachungshäufigkeiten</a:t>
            </a:r>
          </a:p>
          <a:p>
            <a:pPr lvl="1"/>
            <a:r>
              <a:rPr lang="de-DE" sz="2000" dirty="0" err="1" smtClean="0"/>
              <a:t>LuxWSP</a:t>
            </a:r>
            <a:r>
              <a:rPr lang="de-DE" sz="2000" dirty="0" smtClean="0"/>
              <a:t> Tool</a:t>
            </a:r>
          </a:p>
          <a:p>
            <a:r>
              <a:rPr lang="de-DE" sz="2400" dirty="0" smtClean="0"/>
              <a:t>Ausweisung von Schutzzonen (Obersauerstausee und Grundwasser) laut Artikel 44 des Wassergesetzes (</a:t>
            </a:r>
            <a:r>
              <a:rPr lang="de-DE" sz="2400" dirty="0" err="1" smtClean="0"/>
              <a:t>loi</a:t>
            </a:r>
            <a:r>
              <a:rPr lang="de-DE" sz="2400" dirty="0" smtClean="0"/>
              <a:t> </a:t>
            </a:r>
            <a:r>
              <a:rPr lang="de-DE" sz="2400" dirty="0" err="1" smtClean="0"/>
              <a:t>modifiée</a:t>
            </a:r>
            <a:r>
              <a:rPr lang="de-DE" sz="2400" dirty="0" smtClean="0"/>
              <a:t> du 19 </a:t>
            </a:r>
            <a:r>
              <a:rPr lang="de-DE" sz="2400" dirty="0" err="1" smtClean="0"/>
              <a:t>décembre</a:t>
            </a:r>
            <a:r>
              <a:rPr lang="de-DE" sz="2400" dirty="0" smtClean="0"/>
              <a:t> 2008 relative à </a:t>
            </a:r>
            <a:r>
              <a:rPr lang="de-DE" sz="2400" dirty="0" err="1" smtClean="0"/>
              <a:t>l‘eau</a:t>
            </a:r>
            <a:r>
              <a:rPr lang="de-DE" sz="2400" dirty="0"/>
              <a:t>)</a:t>
            </a:r>
            <a:endParaRPr lang="de-DE" sz="2400" dirty="0" smtClean="0"/>
          </a:p>
        </p:txBody>
      </p:sp>
      <p:sp>
        <p:nvSpPr>
          <p:cNvPr id="4" name="Slide Number Placeholder 3"/>
          <p:cNvSpPr>
            <a:spLocks noGrp="1"/>
          </p:cNvSpPr>
          <p:nvPr>
            <p:ph type="sldNum" sz="quarter" idx="12"/>
          </p:nvPr>
        </p:nvSpPr>
        <p:spPr/>
        <p:txBody>
          <a:bodyPr/>
          <a:lstStyle/>
          <a:p>
            <a:pPr>
              <a:defRPr/>
            </a:pPr>
            <a:fld id="{8D9675EF-14CD-4ED8-B4FA-515528AC52E1}" type="slidenum">
              <a:rPr lang="fr-CH" smtClean="0"/>
              <a:pPr>
                <a:defRPr/>
              </a:pPr>
              <a:t>12</a:t>
            </a:fld>
            <a:endParaRPr lang="fr-CH" dirty="0"/>
          </a:p>
        </p:txBody>
      </p:sp>
    </p:spTree>
    <p:extLst>
      <p:ext uri="{BB962C8B-B14F-4D97-AF65-F5344CB8AC3E}">
        <p14:creationId xmlns:p14="http://schemas.microsoft.com/office/powerpoint/2010/main" val="1752030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1800" dirty="0" smtClean="0"/>
              <a:t>Trinkwasser – Maßnahmen: Überarbeitung der Trinkwasserrichtlinie</a:t>
            </a:r>
            <a:endParaRPr lang="de-DE" sz="1800" dirty="0"/>
          </a:p>
        </p:txBody>
      </p:sp>
      <p:sp>
        <p:nvSpPr>
          <p:cNvPr id="3" name="Content Placeholder 2"/>
          <p:cNvSpPr>
            <a:spLocks noGrp="1"/>
          </p:cNvSpPr>
          <p:nvPr>
            <p:ph idx="1"/>
          </p:nvPr>
        </p:nvSpPr>
        <p:spPr/>
        <p:txBody>
          <a:bodyPr/>
          <a:lstStyle/>
          <a:p>
            <a:r>
              <a:rPr lang="de-DE" sz="2000" dirty="0"/>
              <a:t>Vorschlag für eine Richtlinie des Europäischen Parlamentes und des Rates über die Qualität von Wasser für den menschlichen </a:t>
            </a:r>
            <a:r>
              <a:rPr lang="de-DE" sz="2000" dirty="0" smtClean="0"/>
              <a:t>Gebrauch:</a:t>
            </a:r>
          </a:p>
          <a:p>
            <a:pPr lvl="1"/>
            <a:r>
              <a:rPr lang="de-DE" sz="1800" dirty="0" smtClean="0"/>
              <a:t>Erweiterung der mikrobiologischen Parameter</a:t>
            </a:r>
          </a:p>
          <a:p>
            <a:pPr lvl="1"/>
            <a:r>
              <a:rPr lang="de-DE" sz="1800" dirty="0" smtClean="0"/>
              <a:t>Erweiterung der chemischen Parameter um u. A.:</a:t>
            </a:r>
          </a:p>
          <a:p>
            <a:pPr lvl="2"/>
            <a:r>
              <a:rPr lang="de-DE" sz="1800" dirty="0" err="1" smtClean="0"/>
              <a:t>Perfluorierte</a:t>
            </a:r>
            <a:r>
              <a:rPr lang="de-DE" sz="1800" dirty="0" smtClean="0"/>
              <a:t> Verbindungen</a:t>
            </a:r>
          </a:p>
          <a:p>
            <a:pPr lvl="2"/>
            <a:r>
              <a:rPr lang="de-DE" sz="1800" dirty="0" smtClean="0"/>
              <a:t>Stoffe mit endokriner Wirkung</a:t>
            </a:r>
          </a:p>
          <a:p>
            <a:pPr lvl="2"/>
            <a:r>
              <a:rPr lang="de-DE" sz="1800" dirty="0" err="1" smtClean="0"/>
              <a:t>Microscystin</a:t>
            </a:r>
            <a:r>
              <a:rPr lang="de-DE" sz="1800" dirty="0" smtClean="0"/>
              <a:t> (Toxin)</a:t>
            </a:r>
          </a:p>
          <a:p>
            <a:pPr lvl="1"/>
            <a:r>
              <a:rPr lang="de-DE" sz="1800" dirty="0" smtClean="0"/>
              <a:t>Überwachung von Legionellen </a:t>
            </a:r>
            <a:r>
              <a:rPr lang="de-DE" sz="1800" dirty="0"/>
              <a:t>in </a:t>
            </a:r>
            <a:r>
              <a:rPr lang="de-DE" sz="1800" dirty="0" smtClean="0"/>
              <a:t>Hausinstallationen (Risikobewertung)</a:t>
            </a:r>
            <a:endParaRPr lang="de-DE" sz="1800" dirty="0"/>
          </a:p>
          <a:p>
            <a:pPr lvl="1"/>
            <a:r>
              <a:rPr lang="de-DE" sz="1800" dirty="0"/>
              <a:t>Gefahrenbewertung von Wasserkörpern, die zur Entnahme von Wasser für </a:t>
            </a:r>
            <a:r>
              <a:rPr lang="de-DE" sz="1800" dirty="0" smtClean="0"/>
              <a:t>den menschlichen </a:t>
            </a:r>
            <a:r>
              <a:rPr lang="de-DE" sz="1800" dirty="0"/>
              <a:t>Gebrauch genutzt </a:t>
            </a:r>
            <a:r>
              <a:rPr lang="de-DE" sz="1800" dirty="0" smtClean="0"/>
              <a:t>werden -&gt; Überwachung auf</a:t>
            </a:r>
          </a:p>
          <a:p>
            <a:pPr lvl="2"/>
            <a:r>
              <a:rPr lang="de-DE" sz="1400" dirty="0" smtClean="0"/>
              <a:t>i</a:t>
            </a:r>
            <a:r>
              <a:rPr lang="de-DE" sz="1400" dirty="0"/>
              <a:t>) Parameter gemäß Anhang I Teile A und B der vorliegenden Richtlinie;</a:t>
            </a:r>
          </a:p>
          <a:p>
            <a:pPr lvl="2"/>
            <a:r>
              <a:rPr lang="de-DE" sz="1400" dirty="0"/>
              <a:t>ii) Grundwasserschadstoffe gemäß Anhang I der Richtlinie </a:t>
            </a:r>
            <a:r>
              <a:rPr lang="de-DE" sz="1400" dirty="0" smtClean="0"/>
              <a:t>2006/118/EG sowie </a:t>
            </a:r>
            <a:r>
              <a:rPr lang="de-DE" sz="1400" dirty="0"/>
              <a:t>Schadstoffe </a:t>
            </a:r>
            <a:r>
              <a:rPr lang="de-DE" sz="1400" dirty="0" smtClean="0"/>
              <a:t>und Verschmutzungsindikatoren</a:t>
            </a:r>
            <a:r>
              <a:rPr lang="de-DE" sz="1400" dirty="0"/>
              <a:t>, für die die Mitgliedstaaten </a:t>
            </a:r>
            <a:r>
              <a:rPr lang="de-DE" sz="1400" dirty="0" smtClean="0"/>
              <a:t>gemäß Anhang </a:t>
            </a:r>
            <a:r>
              <a:rPr lang="de-DE" sz="1400" dirty="0"/>
              <a:t>II der genannten Richtlinie Schwellenwerte festgesetzt haben;</a:t>
            </a:r>
          </a:p>
          <a:p>
            <a:pPr lvl="2"/>
            <a:r>
              <a:rPr lang="de-DE" sz="1400" dirty="0" smtClean="0"/>
              <a:t>iii</a:t>
            </a:r>
            <a:r>
              <a:rPr lang="de-DE" sz="1400" dirty="0"/>
              <a:t>) prioritäre Stoffe und bestimmte andere Schadstoffe gemäß Anhang I </a:t>
            </a:r>
            <a:r>
              <a:rPr lang="de-DE" sz="1400" dirty="0" smtClean="0"/>
              <a:t>der Richtlinie </a:t>
            </a:r>
            <a:r>
              <a:rPr lang="de-DE" sz="1400" dirty="0"/>
              <a:t>2008/105/EG des Europäischen Parlaments und des </a:t>
            </a:r>
            <a:r>
              <a:rPr lang="de-DE" sz="1400" dirty="0" smtClean="0"/>
              <a:t>Rates;</a:t>
            </a:r>
            <a:endParaRPr lang="de-DE" sz="1400" dirty="0"/>
          </a:p>
          <a:p>
            <a:pPr lvl="2"/>
            <a:r>
              <a:rPr lang="de-DE" sz="1400" dirty="0"/>
              <a:t>iv) andere relevante Schadstoffe wie Mikroplastik </a:t>
            </a:r>
            <a:r>
              <a:rPr lang="de-DE" sz="1400" dirty="0" smtClean="0"/>
              <a:t>oder einzugsgebietsspezifische Schadstoffe</a:t>
            </a:r>
            <a:endParaRPr lang="de-DE" sz="1400" dirty="0"/>
          </a:p>
        </p:txBody>
      </p:sp>
      <p:sp>
        <p:nvSpPr>
          <p:cNvPr id="4" name="Slide Number Placeholder 3"/>
          <p:cNvSpPr>
            <a:spLocks noGrp="1"/>
          </p:cNvSpPr>
          <p:nvPr>
            <p:ph type="sldNum" sz="quarter" idx="12"/>
          </p:nvPr>
        </p:nvSpPr>
        <p:spPr/>
        <p:txBody>
          <a:bodyPr/>
          <a:lstStyle/>
          <a:p>
            <a:pPr>
              <a:defRPr/>
            </a:pPr>
            <a:fld id="{8D9675EF-14CD-4ED8-B4FA-515528AC52E1}" type="slidenum">
              <a:rPr lang="fr-CH" smtClean="0"/>
              <a:pPr>
                <a:defRPr/>
              </a:pPr>
              <a:t>13</a:t>
            </a:fld>
            <a:endParaRPr lang="fr-CH" dirty="0"/>
          </a:p>
        </p:txBody>
      </p:sp>
    </p:spTree>
    <p:extLst>
      <p:ext uri="{BB962C8B-B14F-4D97-AF65-F5344CB8AC3E}">
        <p14:creationId xmlns:p14="http://schemas.microsoft.com/office/powerpoint/2010/main" val="3044881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Grundwasser – Rahmenbedingungen und Sachstand</a:t>
            </a:r>
            <a:endParaRPr lang="de-DE" sz="2000" dirty="0"/>
          </a:p>
        </p:txBody>
      </p:sp>
      <p:sp>
        <p:nvSpPr>
          <p:cNvPr id="3" name="Content Placeholder 2"/>
          <p:cNvSpPr>
            <a:spLocks noGrp="1"/>
          </p:cNvSpPr>
          <p:nvPr>
            <p:ph idx="1"/>
          </p:nvPr>
        </p:nvSpPr>
        <p:spPr/>
        <p:txBody>
          <a:bodyPr/>
          <a:lstStyle/>
          <a:p>
            <a:r>
              <a:rPr lang="fr-FR" sz="2000" dirty="0"/>
              <a:t>Règlement grand-ducal du 12 décembre </a:t>
            </a:r>
            <a:r>
              <a:rPr lang="fr-FR" sz="2000" dirty="0" smtClean="0"/>
              <a:t>2016 (1.) </a:t>
            </a:r>
            <a:r>
              <a:rPr lang="fr-FR" sz="2000" dirty="0"/>
              <a:t>relatif à la protection des eaux souterraines contre la pollution et la </a:t>
            </a:r>
            <a:r>
              <a:rPr lang="fr-FR" sz="2000" dirty="0" smtClean="0"/>
              <a:t>détérioration</a:t>
            </a:r>
            <a:r>
              <a:rPr lang="fr-FR" sz="2000" dirty="0"/>
              <a:t> </a:t>
            </a:r>
            <a:r>
              <a:rPr lang="fr-FR" sz="2000" dirty="0" smtClean="0"/>
              <a:t>(…).</a:t>
            </a:r>
          </a:p>
          <a:p>
            <a:pPr lvl="1"/>
            <a:r>
              <a:rPr lang="fr-FR" sz="1800" dirty="0" err="1" smtClean="0"/>
              <a:t>Umweltqualitätsnormen</a:t>
            </a:r>
            <a:r>
              <a:rPr lang="fr-FR" sz="1800" dirty="0" smtClean="0"/>
              <a:t> </a:t>
            </a:r>
            <a:r>
              <a:rPr lang="fr-FR" sz="1800" dirty="0" err="1" smtClean="0"/>
              <a:t>für</a:t>
            </a:r>
            <a:r>
              <a:rPr lang="fr-FR" sz="1800" dirty="0" smtClean="0"/>
              <a:t> </a:t>
            </a:r>
            <a:r>
              <a:rPr lang="fr-FR" sz="1800" dirty="0" err="1" smtClean="0"/>
              <a:t>Pestizide</a:t>
            </a:r>
            <a:r>
              <a:rPr lang="fr-FR" sz="1800" dirty="0" smtClean="0"/>
              <a:t>, pertinente </a:t>
            </a:r>
            <a:r>
              <a:rPr lang="fr-FR" sz="1800" dirty="0" err="1" smtClean="0"/>
              <a:t>Metabolite</a:t>
            </a:r>
            <a:r>
              <a:rPr lang="de-DE" sz="1800" dirty="0" smtClean="0"/>
              <a:t>, Abbauprodukte und Reaktionsprodukte</a:t>
            </a:r>
          </a:p>
          <a:p>
            <a:r>
              <a:rPr lang="de-DE" sz="2000" dirty="0" smtClean="0"/>
              <a:t>Quellen die 70.000 Einwohner mit Trinkwasser versorgen könnten sind aktuell außer Betrieb aufgrund von überschrittenen Grenzwerten</a:t>
            </a:r>
          </a:p>
          <a:p>
            <a:r>
              <a:rPr lang="de-DE" sz="2000" dirty="0" smtClean="0"/>
              <a:t>Ausweisung von Grundwasserschutzzonen:</a:t>
            </a:r>
          </a:p>
          <a:p>
            <a:pPr lvl="1"/>
            <a:r>
              <a:rPr lang="fr-FR" sz="1800" dirty="0" smtClean="0"/>
              <a:t>Règlement grand-ducal du 9 juillet 2013 (a)) relatif aux mesures administratives dans l'ensemble des zones de protection pour les masses d'eau souterraine ou parties de masses d'eau souterraine servant de ressource à la production d'eau destinée à la consommation humaine (…)</a:t>
            </a:r>
          </a:p>
          <a:p>
            <a:pPr lvl="1"/>
            <a:r>
              <a:rPr lang="fr-FR" sz="1800" dirty="0" err="1" smtClean="0"/>
              <a:t>Spezifische</a:t>
            </a:r>
            <a:r>
              <a:rPr lang="fr-FR" sz="1800" dirty="0" smtClean="0"/>
              <a:t> </a:t>
            </a:r>
            <a:r>
              <a:rPr lang="fr-FR" sz="1800" dirty="0" err="1" smtClean="0"/>
              <a:t>Verordnungen</a:t>
            </a:r>
            <a:r>
              <a:rPr lang="fr-FR" sz="1800" dirty="0" smtClean="0"/>
              <a:t> </a:t>
            </a:r>
            <a:r>
              <a:rPr lang="fr-FR" sz="1800" dirty="0" err="1" smtClean="0"/>
              <a:t>für</a:t>
            </a:r>
            <a:r>
              <a:rPr lang="fr-FR" sz="1800" dirty="0" smtClean="0"/>
              <a:t> die </a:t>
            </a:r>
            <a:r>
              <a:rPr lang="fr-FR" sz="1800" dirty="0" err="1" smtClean="0"/>
              <a:t>jeweiligen</a:t>
            </a:r>
            <a:r>
              <a:rPr lang="fr-FR" sz="1800" dirty="0" smtClean="0"/>
              <a:t> </a:t>
            </a:r>
            <a:r>
              <a:rPr lang="fr-FR" sz="1800" dirty="0" err="1" smtClean="0"/>
              <a:t>Grundwasserschutzzonen</a:t>
            </a:r>
            <a:r>
              <a:rPr lang="fr-FR" sz="1800" dirty="0" smtClean="0"/>
              <a:t>:</a:t>
            </a:r>
          </a:p>
          <a:p>
            <a:pPr lvl="2"/>
            <a:r>
              <a:rPr lang="fr-FR" sz="1800" dirty="0" smtClean="0"/>
              <a:t>23 </a:t>
            </a:r>
            <a:r>
              <a:rPr lang="fr-FR" sz="1800" dirty="0" err="1" smtClean="0"/>
              <a:t>offiziell</a:t>
            </a:r>
            <a:r>
              <a:rPr lang="fr-FR" sz="1800" dirty="0" smtClean="0"/>
              <a:t> </a:t>
            </a:r>
            <a:r>
              <a:rPr lang="fr-FR" sz="1800" dirty="0" err="1" smtClean="0"/>
              <a:t>ausgewiesene</a:t>
            </a:r>
            <a:r>
              <a:rPr lang="fr-FR" sz="1800" dirty="0" smtClean="0"/>
              <a:t> </a:t>
            </a:r>
            <a:r>
              <a:rPr lang="fr-FR" sz="1800" dirty="0" err="1" smtClean="0"/>
              <a:t>Schutzzonen</a:t>
            </a:r>
            <a:endParaRPr lang="fr-FR" sz="1800" dirty="0" smtClean="0"/>
          </a:p>
          <a:p>
            <a:pPr lvl="2"/>
            <a:r>
              <a:rPr lang="fr-FR" sz="1800" dirty="0" smtClean="0"/>
              <a:t>28 </a:t>
            </a:r>
            <a:r>
              <a:rPr lang="fr-FR" sz="1800" dirty="0" err="1" smtClean="0"/>
              <a:t>im</a:t>
            </a:r>
            <a:r>
              <a:rPr lang="fr-FR" sz="1800" dirty="0" smtClean="0"/>
              <a:t> </a:t>
            </a:r>
            <a:r>
              <a:rPr lang="fr-FR" sz="1800" dirty="0" err="1" smtClean="0"/>
              <a:t>Verfahren</a:t>
            </a:r>
            <a:r>
              <a:rPr lang="fr-FR" sz="1800" dirty="0" smtClean="0"/>
              <a:t> der </a:t>
            </a:r>
            <a:r>
              <a:rPr lang="fr-FR" sz="1800" dirty="0" err="1" smtClean="0"/>
              <a:t>Öffentlichkeitsbeteiligung</a:t>
            </a:r>
            <a:r>
              <a:rPr lang="fr-FR" sz="1800" dirty="0" smtClean="0"/>
              <a:t> (</a:t>
            </a:r>
            <a:r>
              <a:rPr lang="fr-FR" sz="1800" dirty="0" err="1" smtClean="0"/>
              <a:t>Juli</a:t>
            </a:r>
            <a:r>
              <a:rPr lang="fr-FR" sz="1800" dirty="0" smtClean="0"/>
              <a:t> 2019)</a:t>
            </a:r>
          </a:p>
          <a:p>
            <a:pPr lvl="1"/>
            <a:endParaRPr lang="fr-FR" sz="1800" dirty="0" smtClean="0"/>
          </a:p>
          <a:p>
            <a:pPr lvl="1"/>
            <a:endParaRPr lang="de-DE" sz="1800" dirty="0" smtClean="0"/>
          </a:p>
          <a:p>
            <a:pPr lvl="1"/>
            <a:endParaRPr lang="fr-FR" sz="1600" dirty="0" smtClean="0"/>
          </a:p>
        </p:txBody>
      </p:sp>
      <p:sp>
        <p:nvSpPr>
          <p:cNvPr id="4" name="Slide Number Placeholder 3"/>
          <p:cNvSpPr>
            <a:spLocks noGrp="1"/>
          </p:cNvSpPr>
          <p:nvPr>
            <p:ph type="sldNum" sz="quarter" idx="12"/>
          </p:nvPr>
        </p:nvSpPr>
        <p:spPr/>
        <p:txBody>
          <a:bodyPr/>
          <a:lstStyle/>
          <a:p>
            <a:pPr>
              <a:defRPr/>
            </a:pPr>
            <a:fld id="{8D9675EF-14CD-4ED8-B4FA-515528AC52E1}" type="slidenum">
              <a:rPr lang="fr-CH" smtClean="0"/>
              <a:pPr>
                <a:defRPr/>
              </a:pPr>
              <a:t>14</a:t>
            </a:fld>
            <a:endParaRPr lang="fr-CH" dirty="0"/>
          </a:p>
        </p:txBody>
      </p:sp>
    </p:spTree>
    <p:extLst>
      <p:ext uri="{BB962C8B-B14F-4D97-AF65-F5344CB8AC3E}">
        <p14:creationId xmlns:p14="http://schemas.microsoft.com/office/powerpoint/2010/main" val="3569310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Graphique 2"/>
          <p:cNvGraphicFramePr>
            <a:graphicFrameLocks noGrp="1"/>
          </p:cNvGraphicFramePr>
          <p:nvPr>
            <p:ph idx="1"/>
            <p:extLst>
              <p:ext uri="{D42A27DB-BD31-4B8C-83A1-F6EECF244321}">
                <p14:modId xmlns:p14="http://schemas.microsoft.com/office/powerpoint/2010/main" val="47653548"/>
              </p:ext>
            </p:extLst>
          </p:nvPr>
        </p:nvGraphicFramePr>
        <p:xfrm>
          <a:off x="390805" y="1260475"/>
          <a:ext cx="8501675" cy="54816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de-DE" sz="2000" dirty="0" smtClean="0"/>
              <a:t>Grundwasser – Sachstand: Befunde</a:t>
            </a:r>
            <a:endParaRPr lang="de-DE" sz="2000" dirty="0"/>
          </a:p>
        </p:txBody>
      </p:sp>
      <p:sp>
        <p:nvSpPr>
          <p:cNvPr id="4" name="Slide Number Placeholder 3"/>
          <p:cNvSpPr>
            <a:spLocks noGrp="1"/>
          </p:cNvSpPr>
          <p:nvPr>
            <p:ph type="sldNum" sz="quarter" idx="12"/>
          </p:nvPr>
        </p:nvSpPr>
        <p:spPr/>
        <p:txBody>
          <a:bodyPr/>
          <a:lstStyle/>
          <a:p>
            <a:pPr>
              <a:defRPr/>
            </a:pPr>
            <a:fld id="{8D9675EF-14CD-4ED8-B4FA-515528AC52E1}" type="slidenum">
              <a:rPr lang="fr-CH" smtClean="0"/>
              <a:pPr>
                <a:defRPr/>
              </a:pPr>
              <a:t>15</a:t>
            </a:fld>
            <a:endParaRPr lang="fr-CH" dirty="0"/>
          </a:p>
        </p:txBody>
      </p:sp>
      <p:grpSp>
        <p:nvGrpSpPr>
          <p:cNvPr id="35" name="Group 34"/>
          <p:cNvGrpSpPr/>
          <p:nvPr/>
        </p:nvGrpSpPr>
        <p:grpSpPr>
          <a:xfrm>
            <a:off x="5834736" y="5393769"/>
            <a:ext cx="931534" cy="843519"/>
            <a:chOff x="5085292" y="4321200"/>
            <a:chExt cx="931534" cy="843519"/>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8850947">
              <a:off x="5274487" y="4719144"/>
              <a:ext cx="247145" cy="24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8850947">
              <a:off x="5460772" y="4561158"/>
              <a:ext cx="275353" cy="28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8850947">
              <a:off x="5659505" y="4390498"/>
              <a:ext cx="200134" cy="305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8850947">
              <a:off x="5085045" y="4889614"/>
              <a:ext cx="275352" cy="274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8850947">
              <a:off x="5827278" y="4302236"/>
              <a:ext cx="170584" cy="2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 name="Group 35"/>
          <p:cNvGrpSpPr/>
          <p:nvPr/>
        </p:nvGrpSpPr>
        <p:grpSpPr>
          <a:xfrm>
            <a:off x="5504524" y="5428672"/>
            <a:ext cx="381821" cy="369375"/>
            <a:chOff x="4799667" y="4398582"/>
            <a:chExt cx="381821" cy="369375"/>
          </a:xfrm>
        </p:grpSpPr>
        <p:pic>
          <p:nvPicPr>
            <p:cNvPr id="14" name="Pictur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9067111">
              <a:off x="4799667" y="4493947"/>
              <a:ext cx="255901" cy="27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8850947">
              <a:off x="4990586" y="4378263"/>
              <a:ext cx="170584" cy="21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5"/>
          <p:cNvGrpSpPr/>
          <p:nvPr/>
        </p:nvGrpSpPr>
        <p:grpSpPr>
          <a:xfrm>
            <a:off x="4158544" y="5683229"/>
            <a:ext cx="550985" cy="625719"/>
            <a:chOff x="0" y="0"/>
            <a:chExt cx="550985" cy="625719"/>
          </a:xfrm>
        </p:grpSpPr>
        <p:pic>
          <p:nvPicPr>
            <p:cNvPr id="17" name="Picture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2551537">
              <a:off x="284285" y="0"/>
              <a:ext cx="266700" cy="26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2749053">
              <a:off x="-14287" y="355722"/>
              <a:ext cx="284284" cy="25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2749053">
              <a:off x="170351" y="179144"/>
              <a:ext cx="22786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3116439" y="5895571"/>
            <a:ext cx="460569" cy="461810"/>
            <a:chOff x="2651121" y="4809090"/>
            <a:chExt cx="460569" cy="461810"/>
          </a:xfrm>
        </p:grpSpPr>
        <p:pic>
          <p:nvPicPr>
            <p:cNvPr id="20" name="Picture 1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749053">
              <a:off x="2647091" y="5000171"/>
              <a:ext cx="274759"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9048463">
              <a:off x="2846311" y="4809090"/>
              <a:ext cx="265379" cy="26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 name="Group 42"/>
          <p:cNvGrpSpPr/>
          <p:nvPr/>
        </p:nvGrpSpPr>
        <p:grpSpPr>
          <a:xfrm>
            <a:off x="2477509" y="5700308"/>
            <a:ext cx="427366" cy="440683"/>
            <a:chOff x="2123606" y="4634334"/>
            <a:chExt cx="427366" cy="440683"/>
          </a:xfrm>
        </p:grpSpPr>
        <p:pic>
          <p:nvPicPr>
            <p:cNvPr id="22" name="Picture 2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2749053">
              <a:off x="2110052" y="4804287"/>
              <a:ext cx="284284"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9048463">
              <a:off x="2285593" y="4634334"/>
              <a:ext cx="265379" cy="26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 name="Group 43"/>
          <p:cNvGrpSpPr/>
          <p:nvPr/>
        </p:nvGrpSpPr>
        <p:grpSpPr>
          <a:xfrm>
            <a:off x="1508816" y="5603040"/>
            <a:ext cx="554055" cy="541018"/>
            <a:chOff x="1253589" y="4562886"/>
            <a:chExt cx="554055" cy="541018"/>
          </a:xfrm>
        </p:grpSpPr>
        <p:pic>
          <p:nvPicPr>
            <p:cNvPr id="25" name="Picture 2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8850947">
              <a:off x="1447410" y="4700412"/>
              <a:ext cx="218938" cy="30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8850947">
              <a:off x="1262744" y="4838201"/>
              <a:ext cx="256548" cy="274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9048463">
              <a:off x="1542265" y="4562886"/>
              <a:ext cx="265379" cy="26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28"/>
          <p:cNvGrpSpPr/>
          <p:nvPr/>
        </p:nvGrpSpPr>
        <p:grpSpPr>
          <a:xfrm>
            <a:off x="474098" y="5717711"/>
            <a:ext cx="702607" cy="759831"/>
            <a:chOff x="0" y="0"/>
            <a:chExt cx="702607" cy="759831"/>
          </a:xfrm>
        </p:grpSpPr>
        <p:pic>
          <p:nvPicPr>
            <p:cNvPr id="30" name="Picture 2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9048463">
              <a:off x="437228" y="0"/>
              <a:ext cx="265379" cy="26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8850947">
              <a:off x="309474" y="138483"/>
              <a:ext cx="217595" cy="30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8850947">
              <a:off x="124137" y="275600"/>
              <a:ext cx="256548" cy="274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700000">
              <a:off x="0" y="437446"/>
              <a:ext cx="209550" cy="32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7065499" y="5141690"/>
            <a:ext cx="772838" cy="802070"/>
            <a:chOff x="0" y="0"/>
            <a:chExt cx="772838" cy="802070"/>
          </a:xfrm>
        </p:grpSpPr>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749053">
              <a:off x="185901" y="343885"/>
              <a:ext cx="249949"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749053">
              <a:off x="365726" y="190336"/>
              <a:ext cx="29987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749053">
              <a:off x="513364" y="59449"/>
              <a:ext cx="31892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749053">
              <a:off x="-11167" y="522889"/>
              <a:ext cx="290348" cy="26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 name="Picture 4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90805" y="644729"/>
            <a:ext cx="4233889" cy="101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76179" y="1340768"/>
            <a:ext cx="750496" cy="72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err="1" smtClean="0">
                <a:solidFill>
                  <a:schemeClr val="accent4"/>
                </a:solidFill>
                <a:latin typeface="Arial Narrow" panose="020B0606020202030204" pitchFamily="34" charset="0"/>
              </a:rPr>
              <a:t>potable</a:t>
            </a:r>
            <a:endParaRPr lang="de-DE" sz="800" b="1" dirty="0">
              <a:solidFill>
                <a:schemeClr val="accent4"/>
              </a:solidFill>
              <a:latin typeface="Arial Narrow" panose="020B0606020202030204" pitchFamily="34" charset="0"/>
            </a:endParaRPr>
          </a:p>
        </p:txBody>
      </p:sp>
    </p:spTree>
    <p:extLst>
      <p:ext uri="{BB962C8B-B14F-4D97-AF65-F5344CB8AC3E}">
        <p14:creationId xmlns:p14="http://schemas.microsoft.com/office/powerpoint/2010/main" val="3574230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Grundwasser und Trinkwasser – Maßnahmen</a:t>
            </a:r>
            <a:endParaRPr lang="de-DE" sz="2000" dirty="0"/>
          </a:p>
        </p:txBody>
      </p:sp>
      <p:sp>
        <p:nvSpPr>
          <p:cNvPr id="3" name="Content Placeholder 2"/>
          <p:cNvSpPr>
            <a:spLocks noGrp="1"/>
          </p:cNvSpPr>
          <p:nvPr>
            <p:ph idx="1"/>
          </p:nvPr>
        </p:nvSpPr>
        <p:spPr/>
        <p:txBody>
          <a:bodyPr>
            <a:noAutofit/>
          </a:bodyPr>
          <a:lstStyle/>
          <a:p>
            <a:r>
              <a:rPr lang="de-DE" sz="2400" dirty="0" smtClean="0"/>
              <a:t>Auflagen und Maßnahmen in Grundwasser- und Trinkwasserschutzzonen</a:t>
            </a:r>
          </a:p>
          <a:p>
            <a:r>
              <a:rPr lang="de-DE" sz="2400" dirty="0" smtClean="0"/>
              <a:t>Behandlungsanlagen in der Grundwasser- und Trinkwasseraufbereitung:</a:t>
            </a:r>
          </a:p>
          <a:p>
            <a:pPr lvl="1"/>
            <a:r>
              <a:rPr lang="de-DE" sz="2000" dirty="0" smtClean="0"/>
              <a:t>Kostenfaktor</a:t>
            </a:r>
          </a:p>
          <a:p>
            <a:pPr lvl="1"/>
            <a:r>
              <a:rPr lang="de-DE" sz="2000" dirty="0" smtClean="0"/>
              <a:t>ggf. aufwändige </a:t>
            </a:r>
            <a:r>
              <a:rPr lang="de-DE" sz="2000" dirty="0" err="1" smtClean="0"/>
              <a:t>Konzentratentsorgung</a:t>
            </a:r>
            <a:endParaRPr lang="de-DE" sz="2000" dirty="0" smtClean="0"/>
          </a:p>
          <a:p>
            <a:r>
              <a:rPr lang="de-DE" sz="2400" dirty="0" smtClean="0"/>
              <a:t>Bessere und einheitliche Bewertung der </a:t>
            </a:r>
            <a:r>
              <a:rPr lang="de-DE" sz="2400" dirty="0" err="1" smtClean="0"/>
              <a:t>Metabolite</a:t>
            </a:r>
            <a:r>
              <a:rPr lang="de-DE" sz="2400" dirty="0" smtClean="0"/>
              <a:t> von Pestiziden:</a:t>
            </a:r>
          </a:p>
          <a:p>
            <a:pPr lvl="1"/>
            <a:r>
              <a:rPr lang="de-DE" sz="2000" dirty="0" smtClean="0"/>
              <a:t>Gesamtheit der </a:t>
            </a:r>
            <a:r>
              <a:rPr lang="de-DE" sz="2000" dirty="0" err="1" smtClean="0"/>
              <a:t>Metabolite</a:t>
            </a:r>
            <a:r>
              <a:rPr lang="de-DE" sz="2000" dirty="0" smtClean="0"/>
              <a:t> nicht unbedingt bei Zulassung der Produkte bekannt</a:t>
            </a:r>
          </a:p>
          <a:p>
            <a:pPr lvl="1"/>
            <a:r>
              <a:rPr lang="de-DE" sz="2000" dirty="0" smtClean="0"/>
              <a:t>Toxizität (Datengewinnung zeitaufwändig, </a:t>
            </a:r>
            <a:r>
              <a:rPr lang="de-DE" sz="2000" dirty="0" err="1" smtClean="0"/>
              <a:t>Einzelstubstanzen</a:t>
            </a:r>
            <a:r>
              <a:rPr lang="de-DE" sz="2000" dirty="0" smtClean="0"/>
              <a:t>, Mischtoxizität)</a:t>
            </a:r>
          </a:p>
          <a:p>
            <a:pPr lvl="1"/>
            <a:r>
              <a:rPr lang="de-DE" sz="2000" dirty="0" smtClean="0"/>
              <a:t>Zum Teil divergierende Bewertung der Metaboliten (Relevanz)</a:t>
            </a:r>
          </a:p>
          <a:p>
            <a:endParaRPr lang="de-DE" dirty="0"/>
          </a:p>
        </p:txBody>
      </p:sp>
      <p:sp>
        <p:nvSpPr>
          <p:cNvPr id="4" name="Slide Number Placeholder 3"/>
          <p:cNvSpPr>
            <a:spLocks noGrp="1"/>
          </p:cNvSpPr>
          <p:nvPr>
            <p:ph type="sldNum" sz="quarter" idx="12"/>
          </p:nvPr>
        </p:nvSpPr>
        <p:spPr/>
        <p:txBody>
          <a:bodyPr/>
          <a:lstStyle/>
          <a:p>
            <a:pPr>
              <a:defRPr/>
            </a:pPr>
            <a:fld id="{8D9675EF-14CD-4ED8-B4FA-515528AC52E1}" type="slidenum">
              <a:rPr lang="fr-CH" smtClean="0"/>
              <a:pPr>
                <a:defRPr/>
              </a:pPr>
              <a:t>16</a:t>
            </a:fld>
            <a:endParaRPr lang="fr-CH" dirty="0"/>
          </a:p>
        </p:txBody>
      </p:sp>
    </p:spTree>
    <p:extLst>
      <p:ext uri="{BB962C8B-B14F-4D97-AF65-F5344CB8AC3E}">
        <p14:creationId xmlns:p14="http://schemas.microsoft.com/office/powerpoint/2010/main" val="523233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000" dirty="0" err="1" smtClean="0"/>
              <a:t>Fazit</a:t>
            </a:r>
            <a:r>
              <a:rPr lang="fr-FR" sz="2000" dirty="0" smtClean="0"/>
              <a:t> </a:t>
            </a:r>
            <a:r>
              <a:rPr lang="fr-FR" sz="2000" dirty="0" err="1" smtClean="0"/>
              <a:t>und</a:t>
            </a:r>
            <a:r>
              <a:rPr lang="fr-FR" sz="2000" dirty="0" smtClean="0"/>
              <a:t> </a:t>
            </a:r>
            <a:r>
              <a:rPr lang="fr-FR" sz="2000" dirty="0" err="1" smtClean="0"/>
              <a:t>Ausblick</a:t>
            </a:r>
            <a:endParaRPr lang="lb-LU" sz="2000" dirty="0"/>
          </a:p>
        </p:txBody>
      </p:sp>
      <p:sp>
        <p:nvSpPr>
          <p:cNvPr id="3" name="Content Placeholder 2"/>
          <p:cNvSpPr>
            <a:spLocks noGrp="1"/>
          </p:cNvSpPr>
          <p:nvPr>
            <p:ph idx="1"/>
          </p:nvPr>
        </p:nvSpPr>
        <p:spPr/>
        <p:txBody>
          <a:bodyPr>
            <a:normAutofit fontScale="92500" lnSpcReduction="10000"/>
          </a:bodyPr>
          <a:lstStyle/>
          <a:p>
            <a:pPr>
              <a:spcBef>
                <a:spcPts val="600"/>
              </a:spcBef>
            </a:pPr>
            <a:r>
              <a:rPr lang="de-DE" sz="2000" dirty="0" smtClean="0"/>
              <a:t>Emerging </a:t>
            </a:r>
            <a:r>
              <a:rPr lang="de-DE" sz="2000" dirty="0" err="1" smtClean="0"/>
              <a:t>Pollutants</a:t>
            </a:r>
            <a:r>
              <a:rPr lang="de-DE" sz="2000" dirty="0" smtClean="0"/>
              <a:t> und neue Krankheitserreger betreffen den gesamten Wasserkreislauf</a:t>
            </a:r>
          </a:p>
          <a:p>
            <a:pPr>
              <a:spcBef>
                <a:spcPts val="600"/>
              </a:spcBef>
            </a:pPr>
            <a:r>
              <a:rPr lang="de-DE" sz="2000" dirty="0" smtClean="0"/>
              <a:t>Schrittweise Anpassung der Gesetzgebung</a:t>
            </a:r>
          </a:p>
          <a:p>
            <a:pPr>
              <a:spcBef>
                <a:spcPts val="600"/>
              </a:spcBef>
            </a:pPr>
            <a:r>
              <a:rPr lang="de-DE" sz="2000" dirty="0" smtClean="0"/>
              <a:t>Vielfältige Ansätze und Maßnahmen im Bereich des Wassers, aber noch nicht alle Maßnahmen umgesetzt und nicht alle Ziele erreicht</a:t>
            </a:r>
          </a:p>
          <a:p>
            <a:pPr>
              <a:spcBef>
                <a:spcPts val="600"/>
              </a:spcBef>
            </a:pPr>
            <a:r>
              <a:rPr lang="de-DE" sz="2000" dirty="0" smtClean="0"/>
              <a:t>Relevanz von Maßnahmen an der Quelle:</a:t>
            </a:r>
          </a:p>
          <a:p>
            <a:pPr lvl="1">
              <a:spcBef>
                <a:spcPts val="600"/>
              </a:spcBef>
            </a:pPr>
            <a:r>
              <a:rPr lang="de-DE" sz="1800" dirty="0" smtClean="0"/>
              <a:t>Vermeidung des Eintrags der Substanzen und Erregern in die aquatische Umwelt</a:t>
            </a:r>
          </a:p>
          <a:p>
            <a:pPr lvl="2">
              <a:spcBef>
                <a:spcPts val="600"/>
              </a:spcBef>
            </a:pPr>
            <a:r>
              <a:rPr lang="de-DE" sz="1600" dirty="0" smtClean="0"/>
              <a:t>Auflagen in Schutzzonen</a:t>
            </a:r>
          </a:p>
          <a:p>
            <a:pPr lvl="2">
              <a:spcBef>
                <a:spcPts val="600"/>
              </a:spcBef>
            </a:pPr>
            <a:r>
              <a:rPr lang="de-DE" sz="1600" dirty="0" smtClean="0"/>
              <a:t>Plan national </a:t>
            </a:r>
            <a:r>
              <a:rPr lang="de-DE" sz="1600" dirty="0" err="1" smtClean="0"/>
              <a:t>produits</a:t>
            </a:r>
            <a:r>
              <a:rPr lang="de-DE" sz="1600" dirty="0" smtClean="0"/>
              <a:t> </a:t>
            </a:r>
            <a:r>
              <a:rPr lang="de-DE" sz="1600" dirty="0" err="1" smtClean="0"/>
              <a:t>phytopharmaceutiques</a:t>
            </a:r>
            <a:r>
              <a:rPr lang="de-DE" sz="1600" dirty="0" smtClean="0"/>
              <a:t> (PSM)</a:t>
            </a:r>
            <a:endParaRPr lang="de-DE" sz="1600" dirty="0"/>
          </a:p>
          <a:p>
            <a:pPr lvl="2">
              <a:spcBef>
                <a:spcPts val="600"/>
              </a:spcBef>
            </a:pPr>
            <a:r>
              <a:rPr lang="de-DE" sz="1600" dirty="0" smtClean="0"/>
              <a:t>Plan national </a:t>
            </a:r>
            <a:r>
              <a:rPr lang="de-DE" sz="1600" dirty="0" err="1" smtClean="0"/>
              <a:t>antibiotiques</a:t>
            </a:r>
            <a:endParaRPr lang="de-DE" sz="1600" dirty="0" smtClean="0"/>
          </a:p>
          <a:p>
            <a:pPr lvl="2">
              <a:spcBef>
                <a:spcPts val="600"/>
              </a:spcBef>
            </a:pPr>
            <a:r>
              <a:rPr lang="de-DE" sz="1600" dirty="0" smtClean="0"/>
              <a:t>Aufklärung der Bürger (Kommunikation)</a:t>
            </a:r>
          </a:p>
          <a:p>
            <a:pPr lvl="2">
              <a:spcBef>
                <a:spcPts val="600"/>
              </a:spcBef>
            </a:pPr>
            <a:r>
              <a:rPr lang="de-DE" sz="1600" dirty="0" smtClean="0"/>
              <a:t>Forschung</a:t>
            </a:r>
          </a:p>
          <a:p>
            <a:pPr lvl="2">
              <a:spcBef>
                <a:spcPts val="600"/>
              </a:spcBef>
            </a:pPr>
            <a:r>
              <a:rPr lang="de-DE" sz="1600" dirty="0" smtClean="0"/>
              <a:t>….</a:t>
            </a:r>
          </a:p>
          <a:p>
            <a:pPr>
              <a:spcBef>
                <a:spcPts val="600"/>
              </a:spcBef>
            </a:pPr>
            <a:r>
              <a:rPr lang="de-DE" sz="2000" dirty="0" smtClean="0"/>
              <a:t>Zukünftige Herausforderungen:</a:t>
            </a:r>
          </a:p>
          <a:p>
            <a:pPr lvl="1">
              <a:spcBef>
                <a:spcPts val="600"/>
              </a:spcBef>
            </a:pPr>
            <a:r>
              <a:rPr lang="de-DE" sz="1800" dirty="0" smtClean="0"/>
              <a:t>Nanopartikel</a:t>
            </a:r>
          </a:p>
          <a:p>
            <a:pPr lvl="1">
              <a:spcBef>
                <a:spcPts val="600"/>
              </a:spcBef>
            </a:pPr>
            <a:r>
              <a:rPr lang="de-DE" sz="1800" dirty="0" smtClean="0"/>
              <a:t>Mikroplastik</a:t>
            </a:r>
          </a:p>
          <a:p>
            <a:pPr marL="457200" lvl="1" indent="0">
              <a:buNone/>
            </a:pPr>
            <a:endParaRPr lang="fr-FR" dirty="0" err="1"/>
          </a:p>
        </p:txBody>
      </p:sp>
      <p:sp>
        <p:nvSpPr>
          <p:cNvPr id="4" name="Slide Number Placeholder 3"/>
          <p:cNvSpPr>
            <a:spLocks noGrp="1"/>
          </p:cNvSpPr>
          <p:nvPr>
            <p:ph type="sldNum" sz="quarter" idx="12"/>
          </p:nvPr>
        </p:nvSpPr>
        <p:spPr/>
        <p:txBody>
          <a:bodyPr/>
          <a:lstStyle/>
          <a:p>
            <a:pPr>
              <a:defRPr/>
            </a:pPr>
            <a:fld id="{8D9675EF-14CD-4ED8-B4FA-515528AC52E1}" type="slidenum">
              <a:rPr lang="fr-CH" smtClean="0"/>
              <a:pPr>
                <a:defRPr/>
              </a:pPr>
              <a:t>17</a:t>
            </a:fld>
            <a:endParaRPr lang="fr-CH" dirty="0"/>
          </a:p>
        </p:txBody>
      </p:sp>
    </p:spTree>
    <p:extLst>
      <p:ext uri="{BB962C8B-B14F-4D97-AF65-F5344CB8AC3E}">
        <p14:creationId xmlns:p14="http://schemas.microsoft.com/office/powerpoint/2010/main" val="2777040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dirty="0"/>
          </a:p>
        </p:txBody>
      </p:sp>
      <p:sp>
        <p:nvSpPr>
          <p:cNvPr id="3" name="Content Placeholder 2"/>
          <p:cNvSpPr>
            <a:spLocks noGrp="1"/>
          </p:cNvSpPr>
          <p:nvPr>
            <p:ph idx="1"/>
          </p:nvPr>
        </p:nvSpPr>
        <p:spPr>
          <a:xfrm>
            <a:off x="417528" y="2492896"/>
            <a:ext cx="8229600" cy="1728192"/>
          </a:xfrm>
        </p:spPr>
        <p:txBody>
          <a:bodyPr/>
          <a:lstStyle/>
          <a:p>
            <a:pPr marL="0" indent="0" algn="ctr">
              <a:buNone/>
            </a:pPr>
            <a:r>
              <a:rPr lang="de-DE" sz="4800" dirty="0" smtClean="0"/>
              <a:t>Vielen Dank für die Aufmerksamkeit!</a:t>
            </a:r>
            <a:endParaRPr lang="de-DE" sz="4800" dirty="0"/>
          </a:p>
        </p:txBody>
      </p:sp>
      <p:sp>
        <p:nvSpPr>
          <p:cNvPr id="4" name="Slide Number Placeholder 3"/>
          <p:cNvSpPr>
            <a:spLocks noGrp="1"/>
          </p:cNvSpPr>
          <p:nvPr>
            <p:ph type="sldNum" sz="quarter" idx="12"/>
          </p:nvPr>
        </p:nvSpPr>
        <p:spPr/>
        <p:txBody>
          <a:bodyPr/>
          <a:lstStyle/>
          <a:p>
            <a:pPr>
              <a:defRPr/>
            </a:pPr>
            <a:fld id="{8D9675EF-14CD-4ED8-B4FA-515528AC52E1}" type="slidenum">
              <a:rPr lang="fr-CH" smtClean="0"/>
              <a:pPr>
                <a:defRPr/>
              </a:pPr>
              <a:t>18</a:t>
            </a:fld>
            <a:endParaRPr lang="fr-CH" dirty="0"/>
          </a:p>
        </p:txBody>
      </p:sp>
    </p:spTree>
    <p:extLst>
      <p:ext uri="{BB962C8B-B14F-4D97-AF65-F5344CB8AC3E}">
        <p14:creationId xmlns:p14="http://schemas.microsoft.com/office/powerpoint/2010/main" val="3331183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000" dirty="0" err="1" smtClean="0"/>
              <a:t>Inhalt</a:t>
            </a:r>
            <a:endParaRPr lang="lb-LU" sz="2000" dirty="0"/>
          </a:p>
        </p:txBody>
      </p:sp>
      <p:sp>
        <p:nvSpPr>
          <p:cNvPr id="3" name="Content Placeholder 2"/>
          <p:cNvSpPr>
            <a:spLocks noGrp="1"/>
          </p:cNvSpPr>
          <p:nvPr>
            <p:ph sz="half" idx="1"/>
          </p:nvPr>
        </p:nvSpPr>
        <p:spPr>
          <a:xfrm>
            <a:off x="457200" y="1260000"/>
            <a:ext cx="4978896" cy="4860000"/>
          </a:xfrm>
        </p:spPr>
        <p:txBody>
          <a:bodyPr/>
          <a:lstStyle/>
          <a:p>
            <a:pPr>
              <a:spcBef>
                <a:spcPts val="1200"/>
              </a:spcBef>
            </a:pPr>
            <a:r>
              <a:rPr lang="de-DE" dirty="0" smtClean="0"/>
              <a:t>Emerging </a:t>
            </a:r>
            <a:r>
              <a:rPr lang="de-DE" dirty="0" err="1" smtClean="0"/>
              <a:t>Pollutants</a:t>
            </a:r>
            <a:r>
              <a:rPr lang="de-DE" dirty="0" smtClean="0"/>
              <a:t> und neue Krankheitserreger</a:t>
            </a:r>
          </a:p>
          <a:p>
            <a:pPr>
              <a:spcBef>
                <a:spcPts val="1200"/>
              </a:spcBef>
            </a:pPr>
            <a:r>
              <a:rPr lang="de-DE" dirty="0"/>
              <a:t>Politische und gesetzliche </a:t>
            </a:r>
            <a:r>
              <a:rPr lang="de-DE" b="1" dirty="0" smtClean="0"/>
              <a:t>Rahmenbedingungen</a:t>
            </a:r>
            <a:endParaRPr lang="de-DE" b="1" dirty="0"/>
          </a:p>
          <a:p>
            <a:pPr>
              <a:spcBef>
                <a:spcPts val="1200"/>
              </a:spcBef>
            </a:pPr>
            <a:r>
              <a:rPr lang="de-DE" b="1" dirty="0"/>
              <a:t>Sachstand</a:t>
            </a:r>
            <a:r>
              <a:rPr lang="de-DE" dirty="0"/>
              <a:t> in Luxemburg</a:t>
            </a:r>
          </a:p>
          <a:p>
            <a:pPr>
              <a:spcBef>
                <a:spcPts val="1200"/>
              </a:spcBef>
            </a:pPr>
            <a:r>
              <a:rPr lang="de-DE" b="1" dirty="0" smtClean="0"/>
              <a:t>Maßnahmen</a:t>
            </a:r>
            <a:r>
              <a:rPr lang="de-DE" dirty="0" smtClean="0"/>
              <a:t> und zukünftige Entwicklungen</a:t>
            </a:r>
          </a:p>
          <a:p>
            <a:pPr>
              <a:spcBef>
                <a:spcPts val="1200"/>
              </a:spcBef>
            </a:pPr>
            <a:r>
              <a:rPr lang="de-DE" dirty="0" smtClean="0"/>
              <a:t>Fazit und Ausblick</a:t>
            </a:r>
          </a:p>
        </p:txBody>
      </p:sp>
      <p:sp>
        <p:nvSpPr>
          <p:cNvPr id="6" name="Content Placeholder 5"/>
          <p:cNvSpPr>
            <a:spLocks noGrp="1"/>
          </p:cNvSpPr>
          <p:nvPr>
            <p:ph sz="half" idx="2"/>
          </p:nvPr>
        </p:nvSpPr>
        <p:spPr>
          <a:xfrm>
            <a:off x="4860032" y="2204864"/>
            <a:ext cx="3960440" cy="2736304"/>
          </a:xfrm>
        </p:spPr>
        <p:txBody>
          <a:bodyPr numCol="1">
            <a:normAutofit/>
          </a:bodyPr>
          <a:lstStyle/>
          <a:p>
            <a:pPr marL="457200" lvl="1" indent="0">
              <a:spcBef>
                <a:spcPts val="1200"/>
              </a:spcBef>
              <a:buNone/>
            </a:pPr>
            <a:r>
              <a:rPr lang="de-DE" sz="2800" b="1" dirty="0" smtClean="0"/>
              <a:t>Oberflächenwasser</a:t>
            </a:r>
            <a:endParaRPr lang="de-DE" sz="2800" b="1" dirty="0"/>
          </a:p>
          <a:p>
            <a:pPr marL="457200" lvl="1" indent="0">
              <a:spcBef>
                <a:spcPts val="1200"/>
              </a:spcBef>
              <a:buNone/>
            </a:pPr>
            <a:r>
              <a:rPr lang="de-DE" sz="2800" b="1" dirty="0"/>
              <a:t>Abwasser</a:t>
            </a:r>
          </a:p>
          <a:p>
            <a:pPr marL="457200" lvl="1" indent="0">
              <a:spcBef>
                <a:spcPts val="1200"/>
              </a:spcBef>
              <a:buNone/>
            </a:pPr>
            <a:r>
              <a:rPr lang="de-DE" sz="2800" b="1" dirty="0"/>
              <a:t>Trinkwasser</a:t>
            </a:r>
          </a:p>
          <a:p>
            <a:pPr marL="457200" lvl="1" indent="0">
              <a:spcBef>
                <a:spcPts val="1200"/>
              </a:spcBef>
              <a:buNone/>
            </a:pPr>
            <a:r>
              <a:rPr lang="de-DE" sz="2800" b="1" dirty="0" smtClean="0"/>
              <a:t>Grundwasser</a:t>
            </a:r>
            <a:endParaRPr lang="de-DE" sz="2000" b="1" dirty="0"/>
          </a:p>
        </p:txBody>
      </p:sp>
      <p:sp>
        <p:nvSpPr>
          <p:cNvPr id="8" name="Left Brace 7"/>
          <p:cNvSpPr/>
          <p:nvPr/>
        </p:nvSpPr>
        <p:spPr>
          <a:xfrm>
            <a:off x="4932040" y="2146403"/>
            <a:ext cx="504056" cy="2448272"/>
          </a:xfrm>
          <a:prstGeom prst="lef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Slide Number Placeholder 3"/>
          <p:cNvSpPr>
            <a:spLocks noGrp="1"/>
          </p:cNvSpPr>
          <p:nvPr>
            <p:ph type="sldNum" sz="quarter" idx="12"/>
          </p:nvPr>
        </p:nvSpPr>
        <p:spPr>
          <a:xfrm>
            <a:off x="8027988" y="6237288"/>
            <a:ext cx="647700" cy="504825"/>
          </a:xfrm>
          <a:noFill/>
          <a:ln>
            <a:noFill/>
          </a:ln>
        </p:spPr>
        <p:txBody>
          <a:bodyPr/>
          <a:lstStyle/>
          <a:p>
            <a:pPr algn="r">
              <a:defRPr/>
            </a:pPr>
            <a:r>
              <a:rPr lang="fr-CH" dirty="0"/>
              <a:t>2</a:t>
            </a:r>
          </a:p>
        </p:txBody>
      </p:sp>
    </p:spTree>
    <p:extLst>
      <p:ext uri="{BB962C8B-B14F-4D97-AF65-F5344CB8AC3E}">
        <p14:creationId xmlns:p14="http://schemas.microsoft.com/office/powerpoint/2010/main" val="2625812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de-DE" sz="2000" dirty="0" smtClean="0"/>
              <a:t>Emerging </a:t>
            </a:r>
            <a:r>
              <a:rPr lang="de-DE" sz="2000" dirty="0" err="1" smtClean="0"/>
              <a:t>Pollutants</a:t>
            </a:r>
            <a:r>
              <a:rPr lang="de-DE" sz="2000" dirty="0" smtClean="0"/>
              <a:t> und neue Krankheitserreger</a:t>
            </a:r>
            <a:endParaRPr lang="de-DE" sz="2000" dirty="0"/>
          </a:p>
        </p:txBody>
      </p:sp>
      <p:sp>
        <p:nvSpPr>
          <p:cNvPr id="4" name="Slide Number Placeholder 3"/>
          <p:cNvSpPr>
            <a:spLocks noGrp="1"/>
          </p:cNvSpPr>
          <p:nvPr>
            <p:ph type="sldNum" sz="quarter" idx="12"/>
          </p:nvPr>
        </p:nvSpPr>
        <p:spPr>
          <a:noFill/>
          <a:ln>
            <a:noFill/>
          </a:ln>
        </p:spPr>
        <p:txBody>
          <a:bodyPr/>
          <a:lstStyle/>
          <a:p>
            <a:pPr>
              <a:defRPr/>
            </a:pPr>
            <a:fld id="{8D9675EF-14CD-4ED8-B4FA-515528AC52E1}" type="slidenum">
              <a:rPr lang="fr-CH" smtClean="0"/>
              <a:pPr>
                <a:defRPr/>
              </a:pPr>
              <a:t>3</a:t>
            </a:fld>
            <a:endParaRPr lang="fr-CH" dirty="0"/>
          </a:p>
        </p:txBody>
      </p:sp>
      <p:sp>
        <p:nvSpPr>
          <p:cNvPr id="19" name="Rounded Rectangle 18"/>
          <p:cNvSpPr/>
          <p:nvPr/>
        </p:nvSpPr>
        <p:spPr>
          <a:xfrm>
            <a:off x="2685372" y="2684047"/>
            <a:ext cx="1980000" cy="504000"/>
          </a:xfrm>
          <a:prstGeom prst="roundRect">
            <a:avLst/>
          </a:prstGeom>
          <a:solidFill>
            <a:schemeClr val="accent1">
              <a:lumMod val="50000"/>
            </a:schemeClr>
          </a:solidFill>
          <a:ln>
            <a:solidFill>
              <a:schemeClr val="accent6">
                <a:lumMod val="50000"/>
              </a:schemeClr>
            </a:solidFill>
          </a:ln>
        </p:spPr>
        <p:style>
          <a:lnRef idx="0">
            <a:scrgbClr r="0" g="0" b="0"/>
          </a:lnRef>
          <a:fillRef idx="1001">
            <a:schemeClr val="lt2"/>
          </a:fillRef>
          <a:effectRef idx="0">
            <a:scrgbClr r="0" g="0" b="0"/>
          </a:effectRef>
          <a:fontRef idx="minor">
            <a:schemeClr val="lt1"/>
          </a:fontRef>
        </p:style>
        <p:txBody>
          <a:bodyPr rtlCol="0" anchor="ctr"/>
          <a:lstStyle/>
          <a:p>
            <a:pPr algn="ctr"/>
            <a:r>
              <a:rPr lang="de-DE" sz="1400" dirty="0" smtClean="0">
                <a:solidFill>
                  <a:schemeClr val="bg1"/>
                </a:solidFill>
              </a:rPr>
              <a:t>Arzneimittel</a:t>
            </a:r>
          </a:p>
        </p:txBody>
      </p:sp>
      <p:sp>
        <p:nvSpPr>
          <p:cNvPr id="20" name="Rounded Rectangle 19"/>
          <p:cNvSpPr/>
          <p:nvPr/>
        </p:nvSpPr>
        <p:spPr>
          <a:xfrm>
            <a:off x="2686888" y="3550344"/>
            <a:ext cx="1980000" cy="504000"/>
          </a:xfrm>
          <a:prstGeom prst="roundRect">
            <a:avLst/>
          </a:prstGeom>
          <a:solidFill>
            <a:schemeClr val="accent1">
              <a:lumMod val="90000"/>
            </a:schemeClr>
          </a:solidFill>
          <a:ln>
            <a:solidFill>
              <a:schemeClr val="accent6">
                <a:lumMod val="50000"/>
              </a:schemeClr>
            </a:solidFill>
          </a:ln>
        </p:spPr>
        <p:style>
          <a:lnRef idx="0">
            <a:scrgbClr r="0" g="0" b="0"/>
          </a:lnRef>
          <a:fillRef idx="1001">
            <a:schemeClr val="lt2"/>
          </a:fillRef>
          <a:effectRef idx="0">
            <a:scrgbClr r="0" g="0" b="0"/>
          </a:effectRef>
          <a:fontRef idx="minor">
            <a:schemeClr val="lt1"/>
          </a:fontRef>
        </p:style>
        <p:txBody>
          <a:bodyPr rtlCol="0" anchor="ctr"/>
          <a:lstStyle/>
          <a:p>
            <a:pPr algn="ctr"/>
            <a:r>
              <a:rPr lang="de-DE" sz="1400" dirty="0" smtClean="0">
                <a:solidFill>
                  <a:schemeClr val="accent4"/>
                </a:solidFill>
              </a:rPr>
              <a:t>Antibiotika</a:t>
            </a:r>
            <a:endParaRPr lang="de-DE" sz="1400" dirty="0">
              <a:solidFill>
                <a:schemeClr val="accent4"/>
              </a:solidFill>
            </a:endParaRPr>
          </a:p>
        </p:txBody>
      </p:sp>
      <p:sp>
        <p:nvSpPr>
          <p:cNvPr id="21" name="Rounded Rectangle 20"/>
          <p:cNvSpPr/>
          <p:nvPr/>
        </p:nvSpPr>
        <p:spPr>
          <a:xfrm>
            <a:off x="1545144" y="4350689"/>
            <a:ext cx="1980000" cy="504000"/>
          </a:xfrm>
          <a:prstGeom prst="roundRect">
            <a:avLst/>
          </a:prstGeom>
          <a:solidFill>
            <a:schemeClr val="accent1">
              <a:lumMod val="50000"/>
            </a:schemeClr>
          </a:solidFill>
          <a:ln>
            <a:solidFill>
              <a:schemeClr val="accent6">
                <a:lumMod val="50000"/>
              </a:schemeClr>
            </a:solidFill>
          </a:ln>
        </p:spPr>
        <p:style>
          <a:lnRef idx="0">
            <a:scrgbClr r="0" g="0" b="0"/>
          </a:lnRef>
          <a:fillRef idx="1001">
            <a:schemeClr val="lt2"/>
          </a:fillRef>
          <a:effectRef idx="0">
            <a:scrgbClr r="0" g="0" b="0"/>
          </a:effectRef>
          <a:fontRef idx="minor">
            <a:schemeClr val="lt1"/>
          </a:fontRef>
        </p:style>
        <p:txBody>
          <a:bodyPr rtlCol="0" anchor="ctr"/>
          <a:lstStyle/>
          <a:p>
            <a:pPr algn="ctr"/>
            <a:r>
              <a:rPr lang="de-DE" sz="1400" dirty="0" smtClean="0">
                <a:solidFill>
                  <a:schemeClr val="bg1"/>
                </a:solidFill>
              </a:rPr>
              <a:t>Antibiotika resistente Gene</a:t>
            </a:r>
            <a:endParaRPr lang="de-DE" sz="1400" dirty="0">
              <a:solidFill>
                <a:schemeClr val="bg1"/>
              </a:solidFill>
            </a:endParaRPr>
          </a:p>
        </p:txBody>
      </p:sp>
      <p:sp>
        <p:nvSpPr>
          <p:cNvPr id="26" name="Rounded Rectangle 25"/>
          <p:cNvSpPr/>
          <p:nvPr/>
        </p:nvSpPr>
        <p:spPr>
          <a:xfrm>
            <a:off x="2686888" y="1837087"/>
            <a:ext cx="1980000" cy="504000"/>
          </a:xfrm>
          <a:prstGeom prst="roundRect">
            <a:avLst/>
          </a:prstGeom>
          <a:solidFill>
            <a:srgbClr val="C1EFFF">
              <a:alpha val="58039"/>
            </a:srgbClr>
          </a:solidFill>
          <a:ln>
            <a:solidFill>
              <a:schemeClr val="accent1">
                <a:lumMod val="10000"/>
              </a:schemeClr>
            </a:solidFill>
          </a:ln>
        </p:spPr>
        <p:style>
          <a:lnRef idx="0">
            <a:scrgbClr r="0" g="0" b="0"/>
          </a:lnRef>
          <a:fillRef idx="1001">
            <a:schemeClr val="lt2"/>
          </a:fillRef>
          <a:effectRef idx="0">
            <a:scrgbClr r="0" g="0" b="0"/>
          </a:effectRef>
          <a:fontRef idx="minor">
            <a:schemeClr val="lt1"/>
          </a:fontRef>
        </p:style>
        <p:txBody>
          <a:bodyPr rtlCol="0" anchor="ctr"/>
          <a:lstStyle/>
          <a:p>
            <a:pPr algn="ctr"/>
            <a:r>
              <a:rPr lang="de-DE" sz="1400" b="1" dirty="0" smtClean="0">
                <a:solidFill>
                  <a:schemeClr val="accent4"/>
                </a:solidFill>
              </a:rPr>
              <a:t>Organische Spurenstoffe</a:t>
            </a:r>
            <a:endParaRPr lang="de-DE" sz="1400" b="1" dirty="0">
              <a:solidFill>
                <a:schemeClr val="accent4"/>
              </a:solidFill>
            </a:endParaRPr>
          </a:p>
        </p:txBody>
      </p:sp>
      <p:sp>
        <p:nvSpPr>
          <p:cNvPr id="27" name="Rounded Rectangle 26"/>
          <p:cNvSpPr/>
          <p:nvPr/>
        </p:nvSpPr>
        <p:spPr>
          <a:xfrm>
            <a:off x="232108" y="1837087"/>
            <a:ext cx="1980000" cy="504000"/>
          </a:xfrm>
          <a:prstGeom prst="roundRect">
            <a:avLst/>
          </a:prstGeom>
          <a:solidFill>
            <a:schemeClr val="accent1">
              <a:lumMod val="50000"/>
            </a:schemeClr>
          </a:solidFill>
          <a:ln>
            <a:solidFill>
              <a:schemeClr val="accent6">
                <a:lumMod val="50000"/>
              </a:schemeClr>
            </a:solidFill>
          </a:ln>
        </p:spPr>
        <p:style>
          <a:lnRef idx="0">
            <a:scrgbClr r="0" g="0" b="0"/>
          </a:lnRef>
          <a:fillRef idx="1001">
            <a:schemeClr val="lt2"/>
          </a:fillRef>
          <a:effectRef idx="0">
            <a:scrgbClr r="0" g="0" b="0"/>
          </a:effectRef>
          <a:fontRef idx="minor">
            <a:schemeClr val="lt1"/>
          </a:fontRef>
        </p:style>
        <p:txBody>
          <a:bodyPr rtlCol="0" anchor="ctr"/>
          <a:lstStyle/>
          <a:p>
            <a:pPr algn="ctr"/>
            <a:r>
              <a:rPr lang="de-DE" sz="1400" dirty="0" smtClean="0">
                <a:solidFill>
                  <a:schemeClr val="bg1"/>
                </a:solidFill>
              </a:rPr>
              <a:t>Körperpflegemittel</a:t>
            </a:r>
            <a:endParaRPr lang="de-DE" sz="1400" dirty="0">
              <a:solidFill>
                <a:schemeClr val="bg1"/>
              </a:solidFill>
            </a:endParaRPr>
          </a:p>
        </p:txBody>
      </p:sp>
      <p:sp>
        <p:nvSpPr>
          <p:cNvPr id="28" name="Rounded Rectangle 27"/>
          <p:cNvSpPr/>
          <p:nvPr/>
        </p:nvSpPr>
        <p:spPr>
          <a:xfrm>
            <a:off x="208140" y="2652203"/>
            <a:ext cx="1980000" cy="504000"/>
          </a:xfrm>
          <a:prstGeom prst="roundRect">
            <a:avLst/>
          </a:prstGeom>
          <a:solidFill>
            <a:schemeClr val="accent1">
              <a:lumMod val="50000"/>
            </a:schemeClr>
          </a:solidFill>
          <a:ln>
            <a:solidFill>
              <a:schemeClr val="accent6">
                <a:lumMod val="50000"/>
              </a:schemeClr>
            </a:solidFill>
          </a:ln>
        </p:spPr>
        <p:style>
          <a:lnRef idx="0">
            <a:scrgbClr r="0" g="0" b="0"/>
          </a:lnRef>
          <a:fillRef idx="1001">
            <a:schemeClr val="lt2"/>
          </a:fillRef>
          <a:effectRef idx="0">
            <a:scrgbClr r="0" g="0" b="0"/>
          </a:effectRef>
          <a:fontRef idx="minor">
            <a:schemeClr val="lt1"/>
          </a:fontRef>
        </p:style>
        <p:txBody>
          <a:bodyPr rtlCol="0" anchor="ctr"/>
          <a:lstStyle/>
          <a:p>
            <a:pPr algn="ctr"/>
            <a:r>
              <a:rPr lang="de-DE" sz="1400" dirty="0" smtClean="0">
                <a:solidFill>
                  <a:schemeClr val="bg1"/>
                </a:solidFill>
              </a:rPr>
              <a:t>Hormone</a:t>
            </a:r>
            <a:endParaRPr lang="de-DE" sz="1400" dirty="0">
              <a:solidFill>
                <a:schemeClr val="bg1"/>
              </a:solidFill>
            </a:endParaRPr>
          </a:p>
        </p:txBody>
      </p:sp>
      <p:sp>
        <p:nvSpPr>
          <p:cNvPr id="29" name="Rounded Rectangle 28"/>
          <p:cNvSpPr/>
          <p:nvPr/>
        </p:nvSpPr>
        <p:spPr>
          <a:xfrm>
            <a:off x="5107380" y="1079375"/>
            <a:ext cx="1980000" cy="504000"/>
          </a:xfrm>
          <a:prstGeom prst="roundRect">
            <a:avLst/>
          </a:prstGeom>
          <a:solidFill>
            <a:schemeClr val="accent1">
              <a:lumMod val="50000"/>
            </a:schemeClr>
          </a:solidFill>
          <a:ln>
            <a:solidFill>
              <a:schemeClr val="accent6">
                <a:lumMod val="50000"/>
              </a:schemeClr>
            </a:solidFill>
          </a:ln>
        </p:spPr>
        <p:style>
          <a:lnRef idx="0">
            <a:scrgbClr r="0" g="0" b="0"/>
          </a:lnRef>
          <a:fillRef idx="1001">
            <a:schemeClr val="lt2"/>
          </a:fillRef>
          <a:effectRef idx="0">
            <a:scrgbClr r="0" g="0" b="0"/>
          </a:effectRef>
          <a:fontRef idx="minor">
            <a:schemeClr val="lt1"/>
          </a:fontRef>
        </p:style>
        <p:txBody>
          <a:bodyPr rtlCol="0" anchor="ctr"/>
          <a:lstStyle/>
          <a:p>
            <a:pPr algn="ctr"/>
            <a:r>
              <a:rPr lang="de-DE" sz="1400" dirty="0" smtClean="0">
                <a:solidFill>
                  <a:schemeClr val="bg1"/>
                </a:solidFill>
              </a:rPr>
              <a:t>Industriechemikalien</a:t>
            </a:r>
            <a:endParaRPr lang="de-DE" sz="1400" dirty="0">
              <a:solidFill>
                <a:schemeClr val="bg1"/>
              </a:solidFill>
            </a:endParaRPr>
          </a:p>
        </p:txBody>
      </p:sp>
      <p:sp>
        <p:nvSpPr>
          <p:cNvPr id="30" name="Rounded Rectangle 29"/>
          <p:cNvSpPr/>
          <p:nvPr/>
        </p:nvSpPr>
        <p:spPr>
          <a:xfrm>
            <a:off x="5100844" y="2687787"/>
            <a:ext cx="1980000" cy="504000"/>
          </a:xfrm>
          <a:prstGeom prst="roundRect">
            <a:avLst/>
          </a:prstGeom>
          <a:solidFill>
            <a:schemeClr val="accent1">
              <a:lumMod val="50000"/>
            </a:schemeClr>
          </a:solidFill>
          <a:ln>
            <a:solidFill>
              <a:schemeClr val="accent6">
                <a:lumMod val="50000"/>
              </a:schemeClr>
            </a:solidFill>
          </a:ln>
        </p:spPr>
        <p:style>
          <a:lnRef idx="0">
            <a:scrgbClr r="0" g="0" b="0"/>
          </a:lnRef>
          <a:fillRef idx="1001">
            <a:schemeClr val="lt2"/>
          </a:fillRef>
          <a:effectRef idx="0">
            <a:scrgbClr r="0" g="0" b="0"/>
          </a:effectRef>
          <a:fontRef idx="minor">
            <a:schemeClr val="lt1"/>
          </a:fontRef>
        </p:style>
        <p:txBody>
          <a:bodyPr rtlCol="0" anchor="ctr"/>
          <a:lstStyle/>
          <a:p>
            <a:pPr algn="ctr"/>
            <a:r>
              <a:rPr lang="de-DE" sz="1400" dirty="0" smtClean="0">
                <a:solidFill>
                  <a:schemeClr val="bg1"/>
                </a:solidFill>
              </a:rPr>
              <a:t>…</a:t>
            </a:r>
            <a:endParaRPr lang="de-DE" sz="1400" dirty="0">
              <a:solidFill>
                <a:schemeClr val="bg1"/>
              </a:solidFill>
            </a:endParaRPr>
          </a:p>
        </p:txBody>
      </p:sp>
      <p:sp>
        <p:nvSpPr>
          <p:cNvPr id="31" name="Rounded Rectangle 30"/>
          <p:cNvSpPr/>
          <p:nvPr/>
        </p:nvSpPr>
        <p:spPr>
          <a:xfrm>
            <a:off x="3938088" y="5287408"/>
            <a:ext cx="1980000" cy="504000"/>
          </a:xfrm>
          <a:prstGeom prst="roundRect">
            <a:avLst/>
          </a:prstGeom>
          <a:solidFill>
            <a:srgbClr val="C1EFFF">
              <a:alpha val="58039"/>
            </a:srgbClr>
          </a:solidFill>
          <a:ln>
            <a:solidFill>
              <a:schemeClr val="accent1">
                <a:lumMod val="10000"/>
              </a:schemeClr>
            </a:solidFill>
          </a:ln>
        </p:spPr>
        <p:style>
          <a:lnRef idx="0">
            <a:scrgbClr r="0" g="0" b="0"/>
          </a:lnRef>
          <a:fillRef idx="1001">
            <a:schemeClr val="lt2"/>
          </a:fillRef>
          <a:effectRef idx="0">
            <a:scrgbClr r="0" g="0" b="0"/>
          </a:effectRef>
          <a:fontRef idx="minor">
            <a:schemeClr val="lt1"/>
          </a:fontRef>
        </p:style>
        <p:txBody>
          <a:bodyPr rtlCol="0" anchor="ctr"/>
          <a:lstStyle/>
          <a:p>
            <a:pPr algn="ctr"/>
            <a:r>
              <a:rPr lang="de-DE" sz="1400" b="1" dirty="0" smtClean="0">
                <a:solidFill>
                  <a:schemeClr val="accent4"/>
                </a:solidFill>
              </a:rPr>
              <a:t>Krankheitserreger</a:t>
            </a:r>
            <a:endParaRPr lang="de-DE" sz="1400" b="1" dirty="0">
              <a:solidFill>
                <a:schemeClr val="accent4"/>
              </a:solidFill>
            </a:endParaRPr>
          </a:p>
        </p:txBody>
      </p:sp>
      <p:sp>
        <p:nvSpPr>
          <p:cNvPr id="32" name="Rounded Rectangle 31"/>
          <p:cNvSpPr/>
          <p:nvPr/>
        </p:nvSpPr>
        <p:spPr>
          <a:xfrm>
            <a:off x="3938088" y="4370953"/>
            <a:ext cx="1980000" cy="504000"/>
          </a:xfrm>
          <a:prstGeom prst="roundRect">
            <a:avLst/>
          </a:prstGeom>
          <a:solidFill>
            <a:schemeClr val="accent1">
              <a:lumMod val="50000"/>
            </a:schemeClr>
          </a:solidFill>
          <a:ln>
            <a:solidFill>
              <a:schemeClr val="accent6">
                <a:lumMod val="50000"/>
              </a:schemeClr>
            </a:solidFill>
          </a:ln>
        </p:spPr>
        <p:style>
          <a:lnRef idx="0">
            <a:scrgbClr r="0" g="0" b="0"/>
          </a:lnRef>
          <a:fillRef idx="1001">
            <a:schemeClr val="lt2"/>
          </a:fillRef>
          <a:effectRef idx="0">
            <a:scrgbClr r="0" g="0" b="0"/>
          </a:effectRef>
          <a:fontRef idx="minor">
            <a:schemeClr val="lt1"/>
          </a:fontRef>
        </p:style>
        <p:txBody>
          <a:bodyPr rtlCol="0" anchor="ctr"/>
          <a:lstStyle/>
          <a:p>
            <a:pPr algn="ctr"/>
            <a:r>
              <a:rPr lang="de-DE" sz="1400" dirty="0" smtClean="0">
                <a:solidFill>
                  <a:schemeClr val="bg1"/>
                </a:solidFill>
              </a:rPr>
              <a:t>Antibiotika-resistente Bakterien</a:t>
            </a:r>
            <a:endParaRPr lang="de-DE" sz="1400" dirty="0">
              <a:solidFill>
                <a:schemeClr val="bg1"/>
              </a:solidFill>
            </a:endParaRPr>
          </a:p>
        </p:txBody>
      </p:sp>
      <p:sp>
        <p:nvSpPr>
          <p:cNvPr id="33" name="Rounded Rectangle 32"/>
          <p:cNvSpPr/>
          <p:nvPr/>
        </p:nvSpPr>
        <p:spPr>
          <a:xfrm>
            <a:off x="5108076" y="6063946"/>
            <a:ext cx="1980000" cy="504000"/>
          </a:xfrm>
          <a:prstGeom prst="roundRect">
            <a:avLst/>
          </a:prstGeom>
          <a:solidFill>
            <a:schemeClr val="accent1">
              <a:lumMod val="50000"/>
            </a:schemeClr>
          </a:solidFill>
          <a:ln>
            <a:solidFill>
              <a:schemeClr val="accent6">
                <a:lumMod val="50000"/>
              </a:schemeClr>
            </a:solidFill>
          </a:ln>
        </p:spPr>
        <p:style>
          <a:lnRef idx="0">
            <a:scrgbClr r="0" g="0" b="0"/>
          </a:lnRef>
          <a:fillRef idx="1001">
            <a:schemeClr val="lt2"/>
          </a:fillRef>
          <a:effectRef idx="0">
            <a:scrgbClr r="0" g="0" b="0"/>
          </a:effectRef>
          <a:fontRef idx="minor">
            <a:schemeClr val="lt1"/>
          </a:fontRef>
        </p:style>
        <p:txBody>
          <a:bodyPr rtlCol="0" anchor="ctr"/>
          <a:lstStyle/>
          <a:p>
            <a:pPr algn="ctr"/>
            <a:r>
              <a:rPr lang="de-DE" sz="1400" dirty="0" smtClean="0">
                <a:solidFill>
                  <a:schemeClr val="bg1"/>
                </a:solidFill>
              </a:rPr>
              <a:t>Viren</a:t>
            </a:r>
            <a:endParaRPr lang="de-DE" sz="1400" dirty="0">
              <a:solidFill>
                <a:schemeClr val="bg1"/>
              </a:solidFill>
            </a:endParaRPr>
          </a:p>
        </p:txBody>
      </p:sp>
      <p:sp>
        <p:nvSpPr>
          <p:cNvPr id="34" name="Rounded Rectangle 33"/>
          <p:cNvSpPr/>
          <p:nvPr/>
        </p:nvSpPr>
        <p:spPr>
          <a:xfrm>
            <a:off x="6303576" y="4370953"/>
            <a:ext cx="1980000" cy="504000"/>
          </a:xfrm>
          <a:prstGeom prst="roundRect">
            <a:avLst/>
          </a:prstGeom>
          <a:solidFill>
            <a:schemeClr val="accent1">
              <a:lumMod val="50000"/>
            </a:schemeClr>
          </a:solidFill>
          <a:ln>
            <a:solidFill>
              <a:schemeClr val="accent6">
                <a:lumMod val="50000"/>
              </a:schemeClr>
            </a:solidFill>
          </a:ln>
        </p:spPr>
        <p:style>
          <a:lnRef idx="0">
            <a:scrgbClr r="0" g="0" b="0"/>
          </a:lnRef>
          <a:fillRef idx="1001">
            <a:schemeClr val="lt2"/>
          </a:fillRef>
          <a:effectRef idx="0">
            <a:scrgbClr r="0" g="0" b="0"/>
          </a:effectRef>
          <a:fontRef idx="minor">
            <a:schemeClr val="lt1"/>
          </a:fontRef>
        </p:style>
        <p:txBody>
          <a:bodyPr rtlCol="0" anchor="ctr"/>
          <a:lstStyle/>
          <a:p>
            <a:pPr algn="ctr"/>
            <a:r>
              <a:rPr lang="de-DE" sz="1400" dirty="0" smtClean="0">
                <a:solidFill>
                  <a:schemeClr val="bg1"/>
                </a:solidFill>
              </a:rPr>
              <a:t>Legionellen</a:t>
            </a:r>
            <a:endParaRPr lang="de-DE" sz="1400" dirty="0">
              <a:solidFill>
                <a:schemeClr val="bg1"/>
              </a:solidFill>
            </a:endParaRPr>
          </a:p>
        </p:txBody>
      </p:sp>
      <p:sp>
        <p:nvSpPr>
          <p:cNvPr id="35" name="Rounded Rectangle 34"/>
          <p:cNvSpPr/>
          <p:nvPr/>
        </p:nvSpPr>
        <p:spPr>
          <a:xfrm>
            <a:off x="220748" y="6063946"/>
            <a:ext cx="1980000" cy="504000"/>
          </a:xfrm>
          <a:prstGeom prst="roundRect">
            <a:avLst/>
          </a:prstGeom>
          <a:solidFill>
            <a:schemeClr val="accent1">
              <a:lumMod val="90000"/>
            </a:schemeClr>
          </a:solidFill>
          <a:ln>
            <a:solidFill>
              <a:schemeClr val="accent6">
                <a:lumMod val="50000"/>
              </a:schemeClr>
            </a:solidFill>
          </a:ln>
        </p:spPr>
        <p:style>
          <a:lnRef idx="0">
            <a:scrgbClr r="0" g="0" b="0"/>
          </a:lnRef>
          <a:fillRef idx="1001">
            <a:schemeClr val="lt2"/>
          </a:fillRef>
          <a:effectRef idx="0">
            <a:scrgbClr r="0" g="0" b="0"/>
          </a:effectRef>
          <a:fontRef idx="minor">
            <a:schemeClr val="lt1"/>
          </a:fontRef>
        </p:style>
        <p:txBody>
          <a:bodyPr rtlCol="0" anchor="ctr"/>
          <a:lstStyle/>
          <a:p>
            <a:pPr algn="ctr"/>
            <a:r>
              <a:rPr lang="de-DE" sz="1400" dirty="0" err="1" smtClean="0">
                <a:solidFill>
                  <a:schemeClr val="accent4"/>
                </a:solidFill>
              </a:rPr>
              <a:t>Cyanobakterien</a:t>
            </a:r>
            <a:endParaRPr lang="de-DE" sz="1600" dirty="0">
              <a:solidFill>
                <a:schemeClr val="accent4"/>
              </a:solidFill>
            </a:endParaRPr>
          </a:p>
        </p:txBody>
      </p:sp>
      <p:sp>
        <p:nvSpPr>
          <p:cNvPr id="36" name="Rounded Rectangle 35"/>
          <p:cNvSpPr/>
          <p:nvPr/>
        </p:nvSpPr>
        <p:spPr>
          <a:xfrm>
            <a:off x="2658120" y="6063946"/>
            <a:ext cx="1980000" cy="504000"/>
          </a:xfrm>
          <a:prstGeom prst="roundRect">
            <a:avLst/>
          </a:prstGeom>
          <a:solidFill>
            <a:schemeClr val="accent1">
              <a:lumMod val="50000"/>
            </a:schemeClr>
          </a:solidFill>
          <a:ln>
            <a:solidFill>
              <a:schemeClr val="accent6">
                <a:lumMod val="50000"/>
              </a:schemeClr>
            </a:solidFill>
          </a:ln>
        </p:spPr>
        <p:style>
          <a:lnRef idx="0">
            <a:scrgbClr r="0" g="0" b="0"/>
          </a:lnRef>
          <a:fillRef idx="1001">
            <a:schemeClr val="lt2"/>
          </a:fillRef>
          <a:effectRef idx="0">
            <a:scrgbClr r="0" g="0" b="0"/>
          </a:effectRef>
          <a:fontRef idx="minor">
            <a:schemeClr val="lt1"/>
          </a:fontRef>
        </p:style>
        <p:txBody>
          <a:bodyPr rtlCol="0" anchor="ctr"/>
          <a:lstStyle/>
          <a:p>
            <a:pPr algn="ctr"/>
            <a:r>
              <a:rPr lang="de-DE" sz="1400" dirty="0" smtClean="0">
                <a:solidFill>
                  <a:schemeClr val="bg1"/>
                </a:solidFill>
              </a:rPr>
              <a:t>Toxine</a:t>
            </a:r>
            <a:endParaRPr lang="de-DE" sz="1400" dirty="0">
              <a:solidFill>
                <a:schemeClr val="bg1"/>
              </a:solidFill>
            </a:endParaRPr>
          </a:p>
        </p:txBody>
      </p:sp>
      <p:cxnSp>
        <p:nvCxnSpPr>
          <p:cNvPr id="44" name="Straight Arrow Connector 43"/>
          <p:cNvCxnSpPr>
            <a:stCxn id="31" idx="2"/>
            <a:endCxn id="36" idx="0"/>
          </p:cNvCxnSpPr>
          <p:nvPr/>
        </p:nvCxnSpPr>
        <p:spPr>
          <a:xfrm flipH="1">
            <a:off x="3648120" y="5791408"/>
            <a:ext cx="1279968" cy="272538"/>
          </a:xfrm>
          <a:prstGeom prst="straightConnector1">
            <a:avLst/>
          </a:prstGeom>
          <a:ln>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1" idx="0"/>
            <a:endCxn id="32" idx="2"/>
          </p:cNvCxnSpPr>
          <p:nvPr/>
        </p:nvCxnSpPr>
        <p:spPr>
          <a:xfrm flipV="1">
            <a:off x="4928088" y="4874953"/>
            <a:ext cx="0" cy="412455"/>
          </a:xfrm>
          <a:prstGeom prst="straightConnector1">
            <a:avLst/>
          </a:prstGeom>
          <a:ln>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31" idx="2"/>
            <a:endCxn id="33" idx="0"/>
          </p:cNvCxnSpPr>
          <p:nvPr/>
        </p:nvCxnSpPr>
        <p:spPr>
          <a:xfrm>
            <a:off x="4928088" y="5791408"/>
            <a:ext cx="1169988" cy="272538"/>
          </a:xfrm>
          <a:prstGeom prst="straightConnector1">
            <a:avLst/>
          </a:prstGeom>
          <a:ln>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1" idx="0"/>
            <a:endCxn id="34" idx="2"/>
          </p:cNvCxnSpPr>
          <p:nvPr/>
        </p:nvCxnSpPr>
        <p:spPr>
          <a:xfrm flipV="1">
            <a:off x="4928088" y="4874953"/>
            <a:ext cx="2365488" cy="412455"/>
          </a:xfrm>
          <a:prstGeom prst="straightConnector1">
            <a:avLst/>
          </a:prstGeom>
          <a:ln>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5" idx="3"/>
            <a:endCxn id="36" idx="1"/>
          </p:cNvCxnSpPr>
          <p:nvPr/>
        </p:nvCxnSpPr>
        <p:spPr>
          <a:xfrm>
            <a:off x="2200748" y="6315946"/>
            <a:ext cx="457372" cy="0"/>
          </a:xfrm>
          <a:prstGeom prst="straightConnector1">
            <a:avLst/>
          </a:prstGeom>
          <a:ln>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20" idx="2"/>
            <a:endCxn id="32" idx="0"/>
          </p:cNvCxnSpPr>
          <p:nvPr/>
        </p:nvCxnSpPr>
        <p:spPr>
          <a:xfrm>
            <a:off x="3676888" y="4054344"/>
            <a:ext cx="1251200" cy="316609"/>
          </a:xfrm>
          <a:prstGeom prst="straightConnector1">
            <a:avLst/>
          </a:prstGeom>
          <a:ln>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20" idx="2"/>
            <a:endCxn id="21" idx="0"/>
          </p:cNvCxnSpPr>
          <p:nvPr/>
        </p:nvCxnSpPr>
        <p:spPr>
          <a:xfrm flipH="1">
            <a:off x="2535144" y="4054344"/>
            <a:ext cx="1141744" cy="296345"/>
          </a:xfrm>
          <a:prstGeom prst="straightConnector1">
            <a:avLst/>
          </a:prstGeom>
          <a:ln>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5100844" y="1846204"/>
            <a:ext cx="1980000" cy="504000"/>
          </a:xfrm>
          <a:prstGeom prst="roundRect">
            <a:avLst/>
          </a:prstGeom>
          <a:solidFill>
            <a:schemeClr val="accent1">
              <a:lumMod val="90000"/>
            </a:schemeClr>
          </a:solidFill>
          <a:ln>
            <a:solidFill>
              <a:schemeClr val="accent6">
                <a:lumMod val="50000"/>
              </a:schemeClr>
            </a:solidFill>
          </a:ln>
        </p:spPr>
        <p:style>
          <a:lnRef idx="0">
            <a:scrgbClr r="0" g="0" b="0"/>
          </a:lnRef>
          <a:fillRef idx="1001">
            <a:schemeClr val="lt2"/>
          </a:fillRef>
          <a:effectRef idx="0">
            <a:scrgbClr r="0" g="0" b="0"/>
          </a:effectRef>
          <a:fontRef idx="minor">
            <a:schemeClr val="lt1"/>
          </a:fontRef>
        </p:style>
        <p:txBody>
          <a:bodyPr rtlCol="0" anchor="ctr"/>
          <a:lstStyle/>
          <a:p>
            <a:pPr algn="ctr"/>
            <a:r>
              <a:rPr lang="de-DE" sz="1400" dirty="0" smtClean="0">
                <a:solidFill>
                  <a:schemeClr val="accent4"/>
                </a:solidFill>
              </a:rPr>
              <a:t>PAK</a:t>
            </a:r>
            <a:endParaRPr lang="de-DE" sz="1400" dirty="0">
              <a:solidFill>
                <a:schemeClr val="accent4"/>
              </a:solidFill>
            </a:endParaRPr>
          </a:p>
        </p:txBody>
      </p:sp>
      <p:cxnSp>
        <p:nvCxnSpPr>
          <p:cNvPr id="65" name="Straight Arrow Connector 64"/>
          <p:cNvCxnSpPr>
            <a:stCxn id="29" idx="2"/>
            <a:endCxn id="61" idx="0"/>
          </p:cNvCxnSpPr>
          <p:nvPr/>
        </p:nvCxnSpPr>
        <p:spPr>
          <a:xfrm flipH="1">
            <a:off x="6090844" y="1583375"/>
            <a:ext cx="6536" cy="262829"/>
          </a:xfrm>
          <a:prstGeom prst="straightConnector1">
            <a:avLst/>
          </a:prstGeom>
          <a:ln>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9" idx="2"/>
            <a:endCxn id="20" idx="0"/>
          </p:cNvCxnSpPr>
          <p:nvPr/>
        </p:nvCxnSpPr>
        <p:spPr>
          <a:xfrm>
            <a:off x="3675372" y="3188047"/>
            <a:ext cx="1516" cy="362297"/>
          </a:xfrm>
          <a:prstGeom prst="straightConnector1">
            <a:avLst/>
          </a:prstGeom>
          <a:ln>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26" idx="0"/>
            <a:endCxn id="29" idx="1"/>
          </p:cNvCxnSpPr>
          <p:nvPr/>
        </p:nvCxnSpPr>
        <p:spPr>
          <a:xfrm flipV="1">
            <a:off x="3676888" y="1331375"/>
            <a:ext cx="1430492" cy="505712"/>
          </a:xfrm>
          <a:prstGeom prst="straightConnector1">
            <a:avLst/>
          </a:prstGeom>
          <a:ln>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26" idx="2"/>
            <a:endCxn id="19" idx="0"/>
          </p:cNvCxnSpPr>
          <p:nvPr/>
        </p:nvCxnSpPr>
        <p:spPr>
          <a:xfrm flipH="1">
            <a:off x="3675372" y="2341087"/>
            <a:ext cx="1516" cy="342960"/>
          </a:xfrm>
          <a:prstGeom prst="straightConnector1">
            <a:avLst/>
          </a:prstGeom>
          <a:ln>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26" idx="1"/>
            <a:endCxn id="27" idx="3"/>
          </p:cNvCxnSpPr>
          <p:nvPr/>
        </p:nvCxnSpPr>
        <p:spPr>
          <a:xfrm flipH="1">
            <a:off x="2212108" y="2089087"/>
            <a:ext cx="474780" cy="0"/>
          </a:xfrm>
          <a:prstGeom prst="straightConnector1">
            <a:avLst/>
          </a:prstGeom>
          <a:ln>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26" idx="2"/>
            <a:endCxn id="28" idx="0"/>
          </p:cNvCxnSpPr>
          <p:nvPr/>
        </p:nvCxnSpPr>
        <p:spPr>
          <a:xfrm flipH="1">
            <a:off x="1198140" y="2341087"/>
            <a:ext cx="2478748" cy="311116"/>
          </a:xfrm>
          <a:prstGeom prst="straightConnector1">
            <a:avLst/>
          </a:prstGeom>
          <a:ln>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26" idx="2"/>
            <a:endCxn id="30" idx="0"/>
          </p:cNvCxnSpPr>
          <p:nvPr/>
        </p:nvCxnSpPr>
        <p:spPr>
          <a:xfrm>
            <a:off x="3676888" y="2341087"/>
            <a:ext cx="2413956" cy="346700"/>
          </a:xfrm>
          <a:prstGeom prst="straightConnector1">
            <a:avLst/>
          </a:prstGeom>
          <a:ln>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232108" y="990476"/>
            <a:ext cx="1980000" cy="504000"/>
          </a:xfrm>
          <a:prstGeom prst="roundRect">
            <a:avLst/>
          </a:prstGeom>
          <a:solidFill>
            <a:schemeClr val="accent1">
              <a:lumMod val="50000"/>
            </a:schemeClr>
          </a:solidFill>
          <a:ln>
            <a:solidFill>
              <a:schemeClr val="accent6">
                <a:lumMod val="50000"/>
              </a:schemeClr>
            </a:solidFill>
          </a:ln>
        </p:spPr>
        <p:style>
          <a:lnRef idx="0">
            <a:scrgbClr r="0" g="0" b="0"/>
          </a:lnRef>
          <a:fillRef idx="1001">
            <a:schemeClr val="lt2"/>
          </a:fillRef>
          <a:effectRef idx="0">
            <a:scrgbClr r="0" g="0" b="0"/>
          </a:effectRef>
          <a:fontRef idx="minor">
            <a:schemeClr val="lt1"/>
          </a:fontRef>
        </p:style>
        <p:txBody>
          <a:bodyPr rtlCol="0" anchor="ctr"/>
          <a:lstStyle/>
          <a:p>
            <a:pPr algn="ctr"/>
            <a:r>
              <a:rPr lang="de-DE" sz="1400" dirty="0" smtClean="0">
                <a:solidFill>
                  <a:schemeClr val="bg1"/>
                </a:solidFill>
              </a:rPr>
              <a:t>Pestizide</a:t>
            </a:r>
            <a:endParaRPr lang="de-DE" sz="1400" dirty="0">
              <a:solidFill>
                <a:schemeClr val="bg1"/>
              </a:solidFill>
            </a:endParaRPr>
          </a:p>
        </p:txBody>
      </p:sp>
      <p:sp>
        <p:nvSpPr>
          <p:cNvPr id="96" name="Rounded Rectangle 95"/>
          <p:cNvSpPr/>
          <p:nvPr/>
        </p:nvSpPr>
        <p:spPr>
          <a:xfrm>
            <a:off x="6303576" y="5286226"/>
            <a:ext cx="1980000" cy="504000"/>
          </a:xfrm>
          <a:prstGeom prst="roundRect">
            <a:avLst/>
          </a:prstGeom>
          <a:solidFill>
            <a:schemeClr val="accent1">
              <a:lumMod val="50000"/>
            </a:schemeClr>
          </a:solidFill>
          <a:ln>
            <a:solidFill>
              <a:schemeClr val="accent6">
                <a:lumMod val="50000"/>
              </a:schemeClr>
            </a:solidFill>
          </a:ln>
        </p:spPr>
        <p:style>
          <a:lnRef idx="0">
            <a:scrgbClr r="0" g="0" b="0"/>
          </a:lnRef>
          <a:fillRef idx="1001">
            <a:schemeClr val="lt2"/>
          </a:fillRef>
          <a:effectRef idx="0">
            <a:scrgbClr r="0" g="0" b="0"/>
          </a:effectRef>
          <a:fontRef idx="minor">
            <a:schemeClr val="lt1"/>
          </a:fontRef>
        </p:style>
        <p:txBody>
          <a:bodyPr rtlCol="0" anchor="ctr"/>
          <a:lstStyle/>
          <a:p>
            <a:pPr algn="ctr"/>
            <a:r>
              <a:rPr lang="de-DE" sz="1400" dirty="0" smtClean="0">
                <a:solidFill>
                  <a:schemeClr val="bg1"/>
                </a:solidFill>
              </a:rPr>
              <a:t>…</a:t>
            </a:r>
            <a:endParaRPr lang="de-DE" sz="1400" dirty="0">
              <a:solidFill>
                <a:schemeClr val="bg1"/>
              </a:solidFill>
            </a:endParaRPr>
          </a:p>
        </p:txBody>
      </p:sp>
      <p:cxnSp>
        <p:nvCxnSpPr>
          <p:cNvPr id="98" name="Straight Arrow Connector 97"/>
          <p:cNvCxnSpPr>
            <a:stCxn id="31" idx="3"/>
            <a:endCxn id="96" idx="1"/>
          </p:cNvCxnSpPr>
          <p:nvPr/>
        </p:nvCxnSpPr>
        <p:spPr>
          <a:xfrm flipV="1">
            <a:off x="5918088" y="5538226"/>
            <a:ext cx="385488" cy="1182"/>
          </a:xfrm>
          <a:prstGeom prst="straightConnector1">
            <a:avLst/>
          </a:prstGeom>
          <a:ln>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26" idx="0"/>
            <a:endCxn id="95" idx="3"/>
          </p:cNvCxnSpPr>
          <p:nvPr/>
        </p:nvCxnSpPr>
        <p:spPr>
          <a:xfrm flipH="1" flipV="1">
            <a:off x="2212108" y="1242476"/>
            <a:ext cx="1464780" cy="594611"/>
          </a:xfrm>
          <a:prstGeom prst="straightConnector1">
            <a:avLst/>
          </a:prstGeom>
          <a:ln>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5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61" grpId="0" animBg="1"/>
      <p:bldP spid="95" grpId="0" animBg="1"/>
      <p:bldP spid="9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2000" dirty="0" smtClean="0"/>
              <a:t>Emerging </a:t>
            </a:r>
            <a:r>
              <a:rPr lang="de-DE" sz="2000" dirty="0" err="1" smtClean="0"/>
              <a:t>Pollutants</a:t>
            </a:r>
            <a:r>
              <a:rPr lang="de-DE" sz="2000" dirty="0" smtClean="0"/>
              <a:t> und neue Krankheitserreger</a:t>
            </a:r>
            <a:endParaRPr lang="de-DE"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74688094"/>
              </p:ext>
            </p:extLst>
          </p:nvPr>
        </p:nvGraphicFramePr>
        <p:xfrm>
          <a:off x="457200" y="1260475"/>
          <a:ext cx="8229600"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D9675EF-14CD-4ED8-B4FA-515528AC52E1}" type="slidenum">
              <a:rPr lang="fr-CH" smtClean="0"/>
              <a:pPr>
                <a:defRPr/>
              </a:pPr>
              <a:t>4</a:t>
            </a:fld>
            <a:endParaRPr lang="fr-CH" dirty="0"/>
          </a:p>
        </p:txBody>
      </p:sp>
      <p:sp>
        <p:nvSpPr>
          <p:cNvPr id="7" name="Flowchart: Preparation 6"/>
          <p:cNvSpPr/>
          <p:nvPr/>
        </p:nvSpPr>
        <p:spPr>
          <a:xfrm>
            <a:off x="792000" y="4689000"/>
            <a:ext cx="2340000" cy="1140663"/>
          </a:xfrm>
          <a:prstGeom prst="flowChartPreparation">
            <a:avLst/>
          </a:prstGeom>
          <a:solidFill>
            <a:schemeClr val="accent1">
              <a:lumMod val="90000"/>
            </a:schemeClr>
          </a:solidFill>
          <a:ln>
            <a:solidFill>
              <a:schemeClr val="accent6">
                <a:lumMod val="50000"/>
              </a:schemeClr>
            </a:solidFill>
          </a:ln>
        </p:spPr>
        <p:style>
          <a:lnRef idx="0">
            <a:scrgbClr r="0" g="0" b="0"/>
          </a:lnRef>
          <a:fillRef idx="1001">
            <a:schemeClr val="lt2"/>
          </a:fillRef>
          <a:effectRef idx="0">
            <a:scrgbClr r="0" g="0" b="0"/>
          </a:effectRef>
          <a:fontRef idx="minor">
            <a:schemeClr val="lt1"/>
          </a:fontRef>
        </p:style>
        <p:txBody>
          <a:bodyPr rtlCol="0" anchor="ctr"/>
          <a:lstStyle/>
          <a:p>
            <a:pPr algn="ctr"/>
            <a:r>
              <a:rPr lang="de-DE" dirty="0" smtClean="0">
                <a:solidFill>
                  <a:schemeClr val="accent4"/>
                </a:solidFill>
              </a:rPr>
              <a:t>Maßnahmen an der Quelle</a:t>
            </a:r>
            <a:endParaRPr lang="de-DE" dirty="0">
              <a:solidFill>
                <a:schemeClr val="accent4"/>
              </a:solidFill>
            </a:endParaRPr>
          </a:p>
        </p:txBody>
      </p:sp>
      <p:sp>
        <p:nvSpPr>
          <p:cNvPr id="8" name="Flowchart: Preparation 7"/>
          <p:cNvSpPr/>
          <p:nvPr/>
        </p:nvSpPr>
        <p:spPr>
          <a:xfrm>
            <a:off x="6192000" y="1629000"/>
            <a:ext cx="2340000" cy="1140663"/>
          </a:xfrm>
          <a:prstGeom prst="flowChartPreparation">
            <a:avLst/>
          </a:prstGeom>
          <a:solidFill>
            <a:schemeClr val="accent1">
              <a:lumMod val="90000"/>
            </a:schemeClr>
          </a:solidFill>
          <a:ln>
            <a:solidFill>
              <a:schemeClr val="accent6">
                <a:lumMod val="50000"/>
              </a:schemeClr>
            </a:solidFill>
          </a:ln>
        </p:spPr>
        <p:style>
          <a:lnRef idx="0">
            <a:scrgbClr r="0" g="0" b="0"/>
          </a:lnRef>
          <a:fillRef idx="1001">
            <a:schemeClr val="lt2"/>
          </a:fillRef>
          <a:effectRef idx="0">
            <a:scrgbClr r="0" g="0" b="0"/>
          </a:effectRef>
          <a:fontRef idx="minor">
            <a:schemeClr val="lt1"/>
          </a:fontRef>
        </p:style>
        <p:txBody>
          <a:bodyPr rtlCol="0" anchor="ctr"/>
          <a:lstStyle/>
          <a:p>
            <a:pPr algn="ctr"/>
            <a:r>
              <a:rPr lang="de-DE" dirty="0">
                <a:solidFill>
                  <a:schemeClr val="accent4"/>
                </a:solidFill>
              </a:rPr>
              <a:t>End-</a:t>
            </a:r>
            <a:r>
              <a:rPr lang="de-DE" dirty="0" err="1">
                <a:solidFill>
                  <a:schemeClr val="accent4"/>
                </a:solidFill>
              </a:rPr>
              <a:t>of</a:t>
            </a:r>
            <a:r>
              <a:rPr lang="de-DE" dirty="0">
                <a:solidFill>
                  <a:schemeClr val="accent4"/>
                </a:solidFill>
              </a:rPr>
              <a:t>-Pipe Maßnahmen</a:t>
            </a:r>
          </a:p>
        </p:txBody>
      </p:sp>
    </p:spTree>
    <p:extLst>
      <p:ext uri="{BB962C8B-B14F-4D97-AF65-F5344CB8AC3E}">
        <p14:creationId xmlns:p14="http://schemas.microsoft.com/office/powerpoint/2010/main" val="252389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Oberflächenwasser – Rahmenbedingungen</a:t>
            </a:r>
            <a:endParaRPr lang="de-DE" sz="2000" dirty="0"/>
          </a:p>
        </p:txBody>
      </p:sp>
      <p:sp>
        <p:nvSpPr>
          <p:cNvPr id="3" name="Content Placeholder 2"/>
          <p:cNvSpPr>
            <a:spLocks noGrp="1"/>
          </p:cNvSpPr>
          <p:nvPr>
            <p:ph idx="1"/>
          </p:nvPr>
        </p:nvSpPr>
        <p:spPr/>
        <p:txBody>
          <a:bodyPr/>
          <a:lstStyle/>
          <a:p>
            <a:r>
              <a:rPr lang="fr-FR" sz="2000" dirty="0" smtClean="0"/>
              <a:t>Règlement </a:t>
            </a:r>
            <a:r>
              <a:rPr lang="fr-FR" sz="2000" dirty="0"/>
              <a:t>grand-ducal du 15 janvier 2016 relatif à l'évaluation de l'état des masses d'eau de </a:t>
            </a:r>
            <a:r>
              <a:rPr lang="fr-FR" sz="2000" dirty="0" smtClean="0"/>
              <a:t>surface</a:t>
            </a:r>
            <a:r>
              <a:rPr lang="fr-FR" sz="2400" dirty="0" smtClean="0"/>
              <a:t>:</a:t>
            </a:r>
          </a:p>
          <a:p>
            <a:pPr lvl="1"/>
            <a:r>
              <a:rPr lang="fr-FR" sz="1800" dirty="0" err="1" smtClean="0"/>
              <a:t>Bewertung</a:t>
            </a:r>
            <a:r>
              <a:rPr lang="fr-FR" sz="1800" dirty="0" smtClean="0"/>
              <a:t> des </a:t>
            </a:r>
            <a:r>
              <a:rPr lang="fr-FR" sz="1800" dirty="0" err="1" smtClean="0"/>
              <a:t>ökologischen</a:t>
            </a:r>
            <a:r>
              <a:rPr lang="fr-FR" sz="1800" dirty="0" smtClean="0"/>
              <a:t> </a:t>
            </a:r>
            <a:r>
              <a:rPr lang="fr-FR" sz="1800" dirty="0" err="1" smtClean="0"/>
              <a:t>Zustandes</a:t>
            </a:r>
            <a:r>
              <a:rPr lang="fr-FR" sz="1800" dirty="0" smtClean="0"/>
              <a:t>: </a:t>
            </a:r>
            <a:endParaRPr lang="fr-FR" sz="1800" dirty="0"/>
          </a:p>
          <a:p>
            <a:pPr lvl="2"/>
            <a:r>
              <a:rPr lang="fr-FR" sz="1400" dirty="0" err="1" smtClean="0"/>
              <a:t>flussgebietsspezifische</a:t>
            </a:r>
            <a:r>
              <a:rPr lang="fr-FR" sz="1400" dirty="0" smtClean="0"/>
              <a:t> </a:t>
            </a:r>
            <a:r>
              <a:rPr lang="fr-FR" sz="1400" dirty="0" err="1" smtClean="0"/>
              <a:t>Schadstoffe</a:t>
            </a:r>
            <a:r>
              <a:rPr lang="fr-FR" sz="1400" dirty="0" smtClean="0"/>
              <a:t> (</a:t>
            </a:r>
            <a:r>
              <a:rPr lang="fr-FR" sz="1400" dirty="0" err="1" smtClean="0"/>
              <a:t>länderspezifisch</a:t>
            </a:r>
            <a:r>
              <a:rPr lang="fr-FR" sz="1400" dirty="0" smtClean="0"/>
              <a:t>): </a:t>
            </a:r>
          </a:p>
          <a:p>
            <a:pPr lvl="2"/>
            <a:r>
              <a:rPr lang="fr-FR" sz="1400" dirty="0" err="1" smtClean="0"/>
              <a:t>Metalle</a:t>
            </a:r>
            <a:r>
              <a:rPr lang="fr-FR" sz="1400" dirty="0" smtClean="0"/>
              <a:t>, </a:t>
            </a:r>
            <a:r>
              <a:rPr lang="fr-FR" sz="1400" dirty="0" err="1" smtClean="0"/>
              <a:t>Pestizide</a:t>
            </a:r>
            <a:r>
              <a:rPr lang="fr-FR" sz="1400" dirty="0"/>
              <a:t> </a:t>
            </a:r>
            <a:r>
              <a:rPr lang="fr-FR" sz="1400" dirty="0" err="1" smtClean="0"/>
              <a:t>und</a:t>
            </a:r>
            <a:r>
              <a:rPr lang="fr-FR" sz="1400" dirty="0" smtClean="0"/>
              <a:t> Carbamazepin (</a:t>
            </a:r>
            <a:r>
              <a:rPr lang="fr-FR" sz="1400" dirty="0" err="1" smtClean="0"/>
              <a:t>Antiepileptikum</a:t>
            </a:r>
            <a:r>
              <a:rPr lang="fr-FR" sz="1400" dirty="0"/>
              <a:t>)</a:t>
            </a:r>
            <a:endParaRPr lang="fr-FR" sz="1400" dirty="0" smtClean="0"/>
          </a:p>
          <a:p>
            <a:pPr lvl="1"/>
            <a:r>
              <a:rPr lang="fr-FR" sz="1800" dirty="0" err="1" smtClean="0"/>
              <a:t>Bewertung</a:t>
            </a:r>
            <a:r>
              <a:rPr lang="fr-FR" sz="1800" dirty="0" smtClean="0"/>
              <a:t> des </a:t>
            </a:r>
            <a:r>
              <a:rPr lang="fr-FR" sz="1800" dirty="0" err="1" smtClean="0"/>
              <a:t>chemischen</a:t>
            </a:r>
            <a:r>
              <a:rPr lang="fr-FR" sz="1800" dirty="0" smtClean="0"/>
              <a:t> </a:t>
            </a:r>
            <a:r>
              <a:rPr lang="fr-FR" sz="1800" dirty="0" err="1" smtClean="0"/>
              <a:t>Zustandes</a:t>
            </a:r>
            <a:r>
              <a:rPr lang="fr-FR" sz="1800" dirty="0" smtClean="0"/>
              <a:t>:</a:t>
            </a:r>
          </a:p>
          <a:p>
            <a:pPr lvl="2"/>
            <a:r>
              <a:rPr lang="de-DE" sz="1400" dirty="0" smtClean="0"/>
              <a:t>Prioritär und </a:t>
            </a:r>
            <a:r>
              <a:rPr lang="de-DE" sz="1400" dirty="0"/>
              <a:t>prioritär </a:t>
            </a:r>
            <a:r>
              <a:rPr lang="de-DE" sz="1400" dirty="0" smtClean="0"/>
              <a:t>gefährliche </a:t>
            </a:r>
            <a:r>
              <a:rPr lang="de-DE" sz="1400" dirty="0"/>
              <a:t>Stoffen der </a:t>
            </a:r>
            <a:r>
              <a:rPr lang="de-DE" sz="1400" dirty="0" smtClean="0"/>
              <a:t>Richtlinie </a:t>
            </a:r>
            <a:r>
              <a:rPr lang="de-DE" sz="1400" dirty="0"/>
              <a:t>2008/105/EG, welche durch die </a:t>
            </a:r>
            <a:r>
              <a:rPr lang="de-DE" sz="1400" dirty="0" smtClean="0"/>
              <a:t>Richtlinie </a:t>
            </a:r>
            <a:r>
              <a:rPr lang="de-DE" sz="1400" dirty="0"/>
              <a:t>2013/39/EU abgeändert </a:t>
            </a:r>
            <a:r>
              <a:rPr lang="de-DE" sz="1400" dirty="0" smtClean="0"/>
              <a:t>wurde (EU-weite Grenzwerte): </a:t>
            </a:r>
          </a:p>
          <a:p>
            <a:pPr lvl="2"/>
            <a:r>
              <a:rPr lang="de-DE" sz="1400" dirty="0" smtClean="0"/>
              <a:t>Pestizide, Industriechemikalien, PAK, Metalle</a:t>
            </a:r>
            <a:endParaRPr lang="fr-FR" sz="1400" dirty="0" smtClean="0"/>
          </a:p>
          <a:p>
            <a:r>
              <a:rPr lang="de-DE" sz="2000" dirty="0" smtClean="0"/>
              <a:t>Watch List:</a:t>
            </a:r>
          </a:p>
          <a:p>
            <a:pPr lvl="2"/>
            <a:r>
              <a:rPr lang="en-GB" sz="1400" dirty="0"/>
              <a:t>Commission Implementing Decision (EU) 2018/840 of 5 June 2018 establishing a watch list of substances for Union-wide monitoring in the field of water policy pursuant to Directive 2008/105/EC of the European Parliament and of the Council and repealing Commission Implementing Decision (EU) </a:t>
            </a:r>
            <a:r>
              <a:rPr lang="en-GB" sz="1400" dirty="0" smtClean="0"/>
              <a:t>2015/495:</a:t>
            </a:r>
          </a:p>
          <a:p>
            <a:pPr lvl="2"/>
            <a:r>
              <a:rPr lang="en-GB" sz="1400" dirty="0" smtClean="0"/>
              <a:t>Hormone, </a:t>
            </a:r>
            <a:r>
              <a:rPr lang="en-GB" sz="1400" dirty="0" err="1" smtClean="0"/>
              <a:t>Antibiotika</a:t>
            </a:r>
            <a:r>
              <a:rPr lang="en-GB" sz="1400" dirty="0" smtClean="0"/>
              <a:t>, </a:t>
            </a:r>
            <a:r>
              <a:rPr lang="en-GB" sz="1400" dirty="0" err="1" smtClean="0"/>
              <a:t>Pestizide</a:t>
            </a:r>
            <a:r>
              <a:rPr lang="en-GB" sz="1400" dirty="0" smtClean="0"/>
              <a:t> (≠ </a:t>
            </a:r>
            <a:r>
              <a:rPr lang="en-GB" sz="1400" dirty="0" err="1" smtClean="0"/>
              <a:t>Grenzwerte</a:t>
            </a:r>
            <a:r>
              <a:rPr lang="en-GB" sz="1400" dirty="0" smtClean="0"/>
              <a:t>)</a:t>
            </a:r>
          </a:p>
          <a:p>
            <a:r>
              <a:rPr lang="en-GB" sz="2000" dirty="0" err="1" smtClean="0"/>
              <a:t>Weitere</a:t>
            </a:r>
            <a:r>
              <a:rPr lang="en-GB" sz="2000" dirty="0" smtClean="0"/>
              <a:t> </a:t>
            </a:r>
            <a:r>
              <a:rPr lang="en-GB" sz="2000" dirty="0" err="1" smtClean="0"/>
              <a:t>Substanzen</a:t>
            </a:r>
            <a:r>
              <a:rPr lang="en-GB" sz="2000" dirty="0" smtClean="0"/>
              <a:t> (</a:t>
            </a:r>
            <a:r>
              <a:rPr lang="en-GB" sz="2000" dirty="0" err="1" smtClean="0"/>
              <a:t>Pestizide</a:t>
            </a:r>
            <a:r>
              <a:rPr lang="en-GB" sz="2000" dirty="0" smtClean="0"/>
              <a:t>, </a:t>
            </a:r>
            <a:r>
              <a:rPr lang="en-GB" sz="2000" dirty="0" err="1" smtClean="0"/>
              <a:t>Medikamente</a:t>
            </a:r>
            <a:r>
              <a:rPr lang="en-GB" sz="2000" dirty="0" smtClean="0"/>
              <a:t>, </a:t>
            </a:r>
            <a:r>
              <a:rPr lang="en-GB" sz="2000" dirty="0" err="1" smtClean="0"/>
              <a:t>Absprache</a:t>
            </a:r>
            <a:r>
              <a:rPr lang="en-GB" sz="2000" dirty="0" smtClean="0"/>
              <a:t> IKSMS und IKSR)</a:t>
            </a:r>
            <a:endParaRPr lang="de-DE" sz="2000" dirty="0" smtClean="0"/>
          </a:p>
          <a:p>
            <a:r>
              <a:rPr lang="de-DE" sz="2000" dirty="0" smtClean="0"/>
              <a:t>Monitoring (AGE, IWW, …)</a:t>
            </a:r>
            <a:endParaRPr lang="de-DE" sz="2000" dirty="0"/>
          </a:p>
        </p:txBody>
      </p:sp>
      <p:sp>
        <p:nvSpPr>
          <p:cNvPr id="4" name="Slide Number Placeholder 3"/>
          <p:cNvSpPr>
            <a:spLocks noGrp="1"/>
          </p:cNvSpPr>
          <p:nvPr>
            <p:ph type="sldNum" sz="quarter" idx="12"/>
          </p:nvPr>
        </p:nvSpPr>
        <p:spPr/>
        <p:txBody>
          <a:bodyPr/>
          <a:lstStyle/>
          <a:p>
            <a:pPr>
              <a:defRPr/>
            </a:pPr>
            <a:fld id="{8D9675EF-14CD-4ED8-B4FA-515528AC52E1}" type="slidenum">
              <a:rPr lang="fr-CH" smtClean="0"/>
              <a:pPr>
                <a:defRPr/>
              </a:pPr>
              <a:t>5</a:t>
            </a:fld>
            <a:endParaRPr lang="fr-CH" dirty="0"/>
          </a:p>
        </p:txBody>
      </p:sp>
    </p:spTree>
    <p:extLst>
      <p:ext uri="{BB962C8B-B14F-4D97-AF65-F5344CB8AC3E}">
        <p14:creationId xmlns:p14="http://schemas.microsoft.com/office/powerpoint/2010/main" val="2109843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Oberflächenwasser – Sachstand: Watch List – Antibiotika</a:t>
            </a:r>
            <a:endParaRPr lang="de-DE" sz="2000" dirty="0"/>
          </a:p>
        </p:txBody>
      </p:sp>
      <p:sp>
        <p:nvSpPr>
          <p:cNvPr id="4" name="Slide Number Placeholder 3"/>
          <p:cNvSpPr>
            <a:spLocks noGrp="1"/>
          </p:cNvSpPr>
          <p:nvPr>
            <p:ph type="sldNum" sz="quarter" idx="12"/>
          </p:nvPr>
        </p:nvSpPr>
        <p:spPr/>
        <p:txBody>
          <a:bodyPr/>
          <a:lstStyle/>
          <a:p>
            <a:pPr>
              <a:defRPr/>
            </a:pPr>
            <a:fld id="{8D9675EF-14CD-4ED8-B4FA-515528AC52E1}" type="slidenum">
              <a:rPr lang="fr-CH" smtClean="0"/>
              <a:pPr>
                <a:defRPr/>
              </a:pPr>
              <a:t>6</a:t>
            </a:fld>
            <a:endParaRPr lang="fr-CH"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5032708"/>
              </p:ext>
            </p:extLst>
          </p:nvPr>
        </p:nvGraphicFramePr>
        <p:xfrm>
          <a:off x="457200" y="1260475"/>
          <a:ext cx="8229600" cy="49291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54298130"/>
              </p:ext>
            </p:extLst>
          </p:nvPr>
        </p:nvGraphicFramePr>
        <p:xfrm>
          <a:off x="863785" y="6216270"/>
          <a:ext cx="7416430" cy="286569"/>
        </p:xfrm>
        <a:graphic>
          <a:graphicData uri="http://schemas.openxmlformats.org/drawingml/2006/table">
            <a:tbl>
              <a:tblPr firstRow="1" bandRow="1">
                <a:tableStyleId>{5C22544A-7EE6-4342-B048-85BDC9FD1C3A}</a:tableStyleId>
              </a:tblPr>
              <a:tblGrid>
                <a:gridCol w="1483286">
                  <a:extLst>
                    <a:ext uri="{9D8B030D-6E8A-4147-A177-3AD203B41FA5}">
                      <a16:colId xmlns:a16="http://schemas.microsoft.com/office/drawing/2014/main" val="2944077617"/>
                    </a:ext>
                  </a:extLst>
                </a:gridCol>
                <a:gridCol w="1483286">
                  <a:extLst>
                    <a:ext uri="{9D8B030D-6E8A-4147-A177-3AD203B41FA5}">
                      <a16:colId xmlns:a16="http://schemas.microsoft.com/office/drawing/2014/main" val="1367628131"/>
                    </a:ext>
                  </a:extLst>
                </a:gridCol>
                <a:gridCol w="1483286">
                  <a:extLst>
                    <a:ext uri="{9D8B030D-6E8A-4147-A177-3AD203B41FA5}">
                      <a16:colId xmlns:a16="http://schemas.microsoft.com/office/drawing/2014/main" val="1953360963"/>
                    </a:ext>
                  </a:extLst>
                </a:gridCol>
                <a:gridCol w="1483286">
                  <a:extLst>
                    <a:ext uri="{9D8B030D-6E8A-4147-A177-3AD203B41FA5}">
                      <a16:colId xmlns:a16="http://schemas.microsoft.com/office/drawing/2014/main" val="316384588"/>
                    </a:ext>
                  </a:extLst>
                </a:gridCol>
                <a:gridCol w="1483286">
                  <a:extLst>
                    <a:ext uri="{9D8B030D-6E8A-4147-A177-3AD203B41FA5}">
                      <a16:colId xmlns:a16="http://schemas.microsoft.com/office/drawing/2014/main" val="1121461520"/>
                    </a:ext>
                  </a:extLst>
                </a:gridCol>
              </a:tblGrid>
              <a:tr h="286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bg1">
                              <a:lumMod val="50000"/>
                            </a:schemeClr>
                          </a:solidFill>
                          <a:effectLst/>
                        </a:rPr>
                        <a:t>Amoxicillin (AMX)</a:t>
                      </a:r>
                      <a:endParaRPr lang="de-DE" sz="1200" b="0" dirty="0">
                        <a:solidFill>
                          <a:schemeClr val="bg1">
                            <a:lumMod val="50000"/>
                          </a:schemeClr>
                        </a:solidFill>
                      </a:endParaRP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bg1">
                              <a:lumMod val="50000"/>
                            </a:schemeClr>
                          </a:solidFill>
                          <a:effectLst/>
                        </a:rPr>
                        <a:t>Azithromycin (AZI)</a:t>
                      </a:r>
                      <a:endParaRPr lang="de-DE" sz="1200" b="0" dirty="0">
                        <a:solidFill>
                          <a:schemeClr val="bg1">
                            <a:lumMod val="5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bg1">
                              <a:lumMod val="50000"/>
                            </a:schemeClr>
                          </a:solidFill>
                          <a:effectLst/>
                        </a:rPr>
                        <a:t>Ciprofloxacin (CIP)</a:t>
                      </a:r>
                      <a:endParaRPr lang="de-DE" sz="1200" b="0" dirty="0">
                        <a:solidFill>
                          <a:schemeClr val="bg1">
                            <a:lumMod val="5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bg1">
                              <a:lumMod val="50000"/>
                            </a:schemeClr>
                          </a:solidFill>
                          <a:effectLst/>
                        </a:rPr>
                        <a:t>Clarithromycin (CLA)</a:t>
                      </a:r>
                      <a:endParaRPr lang="de-DE" sz="1200" b="0" dirty="0">
                        <a:solidFill>
                          <a:schemeClr val="bg1">
                            <a:lumMod val="5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bg1">
                              <a:lumMod val="50000"/>
                            </a:schemeClr>
                          </a:solidFill>
                          <a:effectLst/>
                        </a:rPr>
                        <a:t>Erythromycin (ERY)</a:t>
                      </a:r>
                      <a:endParaRPr lang="de-DE" sz="1200" b="0" dirty="0">
                        <a:solidFill>
                          <a:schemeClr val="bg1">
                            <a:lumMod val="50000"/>
                          </a:schemeClr>
                        </a:solidFill>
                      </a:endParaRPr>
                    </a:p>
                  </a:txBody>
                  <a:tcPr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8435346"/>
                  </a:ext>
                </a:extLst>
              </a:tr>
            </a:tbl>
          </a:graphicData>
        </a:graphic>
      </p:graphicFrame>
    </p:spTree>
    <p:extLst>
      <p:ext uri="{BB962C8B-B14F-4D97-AF65-F5344CB8AC3E}">
        <p14:creationId xmlns:p14="http://schemas.microsoft.com/office/powerpoint/2010/main" val="4157818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Oberflächenwasser – Sachstand: organische Spurenstoffe</a:t>
            </a:r>
            <a:endParaRPr lang="de-DE" sz="2000" dirty="0"/>
          </a:p>
        </p:txBody>
      </p:sp>
      <p:pic>
        <p:nvPicPr>
          <p:cNvPr id="5" name="Content Placeholder 4"/>
          <p:cNvPicPr>
            <a:picLocks noGrp="1" noChangeAspect="1"/>
          </p:cNvPicPr>
          <p:nvPr>
            <p:ph idx="1"/>
          </p:nvPr>
        </p:nvPicPr>
        <p:blipFill>
          <a:blip r:embed="rId3"/>
          <a:stretch>
            <a:fillRect/>
          </a:stretch>
        </p:blipFill>
        <p:spPr>
          <a:xfrm>
            <a:off x="1971853" y="964406"/>
            <a:ext cx="5200293" cy="4929188"/>
          </a:xfrm>
          <a:prstGeom prst="rect">
            <a:avLst/>
          </a:prstGeom>
        </p:spPr>
      </p:pic>
      <p:sp>
        <p:nvSpPr>
          <p:cNvPr id="4" name="Slide Number Placeholder 3"/>
          <p:cNvSpPr>
            <a:spLocks noGrp="1"/>
          </p:cNvSpPr>
          <p:nvPr>
            <p:ph type="sldNum" sz="quarter" idx="12"/>
          </p:nvPr>
        </p:nvSpPr>
        <p:spPr/>
        <p:txBody>
          <a:bodyPr/>
          <a:lstStyle/>
          <a:p>
            <a:pPr>
              <a:defRPr/>
            </a:pPr>
            <a:fld id="{8D9675EF-14CD-4ED8-B4FA-515528AC52E1}" type="slidenum">
              <a:rPr lang="fr-CH" smtClean="0"/>
              <a:pPr>
                <a:defRPr/>
              </a:pPr>
              <a:t>7</a:t>
            </a:fld>
            <a:endParaRPr lang="fr-CH" dirty="0"/>
          </a:p>
        </p:txBody>
      </p:sp>
      <p:sp>
        <p:nvSpPr>
          <p:cNvPr id="6" name="TextBox 5"/>
          <p:cNvSpPr txBox="1"/>
          <p:nvPr/>
        </p:nvSpPr>
        <p:spPr>
          <a:xfrm>
            <a:off x="969937" y="6074211"/>
            <a:ext cx="6984776" cy="738664"/>
          </a:xfrm>
          <a:prstGeom prst="rect">
            <a:avLst/>
          </a:prstGeom>
          <a:solidFill>
            <a:schemeClr val="bg1"/>
          </a:solidFill>
        </p:spPr>
        <p:txBody>
          <a:bodyPr wrap="square" rtlCol="0">
            <a:spAutoFit/>
          </a:bodyPr>
          <a:lstStyle/>
          <a:p>
            <a:r>
              <a:rPr lang="de-DE" sz="1400" dirty="0" err="1" smtClean="0">
                <a:solidFill>
                  <a:schemeClr val="tx2"/>
                </a:solidFill>
              </a:rPr>
              <a:t>Gallé</a:t>
            </a:r>
            <a:r>
              <a:rPr lang="de-DE" sz="1400" dirty="0" smtClean="0">
                <a:solidFill>
                  <a:schemeClr val="tx2"/>
                </a:solidFill>
              </a:rPr>
              <a:t> et al. (2019): </a:t>
            </a:r>
            <a:r>
              <a:rPr lang="en-US" sz="1400" dirty="0">
                <a:solidFill>
                  <a:schemeClr val="tx2"/>
                </a:solidFill>
              </a:rPr>
              <a:t>An </a:t>
            </a:r>
            <a:r>
              <a:rPr lang="en-US" sz="1400" dirty="0" err="1">
                <a:solidFill>
                  <a:schemeClr val="tx2"/>
                </a:solidFill>
              </a:rPr>
              <a:t>immission</a:t>
            </a:r>
            <a:r>
              <a:rPr lang="en-US" sz="1400" dirty="0">
                <a:solidFill>
                  <a:schemeClr val="tx2"/>
                </a:solidFill>
              </a:rPr>
              <a:t> perspective of emerging </a:t>
            </a:r>
            <a:r>
              <a:rPr lang="en-US" sz="1400" dirty="0" err="1">
                <a:solidFill>
                  <a:schemeClr val="tx2"/>
                </a:solidFill>
              </a:rPr>
              <a:t>micropollutant</a:t>
            </a:r>
            <a:r>
              <a:rPr lang="en-US" sz="1400" dirty="0">
                <a:solidFill>
                  <a:schemeClr val="tx2"/>
                </a:solidFill>
              </a:rPr>
              <a:t> pressure in Luxembourgish surface waters: A simple evaluation scheme for wastewater impact </a:t>
            </a:r>
            <a:r>
              <a:rPr lang="en-US" sz="1400" dirty="0" smtClean="0">
                <a:solidFill>
                  <a:schemeClr val="tx2"/>
                </a:solidFill>
              </a:rPr>
              <a:t>assessment </a:t>
            </a:r>
            <a:r>
              <a:rPr lang="lb-LU" sz="1400" u="sng" dirty="0">
                <a:hlinkClick r:id="rId4" tooltip="Persistent link using digital object identifier"/>
              </a:rPr>
              <a:t>https://doi.org/10.1016/j.envpol.2019.07.080</a:t>
            </a:r>
            <a:endParaRPr lang="de-DE" sz="1400" dirty="0">
              <a:solidFill>
                <a:schemeClr val="tx2"/>
              </a:solidFill>
            </a:endParaRPr>
          </a:p>
        </p:txBody>
      </p:sp>
    </p:spTree>
    <p:extLst>
      <p:ext uri="{BB962C8B-B14F-4D97-AF65-F5344CB8AC3E}">
        <p14:creationId xmlns:p14="http://schemas.microsoft.com/office/powerpoint/2010/main" val="1237984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z="2000" dirty="0" smtClean="0"/>
              <a:t>Oberflächenwasser – Rahmenbedingungen und Sachstand: Badegewässer</a:t>
            </a:r>
            <a:endParaRPr lang="de-DE" sz="2000" dirty="0"/>
          </a:p>
        </p:txBody>
      </p:sp>
      <p:sp>
        <p:nvSpPr>
          <p:cNvPr id="3" name="Content Placeholder 2"/>
          <p:cNvSpPr>
            <a:spLocks noGrp="1"/>
          </p:cNvSpPr>
          <p:nvPr>
            <p:ph idx="1"/>
          </p:nvPr>
        </p:nvSpPr>
        <p:spPr/>
        <p:txBody>
          <a:bodyPr/>
          <a:lstStyle/>
          <a:p>
            <a:r>
              <a:rPr lang="fr-FR" sz="2000" dirty="0"/>
              <a:t>Règlement grand-ducal du 19 mai 2009 déterminant les mesures de protection spéciale et les programmes de surveillance de l'état des eaux de </a:t>
            </a:r>
            <a:r>
              <a:rPr lang="fr-FR" sz="2000" dirty="0" smtClean="0"/>
              <a:t>baignade</a:t>
            </a:r>
            <a:r>
              <a:rPr lang="fr-FR" sz="2400" dirty="0" smtClean="0"/>
              <a:t>:</a:t>
            </a:r>
          </a:p>
          <a:p>
            <a:pPr lvl="1"/>
            <a:r>
              <a:rPr lang="fr-FR" sz="1800" dirty="0" smtClean="0"/>
              <a:t>E. coli, intestinale </a:t>
            </a:r>
            <a:r>
              <a:rPr lang="fr-FR" sz="1800" dirty="0" err="1" smtClean="0"/>
              <a:t>Enterokokken</a:t>
            </a:r>
            <a:endParaRPr lang="fr-FR" sz="1800" dirty="0"/>
          </a:p>
          <a:p>
            <a:pPr lvl="1"/>
            <a:r>
              <a:rPr lang="fr-FR" sz="1800" dirty="0" err="1" smtClean="0"/>
              <a:t>Überwachung</a:t>
            </a:r>
            <a:r>
              <a:rPr lang="fr-FR" sz="1800" dirty="0" smtClean="0"/>
              <a:t> </a:t>
            </a:r>
            <a:r>
              <a:rPr lang="fr-FR" sz="1800" dirty="0" err="1" smtClean="0"/>
              <a:t>beim</a:t>
            </a:r>
            <a:r>
              <a:rPr lang="fr-FR" sz="1800" dirty="0" smtClean="0"/>
              <a:t> </a:t>
            </a:r>
            <a:r>
              <a:rPr lang="fr-FR" sz="1800" dirty="0" err="1" smtClean="0"/>
              <a:t>Risiko</a:t>
            </a:r>
            <a:r>
              <a:rPr lang="fr-FR" sz="1800" dirty="0" smtClean="0"/>
              <a:t> der </a:t>
            </a:r>
            <a:r>
              <a:rPr lang="fr-FR" sz="1800" dirty="0" err="1" smtClean="0"/>
              <a:t>Vermehrung</a:t>
            </a:r>
            <a:r>
              <a:rPr lang="fr-FR" sz="1800" dirty="0" smtClean="0"/>
              <a:t> </a:t>
            </a:r>
            <a:r>
              <a:rPr lang="fr-FR" sz="1800" dirty="0" err="1" smtClean="0"/>
              <a:t>von</a:t>
            </a:r>
            <a:r>
              <a:rPr lang="fr-FR" sz="1800" dirty="0" smtClean="0"/>
              <a:t> </a:t>
            </a:r>
            <a:r>
              <a:rPr lang="fr-FR" sz="1800" dirty="0" err="1" smtClean="0"/>
              <a:t>Cyanobakterien</a:t>
            </a:r>
            <a:r>
              <a:rPr lang="fr-FR" sz="1800" dirty="0" smtClean="0"/>
              <a:t> (</a:t>
            </a:r>
            <a:r>
              <a:rPr lang="fr-FR" sz="1800" dirty="0" err="1" smtClean="0"/>
              <a:t>Blaualgen</a:t>
            </a:r>
            <a:r>
              <a:rPr lang="fr-FR" sz="1800" dirty="0" smtClean="0"/>
              <a:t>)</a:t>
            </a:r>
          </a:p>
          <a:p>
            <a:pPr lvl="1"/>
            <a:endParaRPr lang="fr-FR" sz="2000" dirty="0" smtClean="0"/>
          </a:p>
          <a:p>
            <a:pPr lvl="1"/>
            <a:endParaRPr lang="fr-FR" sz="2000" dirty="0"/>
          </a:p>
        </p:txBody>
      </p:sp>
      <p:sp>
        <p:nvSpPr>
          <p:cNvPr id="4" name="Slide Number Placeholder 3"/>
          <p:cNvSpPr>
            <a:spLocks noGrp="1"/>
          </p:cNvSpPr>
          <p:nvPr>
            <p:ph type="sldNum" sz="quarter" idx="12"/>
          </p:nvPr>
        </p:nvSpPr>
        <p:spPr/>
        <p:txBody>
          <a:bodyPr/>
          <a:lstStyle/>
          <a:p>
            <a:pPr>
              <a:defRPr/>
            </a:pPr>
            <a:fld id="{8D9675EF-14CD-4ED8-B4FA-515528AC52E1}" type="slidenum">
              <a:rPr lang="fr-CH" smtClean="0"/>
              <a:pPr>
                <a:defRPr/>
              </a:pPr>
              <a:t>8</a:t>
            </a:fld>
            <a:endParaRPr lang="fr-CH" dirty="0"/>
          </a:p>
        </p:txBody>
      </p:sp>
      <p:pic>
        <p:nvPicPr>
          <p:cNvPr id="5" name="Picture 4"/>
          <p:cNvPicPr>
            <a:picLocks noChangeAspect="1"/>
          </p:cNvPicPr>
          <p:nvPr/>
        </p:nvPicPr>
        <p:blipFill rotWithShape="1">
          <a:blip r:embed="rId3"/>
          <a:srcRect t="1" b="33000"/>
          <a:stretch/>
        </p:blipFill>
        <p:spPr>
          <a:xfrm>
            <a:off x="899592" y="3027508"/>
            <a:ext cx="5838825" cy="3312048"/>
          </a:xfrm>
          <a:prstGeom prst="rect">
            <a:avLst/>
          </a:prstGeom>
        </p:spPr>
      </p:pic>
      <p:sp>
        <p:nvSpPr>
          <p:cNvPr id="6" name="TextBox 5"/>
          <p:cNvSpPr txBox="1"/>
          <p:nvPr/>
        </p:nvSpPr>
        <p:spPr>
          <a:xfrm>
            <a:off x="899592" y="6489700"/>
            <a:ext cx="6984776" cy="307777"/>
          </a:xfrm>
          <a:prstGeom prst="rect">
            <a:avLst/>
          </a:prstGeom>
          <a:noFill/>
        </p:spPr>
        <p:txBody>
          <a:bodyPr wrap="square" rtlCol="0">
            <a:spAutoFit/>
          </a:bodyPr>
          <a:lstStyle/>
          <a:p>
            <a:r>
              <a:rPr lang="de-DE" sz="1400" dirty="0">
                <a:solidFill>
                  <a:schemeClr val="tx2"/>
                </a:solidFill>
                <a:hlinkClick r:id="rId4"/>
              </a:rPr>
              <a:t>https://</a:t>
            </a:r>
            <a:r>
              <a:rPr lang="de-DE" sz="1400" dirty="0" smtClean="0">
                <a:solidFill>
                  <a:schemeClr val="tx2"/>
                </a:solidFill>
                <a:hlinkClick r:id="rId4"/>
              </a:rPr>
              <a:t>eau.public.lu/cours_eau/eau_baignade/index.html</a:t>
            </a:r>
            <a:r>
              <a:rPr lang="de-DE" sz="1400" dirty="0" smtClean="0">
                <a:solidFill>
                  <a:schemeClr val="tx2"/>
                </a:solidFill>
              </a:rPr>
              <a:t> (11/09/2019)</a:t>
            </a:r>
            <a:endParaRPr lang="de-DE" sz="1400" dirty="0">
              <a:solidFill>
                <a:schemeClr val="tx2"/>
              </a:solidFill>
            </a:endParaRPr>
          </a:p>
        </p:txBody>
      </p:sp>
      <p:pic>
        <p:nvPicPr>
          <p:cNvPr id="7" name="Picture 6"/>
          <p:cNvPicPr>
            <a:picLocks noChangeAspect="1"/>
          </p:cNvPicPr>
          <p:nvPr/>
        </p:nvPicPr>
        <p:blipFill>
          <a:blip r:embed="rId5"/>
          <a:stretch>
            <a:fillRect/>
          </a:stretch>
        </p:blipFill>
        <p:spPr>
          <a:xfrm>
            <a:off x="899592" y="3043906"/>
            <a:ext cx="5781675" cy="3295650"/>
          </a:xfrm>
          <a:prstGeom prst="rect">
            <a:avLst/>
          </a:prstGeom>
        </p:spPr>
      </p:pic>
      <p:sp>
        <p:nvSpPr>
          <p:cNvPr id="8" name="TextBox 7"/>
          <p:cNvSpPr txBox="1"/>
          <p:nvPr/>
        </p:nvSpPr>
        <p:spPr>
          <a:xfrm>
            <a:off x="899592" y="6489700"/>
            <a:ext cx="6984776" cy="307777"/>
          </a:xfrm>
          <a:prstGeom prst="rect">
            <a:avLst/>
          </a:prstGeom>
          <a:solidFill>
            <a:schemeClr val="bg1"/>
          </a:solidFill>
        </p:spPr>
        <p:txBody>
          <a:bodyPr wrap="square" rtlCol="0">
            <a:spAutoFit/>
          </a:bodyPr>
          <a:lstStyle/>
          <a:p>
            <a:r>
              <a:rPr lang="de-DE" sz="1400" dirty="0">
                <a:solidFill>
                  <a:schemeClr val="tx2"/>
                </a:solidFill>
                <a:hlinkClick r:id="rId4"/>
              </a:rPr>
              <a:t>https://</a:t>
            </a:r>
            <a:r>
              <a:rPr lang="de-DE" sz="1400" dirty="0" smtClean="0">
                <a:solidFill>
                  <a:schemeClr val="tx2"/>
                </a:solidFill>
                <a:hlinkClick r:id="rId4"/>
              </a:rPr>
              <a:t>eau.public.lu/cours_eau/eau_baignade/index.html</a:t>
            </a:r>
            <a:r>
              <a:rPr lang="de-DE" sz="1400" dirty="0" smtClean="0">
                <a:solidFill>
                  <a:schemeClr val="tx2"/>
                </a:solidFill>
              </a:rPr>
              <a:t> (30/09/2019)</a:t>
            </a:r>
            <a:endParaRPr lang="de-DE" sz="1400" dirty="0">
              <a:solidFill>
                <a:schemeClr val="tx2"/>
              </a:solidFill>
            </a:endParaRPr>
          </a:p>
        </p:txBody>
      </p:sp>
    </p:spTree>
    <p:extLst>
      <p:ext uri="{BB962C8B-B14F-4D97-AF65-F5344CB8AC3E}">
        <p14:creationId xmlns:p14="http://schemas.microsoft.com/office/powerpoint/2010/main" val="355259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Oberflächenwasser – Maßnahmen</a:t>
            </a:r>
            <a:endParaRPr lang="de-DE" sz="2000" dirty="0"/>
          </a:p>
        </p:txBody>
      </p:sp>
      <p:sp>
        <p:nvSpPr>
          <p:cNvPr id="3" name="Content Placeholder 2"/>
          <p:cNvSpPr>
            <a:spLocks noGrp="1"/>
          </p:cNvSpPr>
          <p:nvPr>
            <p:ph idx="1"/>
          </p:nvPr>
        </p:nvSpPr>
        <p:spPr/>
        <p:txBody>
          <a:bodyPr/>
          <a:lstStyle/>
          <a:p>
            <a:r>
              <a:rPr lang="de-DE" sz="2400" dirty="0" smtClean="0"/>
              <a:t>Auswertung und Bewertung der Monitoringdaten:</a:t>
            </a:r>
          </a:p>
          <a:p>
            <a:pPr lvl="1"/>
            <a:r>
              <a:rPr lang="de-DE" sz="2000" dirty="0" smtClean="0"/>
              <a:t>Bestandsaufnahme im Rahmen der WRRL</a:t>
            </a:r>
          </a:p>
          <a:p>
            <a:pPr lvl="1"/>
            <a:r>
              <a:rPr lang="de-DE" sz="2000" dirty="0" smtClean="0"/>
              <a:t>ggf. Anpassung der Überwachungsprogramme</a:t>
            </a:r>
          </a:p>
          <a:p>
            <a:r>
              <a:rPr lang="de-DE" sz="2400" dirty="0" smtClean="0"/>
              <a:t>Zusehends niedrigere Bestimmungsgrenzen</a:t>
            </a:r>
          </a:p>
          <a:p>
            <a:r>
              <a:rPr lang="de-DE" sz="2400" dirty="0" smtClean="0"/>
              <a:t>Festsetzung von etwaigen Grenzwerten</a:t>
            </a:r>
          </a:p>
          <a:p>
            <a:r>
              <a:rPr lang="de-DE" sz="2400" dirty="0" smtClean="0"/>
              <a:t>Bewertung der Toxizität von Einzelsubstanzen und Mischtoxizität</a:t>
            </a:r>
          </a:p>
          <a:p>
            <a:r>
              <a:rPr lang="de-DE" sz="2400" dirty="0" smtClean="0"/>
              <a:t>Vermeidung der Einträge in das Oberflächenwasser (org. Spurenstoffe, Krankheitserreger aber auch Nährstoffe)</a:t>
            </a:r>
          </a:p>
          <a:p>
            <a:r>
              <a:rPr lang="de-DE" sz="2400" dirty="0" smtClean="0"/>
              <a:t>Betrachtung der anderen Komponenten des Wasserkreislaufes notwendig</a:t>
            </a:r>
          </a:p>
        </p:txBody>
      </p:sp>
      <p:sp>
        <p:nvSpPr>
          <p:cNvPr id="4" name="Slide Number Placeholder 3"/>
          <p:cNvSpPr>
            <a:spLocks noGrp="1"/>
          </p:cNvSpPr>
          <p:nvPr>
            <p:ph type="sldNum" sz="quarter" idx="12"/>
          </p:nvPr>
        </p:nvSpPr>
        <p:spPr/>
        <p:txBody>
          <a:bodyPr/>
          <a:lstStyle/>
          <a:p>
            <a:pPr>
              <a:defRPr/>
            </a:pPr>
            <a:fld id="{8D9675EF-14CD-4ED8-B4FA-515528AC52E1}" type="slidenum">
              <a:rPr lang="fr-CH" smtClean="0"/>
              <a:pPr>
                <a:defRPr/>
              </a:pPr>
              <a:t>9</a:t>
            </a:fld>
            <a:endParaRPr lang="fr-CH" dirty="0"/>
          </a:p>
        </p:txBody>
      </p:sp>
    </p:spTree>
    <p:extLst>
      <p:ext uri="{BB962C8B-B14F-4D97-AF65-F5344CB8AC3E}">
        <p14:creationId xmlns:p14="http://schemas.microsoft.com/office/powerpoint/2010/main" val="1254284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Gouvernement luxembourgeois">
      <a:dk1>
        <a:srgbClr val="FF0000"/>
      </a:dk1>
      <a:lt1>
        <a:srgbClr val="FFFFFF"/>
      </a:lt1>
      <a:dk2>
        <a:srgbClr val="80808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ouvernement luxembourgeoi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2422</TotalTime>
  <Words>1266</Words>
  <Application>Microsoft Office PowerPoint</Application>
  <PresentationFormat>On-screen Show (4:3)</PresentationFormat>
  <Paragraphs>219</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Narrow</vt:lpstr>
      <vt:lpstr>Calibri</vt:lpstr>
      <vt:lpstr>Wingdings</vt:lpstr>
      <vt:lpstr>Modèle par défaut</vt:lpstr>
      <vt:lpstr> Emerging Pollutants und neue Krankheitserreger: Sachstand und politische Handlungsagenda in Luxemburg und der EU</vt:lpstr>
      <vt:lpstr>Inhalt</vt:lpstr>
      <vt:lpstr>Emerging Pollutants und neue Krankheitserreger</vt:lpstr>
      <vt:lpstr>Emerging Pollutants und neue Krankheitserreger</vt:lpstr>
      <vt:lpstr>Oberflächenwasser – Rahmenbedingungen</vt:lpstr>
      <vt:lpstr>Oberflächenwasser – Sachstand: Watch List – Antibiotika</vt:lpstr>
      <vt:lpstr>Oberflächenwasser – Sachstand: organische Spurenstoffe</vt:lpstr>
      <vt:lpstr>Oberflächenwasser – Rahmenbedingungen und Sachstand: Badegewässer</vt:lpstr>
      <vt:lpstr>Oberflächenwasser – Maßnahmen</vt:lpstr>
      <vt:lpstr>Abwasser – Rahmenbedingungen und Sachstand: Spurenstoffelimination: </vt:lpstr>
      <vt:lpstr>Abwasser – Weitere Maßnahmen</vt:lpstr>
      <vt:lpstr>Trinkwasser – Rahmenbedingungen und Sachstand</vt:lpstr>
      <vt:lpstr>Trinkwasser – Maßnahmen: Überarbeitung der Trinkwasserrichtlinie</vt:lpstr>
      <vt:lpstr>Grundwasser – Rahmenbedingungen und Sachstand</vt:lpstr>
      <vt:lpstr>Grundwasser – Sachstand: Befunde</vt:lpstr>
      <vt:lpstr>Grundwasser und Trinkwasser – Maßnahmen</vt:lpstr>
      <vt:lpstr>Fazit und Ausblick</vt:lpstr>
      <vt:lpstr>PowerPoint Presentation</vt:lpstr>
    </vt:vector>
  </TitlesOfParts>
  <Company>CIE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Administrator</dc:creator>
  <cp:lastModifiedBy>Christiane Schmit</cp:lastModifiedBy>
  <cp:revision>1868</cp:revision>
  <cp:lastPrinted>2019-10-01T07:06:31Z</cp:lastPrinted>
  <dcterms:created xsi:type="dcterms:W3CDTF">2014-02-06T11:46:14Z</dcterms:created>
  <dcterms:modified xsi:type="dcterms:W3CDTF">2019-10-01T07:20:08Z</dcterms:modified>
</cp:coreProperties>
</file>